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61" r:id="rId2"/>
    <p:sldId id="417" r:id="rId3"/>
    <p:sldId id="419" r:id="rId4"/>
    <p:sldId id="421" r:id="rId5"/>
    <p:sldId id="318" r:id="rId6"/>
    <p:sldId id="420" r:id="rId7"/>
    <p:sldId id="392" r:id="rId8"/>
    <p:sldId id="353" r:id="rId9"/>
    <p:sldId id="389" r:id="rId10"/>
    <p:sldId id="396" r:id="rId11"/>
    <p:sldId id="399" r:id="rId12"/>
    <p:sldId id="406" r:id="rId13"/>
    <p:sldId id="407" r:id="rId14"/>
    <p:sldId id="401" r:id="rId15"/>
    <p:sldId id="388" r:id="rId16"/>
    <p:sldId id="423" r:id="rId17"/>
    <p:sldId id="422" r:id="rId18"/>
    <p:sldId id="424" r:id="rId19"/>
    <p:sldId id="425" r:id="rId20"/>
    <p:sldId id="426" r:id="rId21"/>
    <p:sldId id="416" r:id="rId22"/>
    <p:sldId id="374" r:id="rId23"/>
  </p:sldIdLst>
  <p:sldSz cx="10287000" cy="6858000" type="35mm"/>
  <p:notesSz cx="6858000" cy="9144000"/>
  <p:defaultTextStyle>
    <a:defPPr>
      <a:defRPr lang="en-US"/>
    </a:defPPr>
    <a:lvl1pPr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umimoji="1" sz="2000" kern="1200">
        <a:solidFill>
          <a:schemeClr val="tx1"/>
        </a:solidFill>
        <a:latin typeface="Arial" panose="020B0604020202020204" pitchFamily="34" charset="0"/>
        <a:ea typeface="+mn-ea"/>
        <a:cs typeface="+mn-cs"/>
      </a:defRPr>
    </a:lvl5pPr>
    <a:lvl6pPr marL="2286000" algn="l" defTabSz="914400" rtl="0" eaLnBrk="1" latinLnBrk="0" hangingPunct="1">
      <a:defRPr kumimoji="1" sz="2000" kern="1200">
        <a:solidFill>
          <a:schemeClr val="tx1"/>
        </a:solidFill>
        <a:latin typeface="Arial" panose="020B0604020202020204" pitchFamily="34" charset="0"/>
        <a:ea typeface="+mn-ea"/>
        <a:cs typeface="+mn-cs"/>
      </a:defRPr>
    </a:lvl6pPr>
    <a:lvl7pPr marL="2743200" algn="l" defTabSz="914400" rtl="0" eaLnBrk="1" latinLnBrk="0" hangingPunct="1">
      <a:defRPr kumimoji="1" sz="2000" kern="1200">
        <a:solidFill>
          <a:schemeClr val="tx1"/>
        </a:solidFill>
        <a:latin typeface="Arial" panose="020B0604020202020204" pitchFamily="34" charset="0"/>
        <a:ea typeface="+mn-ea"/>
        <a:cs typeface="+mn-cs"/>
      </a:defRPr>
    </a:lvl7pPr>
    <a:lvl8pPr marL="3200400" algn="l" defTabSz="914400" rtl="0" eaLnBrk="1" latinLnBrk="0" hangingPunct="1">
      <a:defRPr kumimoji="1" sz="2000" kern="1200">
        <a:solidFill>
          <a:schemeClr val="tx1"/>
        </a:solidFill>
        <a:latin typeface="Arial" panose="020B0604020202020204" pitchFamily="34" charset="0"/>
        <a:ea typeface="+mn-ea"/>
        <a:cs typeface="+mn-cs"/>
      </a:defRPr>
    </a:lvl8pPr>
    <a:lvl9pPr marL="3657600" algn="l" defTabSz="914400" rtl="0" eaLnBrk="1" latinLnBrk="0" hangingPunct="1">
      <a:defRPr kumimoji="1"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CC"/>
    <a:srgbClr val="CC0000"/>
    <a:srgbClr val="0000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3" autoAdjust="0"/>
    <p:restoredTop sz="90898" autoAdjust="0"/>
  </p:normalViewPr>
  <p:slideViewPr>
    <p:cSldViewPr>
      <p:cViewPr varScale="1">
        <p:scale>
          <a:sx n="105" d="100"/>
          <a:sy n="105" d="100"/>
        </p:scale>
        <p:origin x="612" y="108"/>
      </p:cViewPr>
      <p:guideLst>
        <p:guide orient="horz" pos="2160"/>
        <p:guide pos="3240"/>
      </p:guideLst>
    </p:cSldViewPr>
  </p:slideViewPr>
  <p:outlineViewPr>
    <p:cViewPr>
      <p:scale>
        <a:sx n="33" d="100"/>
        <a:sy n="33" d="100"/>
      </p:scale>
      <p:origin x="0" y="-14502"/>
    </p:cViewPr>
  </p:outlineViewPr>
  <p:notesTextViewPr>
    <p:cViewPr>
      <p:scale>
        <a:sx n="100" d="100"/>
        <a:sy n="100" d="100"/>
      </p:scale>
      <p:origin x="0" y="0"/>
    </p:cViewPr>
  </p:notesTextViewPr>
  <p:notesViewPr>
    <p:cSldViewPr>
      <p:cViewPr varScale="1">
        <p:scale>
          <a:sx n="80" d="100"/>
          <a:sy n="80" d="100"/>
        </p:scale>
        <p:origin x="-16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defRPr kumimoji="0" sz="1200">
                <a:latin typeface="Times" panose="02020603050405020304" pitchFamily="18" charset="0"/>
              </a:defRPr>
            </a:lvl1pPr>
          </a:lstStyle>
          <a:p>
            <a:pPr>
              <a:defRPr/>
            </a:pPr>
            <a:r>
              <a:rPr lang="en-US" altLang="en-US"/>
              <a:t>US Coke Industry Enviro Issues</a:t>
            </a:r>
          </a:p>
        </p:txBody>
      </p:sp>
      <p:sp>
        <p:nvSpPr>
          <p:cNvPr id="194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atin typeface="Times" panose="02020603050405020304" pitchFamily="18" charset="0"/>
              </a:defRPr>
            </a:lvl1pPr>
          </a:lstStyle>
          <a:p>
            <a:pPr>
              <a:defRPr/>
            </a:pPr>
            <a:endParaRPr lang="en-US" altLang="en-US"/>
          </a:p>
        </p:txBody>
      </p:sp>
      <p:sp>
        <p:nvSpPr>
          <p:cNvPr id="194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defRPr kumimoji="0" sz="1200">
                <a:latin typeface="Times" panose="02020603050405020304" pitchFamily="18" charset="0"/>
              </a:defRPr>
            </a:lvl1pPr>
          </a:lstStyle>
          <a:p>
            <a:pPr>
              <a:defRPr/>
            </a:pPr>
            <a:r>
              <a:rPr lang="en-US" altLang="en-US"/>
              <a:t>Title goes here</a:t>
            </a:r>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Times" panose="02020603050405020304" pitchFamily="18" charset="0"/>
              </a:defRPr>
            </a:lvl1pPr>
          </a:lstStyle>
          <a:p>
            <a:pPr>
              <a:defRPr/>
            </a:pPr>
            <a:fld id="{B71020A0-8A08-42E2-B523-AABE2B9D95D3}" type="slidenum">
              <a:rPr lang="en-US" altLang="en-US"/>
              <a:pPr>
                <a:defRPr/>
              </a:pPr>
              <a:t>‹#›</a:t>
            </a:fld>
            <a:endParaRPr lang="en-US" altLang="en-US"/>
          </a:p>
        </p:txBody>
      </p:sp>
    </p:spTree>
    <p:extLst>
      <p:ext uri="{BB962C8B-B14F-4D97-AF65-F5344CB8AC3E}">
        <p14:creationId xmlns:p14="http://schemas.microsoft.com/office/powerpoint/2010/main" val="2843074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defRPr kumimoji="0" sz="1200">
                <a:latin typeface="Times" panose="02020603050405020304" pitchFamily="18" charset="0"/>
              </a:defRPr>
            </a:lvl1pPr>
          </a:lstStyle>
          <a:p>
            <a:pPr>
              <a:defRPr/>
            </a:pPr>
            <a:endParaRPr lang="en-US" altLang="en-US"/>
          </a:p>
        </p:txBody>
      </p:sp>
      <p:sp>
        <p:nvSpPr>
          <p:cNvPr id="28160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atin typeface="Times" panose="02020603050405020304" pitchFamily="18"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857250" y="685800"/>
            <a:ext cx="51435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8160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defRPr kumimoji="0" sz="1200">
                <a:latin typeface="Times" panose="02020603050405020304" pitchFamily="18" charset="0"/>
              </a:defRPr>
            </a:lvl1pPr>
          </a:lstStyle>
          <a:p>
            <a:pPr>
              <a:defRPr/>
            </a:pPr>
            <a:endParaRPr lang="en-US" altLang="en-US"/>
          </a:p>
        </p:txBody>
      </p:sp>
      <p:sp>
        <p:nvSpPr>
          <p:cNvPr id="28160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Times" panose="02020603050405020304" pitchFamily="18" charset="0"/>
              </a:defRPr>
            </a:lvl1pPr>
          </a:lstStyle>
          <a:p>
            <a:pPr>
              <a:defRPr/>
            </a:pPr>
            <a:fld id="{53D82699-14F4-4647-A889-C48B0F67FE35}" type="slidenum">
              <a:rPr lang="en-US" altLang="en-US"/>
              <a:pPr>
                <a:defRPr/>
              </a:pPr>
              <a:t>‹#›</a:t>
            </a:fld>
            <a:endParaRPr lang="en-US" altLang="en-US"/>
          </a:p>
        </p:txBody>
      </p:sp>
    </p:spTree>
    <p:extLst>
      <p:ext uri="{BB962C8B-B14F-4D97-AF65-F5344CB8AC3E}">
        <p14:creationId xmlns:p14="http://schemas.microsoft.com/office/powerpoint/2010/main" val="24126028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9F028387-FF22-436B-B557-222FA66EABE5}" type="slidenum">
              <a:rPr kumimoji="0" lang="en-US" altLang="en-US" sz="1200" smtClean="0">
                <a:latin typeface="Times" panose="02020603050405020304" pitchFamily="18" charset="0"/>
              </a:rPr>
              <a:pPr/>
              <a:t>1</a:t>
            </a:fld>
            <a:endParaRPr kumimoji="0" lang="en-US" altLang="en-US" sz="1200" smtClean="0">
              <a:latin typeface="Times" panose="02020603050405020304"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978063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E33B1E67-C44D-4E4A-8794-A0C1E456CC72}" type="slidenum">
              <a:rPr kumimoji="0" lang="en-US" altLang="en-US" sz="1200" smtClean="0">
                <a:latin typeface="Times" panose="02020603050405020304" pitchFamily="18" charset="0"/>
              </a:rPr>
              <a:pPr/>
              <a:t>10</a:t>
            </a:fld>
            <a:endParaRPr kumimoji="0" lang="en-US" altLang="en-US" sz="1200" smtClean="0">
              <a:latin typeface="Times"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28616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B0EFFEF5-05AB-4C54-88A5-17AAA8B605E5}" type="slidenum">
              <a:rPr kumimoji="0" lang="en-US" altLang="en-US" sz="1200" smtClean="0">
                <a:latin typeface="Times" panose="02020603050405020304" pitchFamily="18" charset="0"/>
              </a:rPr>
              <a:pPr/>
              <a:t>11</a:t>
            </a:fld>
            <a:endParaRPr kumimoji="0" lang="en-US" altLang="en-US" sz="1200" smtClean="0">
              <a:latin typeface="Times"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767618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A3A17BE5-BDF6-483D-AB16-B06E074A2DEA}" type="slidenum">
              <a:rPr kumimoji="0" lang="en-US" altLang="en-US" sz="1200" smtClean="0">
                <a:latin typeface="Times" panose="02020603050405020304" pitchFamily="18" charset="0"/>
              </a:rPr>
              <a:pPr/>
              <a:t>12</a:t>
            </a:fld>
            <a:endParaRPr kumimoji="0" lang="en-US" altLang="en-US" sz="1200" smtClean="0">
              <a:latin typeface="Times"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896360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0BDFE0CD-6DC9-47E1-A875-A3B208A4CD8F}" type="slidenum">
              <a:rPr kumimoji="0" lang="en-US" altLang="en-US" sz="1200" smtClean="0">
                <a:latin typeface="Times" panose="02020603050405020304" pitchFamily="18" charset="0"/>
              </a:rPr>
              <a:pPr/>
              <a:t>13</a:t>
            </a:fld>
            <a:endParaRPr kumimoji="0" lang="en-US" altLang="en-US" sz="1200" smtClean="0">
              <a:latin typeface="Times"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45791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2E12668-5796-474A-B65B-EC253E913904}" type="slidenum">
              <a:rPr kumimoji="0" lang="en-US" altLang="en-US" sz="1200" smtClean="0">
                <a:solidFill>
                  <a:srgbClr val="000000"/>
                </a:solidFill>
                <a:latin typeface="Times" panose="02020603050405020304" pitchFamily="18" charset="0"/>
              </a:rPr>
              <a:pPr/>
              <a:t>14</a:t>
            </a:fld>
            <a:endParaRPr kumimoji="0" lang="en-US" altLang="en-US" sz="1200" smtClean="0">
              <a:solidFill>
                <a:srgbClr val="000000"/>
              </a:solidFill>
              <a:latin typeface="Times"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01179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15</a:t>
            </a:fld>
            <a:endParaRPr kumimoji="0" lang="en-US" altLang="en-US" sz="120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63630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16</a:t>
            </a:fld>
            <a:endParaRPr kumimoji="0" lang="en-US" altLang="en-US" sz="120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86841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17</a:t>
            </a:fld>
            <a:endParaRPr kumimoji="0" lang="en-US" altLang="en-US" sz="120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889061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18</a:t>
            </a:fld>
            <a:endParaRPr kumimoji="0" lang="en-US" altLang="en-US" sz="120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56654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C6AD1AFD-60E5-4EFF-AC07-2ACD0E76036B}" type="slidenum">
              <a:rPr kumimoji="0" lang="en-US" altLang="en-US" sz="1200" smtClean="0">
                <a:latin typeface="Times" panose="02020603050405020304" pitchFamily="18" charset="0"/>
              </a:rPr>
              <a:pPr/>
              <a:t>19</a:t>
            </a:fld>
            <a:endParaRPr kumimoji="0" lang="en-US" altLang="en-US" sz="1200" smtClean="0">
              <a:latin typeface="Times"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0596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490FA5F-28E0-45C6-A508-FA7A9682710B}" type="slidenum">
              <a:rPr kumimoji="0" lang="en-US" altLang="en-US" sz="1200" smtClean="0">
                <a:latin typeface="Times" panose="02020603050405020304" pitchFamily="18" charset="0"/>
              </a:rPr>
              <a:pPr/>
              <a:t>2</a:t>
            </a:fld>
            <a:endParaRPr kumimoji="0" lang="en-US" altLang="en-US" sz="1200" smtClean="0">
              <a:latin typeface="Times"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42290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8B5B77C5-0963-4290-B5B5-A828607585CF}" type="slidenum">
              <a:rPr kumimoji="0" lang="en-US" altLang="en-US" sz="1200" smtClean="0">
                <a:latin typeface="Times" panose="02020603050405020304" pitchFamily="18" charset="0"/>
              </a:rPr>
              <a:pPr/>
              <a:t>20</a:t>
            </a:fld>
            <a:endParaRPr kumimoji="0" lang="en-US" altLang="en-US" sz="1200" smtClean="0">
              <a:latin typeface="Times"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34473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1935EFE9-071F-4255-9CF9-FC04E8F87471}" type="slidenum">
              <a:rPr kumimoji="0" lang="en-US" altLang="en-US" sz="1200" smtClean="0">
                <a:latin typeface="Times" panose="02020603050405020304" pitchFamily="18" charset="0"/>
              </a:rPr>
              <a:pPr/>
              <a:t>21</a:t>
            </a:fld>
            <a:endParaRPr kumimoji="0" lang="en-US" altLang="en-US" sz="1200" smtClean="0">
              <a:latin typeface="Times"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428239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1532216A-D743-4DC0-B88E-02C568464BA5}" type="slidenum">
              <a:rPr kumimoji="0" lang="en-US" altLang="en-US" sz="1200" smtClean="0">
                <a:latin typeface="Times" panose="02020603050405020304" pitchFamily="18" charset="0"/>
              </a:rPr>
              <a:pPr/>
              <a:t>22</a:t>
            </a:fld>
            <a:endParaRPr kumimoji="0" lang="en-US" altLang="en-US" sz="1200" smtClean="0">
              <a:latin typeface="Times"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73267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490FA5F-28E0-45C6-A508-FA7A9682710B}" type="slidenum">
              <a:rPr kumimoji="0" lang="en-US" altLang="en-US" sz="1200" smtClean="0">
                <a:latin typeface="Times" panose="02020603050405020304" pitchFamily="18" charset="0"/>
              </a:rPr>
              <a:pPr/>
              <a:t>3</a:t>
            </a:fld>
            <a:endParaRPr kumimoji="0" lang="en-US" altLang="en-US" sz="1200" smtClean="0">
              <a:latin typeface="Times"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8199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2490FA5F-28E0-45C6-A508-FA7A9682710B}" type="slidenum">
              <a:rPr kumimoji="0" lang="en-US" altLang="en-US" sz="1200" smtClean="0">
                <a:latin typeface="Times" panose="02020603050405020304" pitchFamily="18" charset="0"/>
              </a:rPr>
              <a:pPr/>
              <a:t>4</a:t>
            </a:fld>
            <a:endParaRPr kumimoji="0" lang="en-US" altLang="en-US" sz="1200" smtClean="0">
              <a:latin typeface="Times"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689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A1669DB7-B37A-4F37-907A-72F12FADB26F}" type="slidenum">
              <a:rPr kumimoji="0" lang="en-US" altLang="en-US" sz="1200" smtClean="0">
                <a:latin typeface="Times" panose="02020603050405020304" pitchFamily="18" charset="0"/>
              </a:rPr>
              <a:pPr/>
              <a:t>5</a:t>
            </a:fld>
            <a:endParaRPr kumimoji="0" lang="en-US" altLang="en-US" sz="1200" smtClean="0">
              <a:latin typeface="Times" panose="02020603050405020304" pitchFamily="18" charset="0"/>
            </a:endParaRPr>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655310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A1669DB7-B37A-4F37-907A-72F12FADB26F}" type="slidenum">
              <a:rPr kumimoji="0" lang="en-US" altLang="en-US" sz="1200" smtClean="0">
                <a:latin typeface="Times" panose="02020603050405020304" pitchFamily="18" charset="0"/>
              </a:rPr>
              <a:pPr/>
              <a:t>6</a:t>
            </a:fld>
            <a:endParaRPr kumimoji="0" lang="en-US" altLang="en-US" sz="1200" smtClean="0">
              <a:latin typeface="Times" panose="02020603050405020304" pitchFamily="18" charset="0"/>
            </a:endParaRPr>
          </a:p>
        </p:txBody>
      </p:sp>
      <p:sp>
        <p:nvSpPr>
          <p:cNvPr id="10243" name="Rectangle 1026"/>
          <p:cNvSpPr>
            <a:spLocks noGrp="1" noRot="1" noChangeAspect="1" noChangeArrowheads="1" noTextEdit="1"/>
          </p:cNvSpPr>
          <p:nvPr>
            <p:ph type="sldImg"/>
          </p:nvPr>
        </p:nvSpPr>
        <p:spPr>
          <a:ln/>
        </p:spPr>
      </p:sp>
      <p:sp>
        <p:nvSpPr>
          <p:cNvPr id="10244"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038104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531C8AC1-28F9-4ADD-8CCF-9780469D90C2}" type="slidenum">
              <a:rPr kumimoji="0" lang="en-US" altLang="en-US" sz="1200" smtClean="0">
                <a:latin typeface="Times" panose="02020603050405020304" pitchFamily="18" charset="0"/>
              </a:rPr>
              <a:pPr/>
              <a:t>7</a:t>
            </a:fld>
            <a:endParaRPr kumimoji="0" lang="en-US" altLang="en-US" sz="1200" smtClean="0">
              <a:latin typeface="Times" panose="02020603050405020304" pitchFamily="18" charset="0"/>
            </a:endParaRPr>
          </a:p>
        </p:txBody>
      </p:sp>
      <p:sp>
        <p:nvSpPr>
          <p:cNvPr id="12291" name="Rectangle 1026"/>
          <p:cNvSpPr>
            <a:spLocks noGrp="1" noRot="1" noChangeAspect="1" noChangeArrowheads="1" noTextEdit="1"/>
          </p:cNvSpPr>
          <p:nvPr>
            <p:ph type="sldImg"/>
          </p:nvPr>
        </p:nvSpPr>
        <p:spPr>
          <a:ln/>
        </p:spPr>
      </p:sp>
      <p:sp>
        <p:nvSpPr>
          <p:cNvPr id="12292" name="Rectangle 1027"/>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92981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71A3C99A-6A79-41E8-A5B5-F247299EEA14}" type="slidenum">
              <a:rPr kumimoji="0" lang="en-US" altLang="en-US" sz="1200" smtClean="0">
                <a:latin typeface="Times" panose="02020603050405020304" pitchFamily="18" charset="0"/>
              </a:rPr>
              <a:pPr/>
              <a:t>8</a:t>
            </a:fld>
            <a:endParaRPr kumimoji="0" lang="en-US" altLang="en-US" sz="1200" smtClean="0">
              <a:latin typeface="Times"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293085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fld id="{E1291BB0-052E-4E09-865F-B8BA3A5D863E}" type="slidenum">
              <a:rPr kumimoji="0" lang="en-US" altLang="en-US" sz="1200" smtClean="0">
                <a:latin typeface="Times" panose="02020603050405020304" pitchFamily="18" charset="0"/>
              </a:rPr>
              <a:pPr/>
              <a:t>9</a:t>
            </a:fld>
            <a:endParaRPr kumimoji="0" lang="en-US" altLang="en-US" sz="1200" smtClean="0">
              <a:latin typeface="Times"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21238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0" y="2057400"/>
            <a:ext cx="10287000" cy="762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smtClean="0"/>
          </a:p>
        </p:txBody>
      </p:sp>
      <p:sp>
        <p:nvSpPr>
          <p:cNvPr id="3077" name="Rectangle 5"/>
          <p:cNvSpPr>
            <a:spLocks noGrp="1" noChangeArrowheads="1"/>
          </p:cNvSpPr>
          <p:nvPr>
            <p:ph type="ctrTitle" sz="quarter"/>
          </p:nvPr>
        </p:nvSpPr>
        <p:spPr>
          <a:xfrm>
            <a:off x="1628775" y="838200"/>
            <a:ext cx="7115175" cy="1143000"/>
          </a:xfrm>
        </p:spPr>
        <p:txBody>
          <a:bodyPr lIns="92075" tIns="46038" rIns="92075" bIns="46038" anchor="t"/>
          <a:lstStyle>
            <a:lvl1pPr algn="ctr">
              <a:defRPr sz="3000"/>
            </a:lvl1pPr>
          </a:lstStyle>
          <a:p>
            <a:pPr lvl="0"/>
            <a:r>
              <a:rPr lang="en-US" altLang="en-US" noProof="0" smtClean="0"/>
              <a:t>Click to edit Master title style</a:t>
            </a:r>
          </a:p>
        </p:txBody>
      </p:sp>
      <p:sp>
        <p:nvSpPr>
          <p:cNvPr id="3078" name="Rectangle 6"/>
          <p:cNvSpPr>
            <a:spLocks noGrp="1" noChangeArrowheads="1"/>
          </p:cNvSpPr>
          <p:nvPr>
            <p:ph type="subTitle" sz="quarter" idx="1"/>
          </p:nvPr>
        </p:nvSpPr>
        <p:spPr>
          <a:xfrm>
            <a:off x="1676400" y="2514600"/>
            <a:ext cx="7086600" cy="4038600"/>
          </a:xfrm>
        </p:spPr>
        <p:txBody>
          <a:bodyPr lIns="92075" tIns="46038" rIns="92075" bIns="46038" anchor="t"/>
          <a:lstStyle>
            <a:lvl1pPr marL="0" indent="0" algn="ctr">
              <a:buFont typeface="Wingdings" panose="05000000000000000000" pitchFamily="2" charset="2"/>
              <a:buNone/>
              <a:defRPr sz="2200"/>
            </a:lvl1pPr>
          </a:lstStyle>
          <a:p>
            <a:pPr lvl="0"/>
            <a:r>
              <a:rPr lang="en-US" altLang="en-US" noProof="0" smtClean="0"/>
              <a:t>Click to edit Master subtitle style</a:t>
            </a:r>
          </a:p>
        </p:txBody>
      </p:sp>
    </p:spTree>
    <p:extLst>
      <p:ext uri="{BB962C8B-B14F-4D97-AF65-F5344CB8AC3E}">
        <p14:creationId xmlns:p14="http://schemas.microsoft.com/office/powerpoint/2010/main" val="30592523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612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4250" y="381000"/>
            <a:ext cx="21145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381000"/>
            <a:ext cx="61912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846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713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675" y="1709738"/>
            <a:ext cx="8872538"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701675" y="4589463"/>
            <a:ext cx="887253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00882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41148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752600"/>
            <a:ext cx="41148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54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025" y="365125"/>
            <a:ext cx="8872538"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708025" y="1681163"/>
            <a:ext cx="43529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08025" y="2505075"/>
            <a:ext cx="435292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208588" y="1681163"/>
            <a:ext cx="43719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8588" y="2505075"/>
            <a:ext cx="4371975"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8625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0220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354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025" y="457200"/>
            <a:ext cx="33178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373563" y="987425"/>
            <a:ext cx="52070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08025" y="2057400"/>
            <a:ext cx="33178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782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025" y="457200"/>
            <a:ext cx="33178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373563" y="987425"/>
            <a:ext cx="52070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08025" y="2057400"/>
            <a:ext cx="33178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6760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990600" y="1524000"/>
            <a:ext cx="9296400" cy="762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kumimoji="1" sz="2000">
                <a:solidFill>
                  <a:schemeClr val="tx1"/>
                </a:solidFill>
                <a:latin typeface="Arial" panose="020B0604020202020204" pitchFamily="34" charset="0"/>
              </a:defRPr>
            </a:lvl1pPr>
            <a:lvl2pPr marL="742950" indent="-285750">
              <a:defRPr kumimoji="1" sz="2000">
                <a:solidFill>
                  <a:schemeClr val="tx1"/>
                </a:solidFill>
                <a:latin typeface="Arial" panose="020B0604020202020204" pitchFamily="34" charset="0"/>
              </a:defRPr>
            </a:lvl2pPr>
            <a:lvl3pPr marL="1143000" indent="-228600">
              <a:defRPr kumimoji="1" sz="2000">
                <a:solidFill>
                  <a:schemeClr val="tx1"/>
                </a:solidFill>
                <a:latin typeface="Arial" panose="020B0604020202020204" pitchFamily="34" charset="0"/>
              </a:defRPr>
            </a:lvl3pPr>
            <a:lvl4pPr marL="1600200" indent="-228600">
              <a:defRPr kumimoji="1" sz="2000">
                <a:solidFill>
                  <a:schemeClr val="tx1"/>
                </a:solidFill>
                <a:latin typeface="Arial" panose="020B0604020202020204" pitchFamily="34" charset="0"/>
              </a:defRPr>
            </a:lvl4pPr>
            <a:lvl5pPr marL="2057400" indent="-228600">
              <a:defRPr kumimoji="1" sz="2000">
                <a:solidFill>
                  <a:schemeClr val="tx1"/>
                </a:solidFill>
                <a:latin typeface="Arial" panose="020B0604020202020204" pitchFamily="34" charset="0"/>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smtClean="0"/>
          </a:p>
        </p:txBody>
      </p:sp>
      <p:sp>
        <p:nvSpPr>
          <p:cNvPr id="1029" name="Rectangle 5"/>
          <p:cNvSpPr>
            <a:spLocks noGrp="1" noChangeArrowheads="1"/>
          </p:cNvSpPr>
          <p:nvPr>
            <p:ph type="title"/>
          </p:nvPr>
        </p:nvSpPr>
        <p:spPr bwMode="auto">
          <a:xfrm>
            <a:off x="990600" y="381000"/>
            <a:ext cx="8458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91440" numCol="1" anchor="b" anchorCtr="0" compatLnSpc="1">
            <a:prstTxWarp prst="textNoShape">
              <a:avLst/>
            </a:prstTxWarp>
          </a:bodyPr>
          <a:lstStyle/>
          <a:p>
            <a:pPr lvl="0"/>
            <a:r>
              <a:rPr lang="en-US" altLang="en-US" smtClean="0"/>
              <a:t>Click to edit Master title style</a:t>
            </a:r>
          </a:p>
        </p:txBody>
      </p:sp>
      <p:sp>
        <p:nvSpPr>
          <p:cNvPr id="1030" name="Rectangle 6"/>
          <p:cNvSpPr>
            <a:spLocks noGrp="1" noChangeArrowheads="1"/>
          </p:cNvSpPr>
          <p:nvPr>
            <p:ph type="body" idx="1"/>
          </p:nvPr>
        </p:nvSpPr>
        <p:spPr bwMode="auto">
          <a:xfrm>
            <a:off x="1066800" y="1752600"/>
            <a:ext cx="8382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73754068" presetClass="entr" presetSubtype="106349440" fill="hold" grpId="0" nodeType="clickEffect">
                                  <p:stCondLst>
                                    <p:cond delay="0"/>
                                  </p:stCondLst>
                                  <p:childTnLst>
                                    <p:set>
                                      <p:cBhvr>
                                        <p:cTn id="6" dur="1" fill="hold">
                                          <p:stCondLst>
                                            <p:cond delay="499"/>
                                          </p:stCondLst>
                                        </p:cTn>
                                        <p:tgtEl>
                                          <p:spTgt spid="10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030">
                                            <p:txEl>
                                              <p:pRg st="0" end="0"/>
                                            </p:txEl>
                                          </p:spTgt>
                                        </p:tgtEl>
                                        <p:attrNameLst>
                                          <p:attrName>style.visibility</p:attrName>
                                        </p:attrNameLst>
                                      </p:cBhvr>
                                      <p:to>
                                        <p:strVal val="visible"/>
                                      </p:to>
                                    </p:set>
                                    <p:animEffect transition="in" filter="blinds(horizontal)">
                                      <p:cBhvr>
                                        <p:cTn id="11" dur="500"/>
                                        <p:tgtEl>
                                          <p:spTgt spid="1030">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030">
                                            <p:txEl>
                                              <p:pRg st="1" end="1"/>
                                            </p:txEl>
                                          </p:spTgt>
                                        </p:tgtEl>
                                        <p:attrNameLst>
                                          <p:attrName>style.visibility</p:attrName>
                                        </p:attrNameLst>
                                      </p:cBhvr>
                                      <p:to>
                                        <p:strVal val="visible"/>
                                      </p:to>
                                    </p:set>
                                    <p:animEffect transition="in" filter="blinds(horizontal)">
                                      <p:cBhvr>
                                        <p:cTn id="14" dur="500"/>
                                        <p:tgtEl>
                                          <p:spTgt spid="1030">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030">
                                            <p:txEl>
                                              <p:pRg st="2" end="2"/>
                                            </p:txEl>
                                          </p:spTgt>
                                        </p:tgtEl>
                                        <p:attrNameLst>
                                          <p:attrName>style.visibility</p:attrName>
                                        </p:attrNameLst>
                                      </p:cBhvr>
                                      <p:to>
                                        <p:strVal val="visible"/>
                                      </p:to>
                                    </p:set>
                                    <p:animEffect transition="in" filter="blinds(horizontal)">
                                      <p:cBhvr>
                                        <p:cTn id="17" dur="500"/>
                                        <p:tgtEl>
                                          <p:spTgt spid="1030">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30">
                                            <p:txEl>
                                              <p:pRg st="3" end="3"/>
                                            </p:txEl>
                                          </p:spTgt>
                                        </p:tgtEl>
                                        <p:attrNameLst>
                                          <p:attrName>style.visibility</p:attrName>
                                        </p:attrNameLst>
                                      </p:cBhvr>
                                      <p:to>
                                        <p:strVal val="visible"/>
                                      </p:to>
                                    </p:set>
                                    <p:animEffect transition="in" filter="blinds(horizontal)">
                                      <p:cBhvr>
                                        <p:cTn id="20" dur="500"/>
                                        <p:tgtEl>
                                          <p:spTgt spid="1030">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030">
                                            <p:txEl>
                                              <p:pRg st="4" end="4"/>
                                            </p:txEl>
                                          </p:spTgt>
                                        </p:tgtEl>
                                        <p:attrNameLst>
                                          <p:attrName>style.visibility</p:attrName>
                                        </p:attrNameLst>
                                      </p:cBhvr>
                                      <p:to>
                                        <p:strVal val="visible"/>
                                      </p:to>
                                    </p:set>
                                    <p:animEffect transition="in" filter="blinds(horizontal)">
                                      <p:cBhvr>
                                        <p:cTn id="23" dur="500"/>
                                        <p:tgtEl>
                                          <p:spTgt spid="10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autoUpdateAnimBg="0"/>
      <p:bldP spid="1030" grpId="0" build="p" autoUpdateAnimBg="0">
        <p:tmplLst>
          <p:tmpl lvl="1">
            <p:tnLst>
              <p:par>
                <p:cTn presetID="3" presetClass="entr" presetSubtype="10" fill="hold" nodeType="click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4">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 lvl="5">
            <p:tnLst>
              <p:par>
                <p:cTn presetID="3" presetClass="entr" presetSubtype="1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blinds(horizontal)">
                      <p:cBhvr>
                        <p:cTn dur="500"/>
                        <p:tgtEl>
                          <p:spTgt spid="1030"/>
                        </p:tgtEl>
                      </p:cBhvr>
                    </p:animEffect>
                  </p:childTnLst>
                </p:cTn>
              </p:par>
            </p:tnLst>
          </p:tmpl>
        </p:tmplLst>
      </p:bldP>
    </p:bldLst>
  </p:timing>
  <p:hf hdr="0" ftr="0" dt="0"/>
  <p:txStyles>
    <p:titleStyle>
      <a:lvl1pPr algn="l" rtl="0" eaLnBrk="0" fontAlgn="base" hangingPunct="0">
        <a:spcBef>
          <a:spcPct val="0"/>
        </a:spcBef>
        <a:spcAft>
          <a:spcPct val="0"/>
        </a:spcAft>
        <a:defRPr kumimoji="1" sz="2600" b="1" kern="1200">
          <a:solidFill>
            <a:srgbClr val="FFCC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2pPr>
      <a:lvl3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3pPr>
      <a:lvl4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4pPr>
      <a:lvl5pPr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5pPr>
      <a:lvl6pPr marL="4572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6pPr>
      <a:lvl7pPr marL="9144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7pPr>
      <a:lvl8pPr marL="13716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8pPr>
      <a:lvl9pPr marL="1828800" algn="l" rtl="0" eaLnBrk="0" fontAlgn="base" hangingPunct="0">
        <a:spcBef>
          <a:spcPct val="0"/>
        </a:spcBef>
        <a:spcAft>
          <a:spcPct val="0"/>
        </a:spcAft>
        <a:defRPr kumimoji="1" sz="2600" b="1">
          <a:solidFill>
            <a:srgbClr val="FFCC00"/>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rgbClr val="FFCC00"/>
        </a:buClr>
        <a:buSzPct val="75000"/>
        <a:buFont typeface="Wingdings" panose="05000000000000000000" pitchFamily="2" charset="2"/>
        <a:buChar char="n"/>
        <a:defRPr kumimoji="1" sz="2600" b="1"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CC00"/>
        </a:buClr>
        <a:buChar char="•"/>
        <a:defRPr kumimoji="1" sz="24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rgbClr val="FFCC00"/>
        </a:buClr>
        <a:buChar char="–"/>
        <a:defRPr kumimoji="1" sz="20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rgbClr val="FFCC00"/>
        </a:buClr>
        <a:buChar char="•"/>
        <a:defRPr kumimoji="1"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rgbClr val="FFCC00"/>
        </a:buClr>
        <a:buChar char="–"/>
        <a:defRPr kumimoji="1" sz="16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a:xfrm>
            <a:off x="1600200" y="533400"/>
            <a:ext cx="7067550" cy="1447800"/>
          </a:xfrm>
        </p:spPr>
        <p:txBody>
          <a:bodyPr/>
          <a:lstStyle/>
          <a:p>
            <a:pPr>
              <a:defRPr/>
            </a:pPr>
            <a:r>
              <a:rPr lang="en-US" dirty="0" smtClean="0">
                <a:effectLst/>
              </a:rPr>
              <a:t/>
            </a:r>
            <a:br>
              <a:rPr lang="en-US" dirty="0" smtClean="0">
                <a:effectLst/>
              </a:rPr>
            </a:br>
            <a:r>
              <a:rPr lang="en-US" sz="4000" dirty="0" smtClean="0">
                <a:effectLst/>
              </a:rPr>
              <a:t>Environmental Update</a:t>
            </a:r>
            <a:r>
              <a:rPr lang="en-US" dirty="0" smtClean="0">
                <a:effectLst/>
              </a:rPr>
              <a:t/>
            </a:r>
            <a:br>
              <a:rPr lang="en-US" dirty="0" smtClean="0">
                <a:effectLst/>
              </a:rPr>
            </a:br>
            <a:endParaRPr lang="en-US" altLang="en-US" sz="2600" dirty="0" smtClean="0"/>
          </a:p>
        </p:txBody>
      </p:sp>
      <p:sp>
        <p:nvSpPr>
          <p:cNvPr id="50181" name="Rectangle 5"/>
          <p:cNvSpPr>
            <a:spLocks noGrp="1" noChangeArrowheads="1"/>
          </p:cNvSpPr>
          <p:nvPr>
            <p:ph type="subTitle" idx="1"/>
          </p:nvPr>
        </p:nvSpPr>
        <p:spPr>
          <a:xfrm>
            <a:off x="990600" y="2362200"/>
            <a:ext cx="8229600" cy="3657600"/>
          </a:xfrm>
        </p:spPr>
        <p:txBody>
          <a:bodyPr/>
          <a:lstStyle/>
          <a:p>
            <a:pPr>
              <a:defRPr/>
            </a:pPr>
            <a:r>
              <a:rPr lang="en-US" dirty="0" smtClean="0">
                <a:effectLst/>
              </a:rPr>
              <a:t>Fall 2016 Meeting of the ACCCI MESH Committee</a:t>
            </a:r>
            <a:endParaRPr lang="en-US" altLang="en-US" dirty="0" smtClean="0"/>
          </a:p>
          <a:p>
            <a:pPr>
              <a:defRPr/>
            </a:pPr>
            <a:endParaRPr lang="en-US" altLang="en-US" sz="1800" dirty="0" smtClean="0"/>
          </a:p>
          <a:p>
            <a:pPr>
              <a:defRPr/>
            </a:pPr>
            <a:r>
              <a:rPr lang="en-US" altLang="en-US" sz="1800" dirty="0" smtClean="0"/>
              <a:t>Thursday, 06 October 2016</a:t>
            </a:r>
          </a:p>
          <a:p>
            <a:pPr>
              <a:spcBef>
                <a:spcPts val="0"/>
              </a:spcBef>
              <a:spcAft>
                <a:spcPts val="1000"/>
              </a:spcAft>
              <a:defRPr/>
            </a:pPr>
            <a:r>
              <a:rPr lang="en-US" altLang="en-US" sz="1800" dirty="0" smtClean="0">
                <a:effectLst/>
                <a:latin typeface="Helvetica" panose="020B0604020202020204" pitchFamily="34" charset="0"/>
                <a:cs typeface="Times New Roman" panose="02020603050405020304" pitchFamily="18" charset="0"/>
              </a:rPr>
              <a:t>Hyatt Regency Birmingham</a:t>
            </a:r>
            <a:r>
              <a:rPr lang="en-US" altLang="en-US" sz="1800" dirty="0" smtClean="0"/>
              <a:t> (Birmingham, AL)</a:t>
            </a:r>
          </a:p>
          <a:p>
            <a:pPr>
              <a:defRPr/>
            </a:pPr>
            <a:endParaRPr lang="en-US" altLang="en-US" sz="1800" dirty="0" smtClean="0"/>
          </a:p>
          <a:p>
            <a:pPr>
              <a:defRPr/>
            </a:pPr>
            <a:endParaRPr lang="en-US" altLang="en-US" sz="1800" dirty="0" smtClean="0"/>
          </a:p>
          <a:p>
            <a:pPr>
              <a:defRPr/>
            </a:pPr>
            <a:endParaRPr lang="en-US" altLang="en-US" sz="1800" dirty="0" smtClean="0"/>
          </a:p>
          <a:p>
            <a:pPr>
              <a:defRPr/>
            </a:pPr>
            <a:endParaRPr lang="en-US" altLang="en-US" sz="1600" dirty="0" smtClean="0"/>
          </a:p>
          <a:p>
            <a:pPr>
              <a:defRPr/>
            </a:pPr>
            <a:r>
              <a:rPr lang="en-US" altLang="en-US" sz="1600" dirty="0" smtClean="0"/>
              <a:t>David C. Ailor, P.E.</a:t>
            </a:r>
            <a:br>
              <a:rPr lang="en-US" altLang="en-US" sz="1600" dirty="0" smtClean="0"/>
            </a:br>
            <a:r>
              <a:rPr lang="en-US" altLang="en-US" sz="1600" dirty="0" smtClean="0"/>
              <a:t>President</a:t>
            </a:r>
          </a:p>
          <a:p>
            <a:pPr>
              <a:defRPr/>
            </a:pPr>
            <a:r>
              <a:rPr lang="en-US" altLang="en-US" sz="1600" dirty="0" smtClean="0"/>
              <a:t>American Coke and Coal Chemicals Institute</a:t>
            </a:r>
          </a:p>
          <a:p>
            <a:pPr>
              <a:defRPr/>
            </a:pPr>
            <a:r>
              <a:rPr lang="en-US" altLang="en-US" sz="1600" dirty="0" smtClean="0"/>
              <a:t>25 Massachusetts Avenue, N.W., Suite 800 </a:t>
            </a:r>
            <a:r>
              <a:rPr lang="en-US" altLang="en-US" sz="1600" dirty="0" smtClean="0">
                <a:solidFill>
                  <a:srgbClr val="CC0000"/>
                </a:solidFill>
              </a:rPr>
              <a:t>•</a:t>
            </a:r>
            <a:r>
              <a:rPr lang="en-US" altLang="en-US" sz="1600" dirty="0" smtClean="0"/>
              <a:t> Washington, D.C. 20001 USA</a:t>
            </a:r>
            <a:br>
              <a:rPr lang="en-US" altLang="en-US" sz="1600" dirty="0" smtClean="0"/>
            </a:br>
            <a:r>
              <a:rPr lang="en-US" altLang="en-US" sz="1600" dirty="0" smtClean="0"/>
              <a:t>Tel.: 703-795-3541 </a:t>
            </a:r>
            <a:r>
              <a:rPr lang="en-US" altLang="en-US" sz="1600" dirty="0" smtClean="0">
                <a:solidFill>
                  <a:srgbClr val="CC0000"/>
                </a:solidFill>
              </a:rPr>
              <a:t>•</a:t>
            </a:r>
            <a:r>
              <a:rPr lang="en-US" altLang="en-US" sz="1600" dirty="0" smtClean="0"/>
              <a:t> Fax: 866-422-7794 </a:t>
            </a:r>
            <a:r>
              <a:rPr lang="en-US" altLang="en-US" sz="1600" dirty="0" smtClean="0">
                <a:solidFill>
                  <a:srgbClr val="CC0000"/>
                </a:solidFill>
              </a:rPr>
              <a:t>•</a:t>
            </a:r>
            <a:r>
              <a:rPr lang="en-US" altLang="en-US" sz="1600" dirty="0" smtClean="0"/>
              <a:t> e-mail: dailor@accci.org</a:t>
            </a:r>
            <a:endParaRPr lang="en-US" altLang="en-US" sz="1800" dirty="0" smtClean="0"/>
          </a:p>
        </p:txBody>
      </p:sp>
      <p:pic>
        <p:nvPicPr>
          <p:cNvPr id="512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962400"/>
            <a:ext cx="121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t>INITIAL EPA EFFORTS ON THE PQBS RTR</a:t>
            </a:r>
          </a:p>
        </p:txBody>
      </p:sp>
      <p:sp>
        <p:nvSpPr>
          <p:cNvPr id="19459" name="Rectangle 3"/>
          <p:cNvSpPr>
            <a:spLocks noGrp="1" noChangeArrowheads="1"/>
          </p:cNvSpPr>
          <p:nvPr>
            <p:ph type="body" idx="1"/>
          </p:nvPr>
        </p:nvSpPr>
        <p:spPr/>
        <p:txBody>
          <a:bodyPr/>
          <a:lstStyle/>
          <a:p>
            <a:pPr>
              <a:defRPr/>
            </a:pPr>
            <a:endParaRPr lang="en-US" altLang="en-US" sz="2000" dirty="0" smtClean="0">
              <a:effectLst/>
              <a:ea typeface="SimSun" panose="02010600030101010101" pitchFamily="2" charset="-122"/>
            </a:endParaRPr>
          </a:p>
          <a:p>
            <a:pPr>
              <a:defRPr/>
            </a:pPr>
            <a:r>
              <a:rPr lang="en-US" altLang="en-US" sz="2000" dirty="0" smtClean="0">
                <a:effectLst/>
                <a:ea typeface="SimSun" panose="02010600030101010101" pitchFamily="2" charset="-122"/>
              </a:rPr>
              <a:t>EPA provided the COETF with a draft “Information Collection Request” (ICR) </a:t>
            </a:r>
            <a:r>
              <a:rPr lang="en-US" altLang="en-US" sz="2000" dirty="0" smtClean="0">
                <a:effectLst/>
              </a:rPr>
              <a:t>during August 2015 for comment.</a:t>
            </a:r>
          </a:p>
          <a:p>
            <a:pPr>
              <a:defRPr/>
            </a:pPr>
            <a:endParaRPr lang="en-US" altLang="en-US" sz="2000" dirty="0" smtClean="0">
              <a:effectLst/>
            </a:endParaRPr>
          </a:p>
          <a:p>
            <a:pPr marL="628650" lvl="1">
              <a:defRPr/>
            </a:pPr>
            <a:r>
              <a:rPr lang="en-US" altLang="en-US" sz="2000" b="1" u="sng" dirty="0" smtClean="0">
                <a:effectLst/>
              </a:rPr>
              <a:t>Enclosure 1</a:t>
            </a:r>
            <a:r>
              <a:rPr lang="en-US" altLang="en-US" sz="2000" b="1" dirty="0" smtClean="0">
                <a:effectLst/>
              </a:rPr>
              <a:t>: Questionnaire, which asks questions about the company and all of the operations at its coke plant(s)</a:t>
            </a:r>
          </a:p>
          <a:p>
            <a:pPr marL="342900" lvl="1" indent="0">
              <a:buFontTx/>
              <a:buNone/>
              <a:defRPr/>
            </a:pPr>
            <a:endParaRPr lang="en-US" altLang="en-US" sz="2000" b="1" dirty="0" smtClean="0">
              <a:effectLst/>
            </a:endParaRPr>
          </a:p>
          <a:p>
            <a:pPr marL="628650" lvl="1">
              <a:defRPr/>
            </a:pPr>
            <a:r>
              <a:rPr lang="en-US" altLang="en-US" sz="2000" b="1" u="sng" dirty="0" smtClean="0">
                <a:effectLst/>
              </a:rPr>
              <a:t>Enclosure 2</a:t>
            </a:r>
            <a:r>
              <a:rPr lang="en-US" altLang="en-US" sz="2000" b="1" dirty="0" smtClean="0">
                <a:effectLst/>
              </a:rPr>
              <a:t>: Testing request, which includes all of the details of where and how to test</a:t>
            </a:r>
          </a:p>
          <a:p>
            <a:pPr marL="628650" lvl="1">
              <a:defRPr/>
            </a:pPr>
            <a:endParaRPr lang="en-US" altLang="en-US" sz="2000" b="1" dirty="0">
              <a:effectLst/>
            </a:endParaRPr>
          </a:p>
          <a:p>
            <a:pPr>
              <a:defRPr/>
            </a:pPr>
            <a:r>
              <a:rPr lang="en-US" altLang="en-US" sz="2000" dirty="0" smtClean="0">
                <a:effectLst/>
              </a:rPr>
              <a:t>From August 2015 through March 2016, the COETF engaged EPA on the draft ICR.</a:t>
            </a: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01B12691-84B8-422F-9718-96C1F450591E}" type="slidenum">
              <a:rPr lang="en-US" altLang="en-US"/>
              <a:pPr marL="0" lvl="8" eaLnBrk="0" fontAlgn="base" hangingPunct="0">
                <a:spcBef>
                  <a:spcPct val="20000"/>
                </a:spcBef>
                <a:spcAft>
                  <a:spcPct val="0"/>
                </a:spcAft>
                <a:buClr>
                  <a:srgbClr val="FFCC00"/>
                </a:buClr>
                <a:buSzPct val="75000"/>
                <a:defRPr/>
              </a:pPr>
              <a:t>10</a:t>
            </a:fld>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t>COETF EFFORTS ON THE DRAFT ICR</a:t>
            </a:r>
          </a:p>
        </p:txBody>
      </p:sp>
      <p:sp>
        <p:nvSpPr>
          <p:cNvPr id="21507" name="Rectangle 3"/>
          <p:cNvSpPr>
            <a:spLocks noGrp="1" noChangeArrowheads="1"/>
          </p:cNvSpPr>
          <p:nvPr>
            <p:ph type="body" idx="1"/>
          </p:nvPr>
        </p:nvSpPr>
        <p:spPr/>
        <p:txBody>
          <a:bodyPr/>
          <a:lstStyle/>
          <a:p>
            <a:endParaRPr lang="en-US" altLang="en-US" sz="1600" dirty="0" smtClean="0">
              <a:effectLst/>
              <a:ea typeface="SimSun" panose="02010600030101010101" pitchFamily="2" charset="-122"/>
            </a:endParaRPr>
          </a:p>
          <a:p>
            <a:r>
              <a:rPr lang="en-US" altLang="en-US" sz="2000" dirty="0" smtClean="0">
                <a:effectLst/>
                <a:ea typeface="SimSun" panose="02010600030101010101" pitchFamily="2" charset="-122"/>
              </a:rPr>
              <a:t>Beginning in September 2015, the COETF “pushed back” on EPA regarding the draft ICR, arguing that:</a:t>
            </a:r>
          </a:p>
          <a:p>
            <a:endParaRPr lang="en-US" altLang="en-US" sz="1600" dirty="0" smtClean="0">
              <a:effectLst/>
              <a:ea typeface="SimSun" panose="02010600030101010101" pitchFamily="2" charset="-122"/>
            </a:endParaRPr>
          </a:p>
          <a:p>
            <a:pPr marL="685800" lvl="1" indent="-342900"/>
            <a:r>
              <a:rPr lang="en-US" altLang="en-US" sz="1600" b="1" dirty="0" smtClean="0">
                <a:effectLst/>
              </a:rPr>
              <a:t>“In consideration of current business conditions facing the steelmaking and </a:t>
            </a:r>
            <a:r>
              <a:rPr lang="en-US" altLang="en-US" sz="1600" b="1" dirty="0" err="1" smtClean="0">
                <a:effectLst/>
              </a:rPr>
              <a:t>cokemaking</a:t>
            </a:r>
            <a:r>
              <a:rPr lang="en-US" altLang="en-US" sz="1600" b="1" dirty="0" smtClean="0">
                <a:effectLst/>
              </a:rPr>
              <a:t> industries, EPA should place on temporary hold the ICR/RTR process until the industries become financially stable and are back to normal and representative production.”</a:t>
            </a:r>
          </a:p>
          <a:p>
            <a:pPr marL="685800" lvl="1" indent="-342900"/>
            <a:endParaRPr lang="en-US" altLang="en-US" sz="1600" b="1" dirty="0" smtClean="0">
              <a:effectLst/>
            </a:endParaRPr>
          </a:p>
          <a:p>
            <a:pPr marL="685800" lvl="1" indent="-342900"/>
            <a:r>
              <a:rPr lang="en-US" altLang="en-US" sz="1600" b="1" dirty="0" smtClean="0">
                <a:effectLst/>
              </a:rPr>
              <a:t>“If EPA moves forward, it is imperative that any data collection effort associated with the ICR be efficient and focus on safely generating accurate, relevant Coke Pushing, Quenching, Battery Stack (PQBS) MACT information necessary to comply with CAA 112(f) requirements.”</a:t>
            </a:r>
          </a:p>
          <a:p>
            <a:endParaRPr lang="en-US" altLang="en-US" sz="2000" dirty="0" smtClean="0">
              <a:effectLst/>
              <a:ea typeface="SimSun" panose="02010600030101010101" pitchFamily="2" charset="-122"/>
            </a:endParaRPr>
          </a:p>
          <a:p>
            <a:r>
              <a:rPr lang="en-US" altLang="en-US" sz="2000" dirty="0" smtClean="0">
                <a:effectLst/>
                <a:ea typeface="SimSun" panose="02010600030101010101" pitchFamily="2" charset="-122"/>
              </a:rPr>
              <a:t>The COETF utilized outside consultants in pushing back, and has identified outside counsel to utilize when legal questions/issues arise.</a:t>
            </a:r>
            <a:endParaRPr lang="en-US" altLang="en-US" sz="2000" dirty="0" smtClean="0">
              <a:effectLst/>
              <a:ea typeface="SimSun" panose="02010600030101010101" pitchFamily="2" charset="-122"/>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EC2DB2D8-90AE-4920-93B1-9568633DE89A}" type="slidenum">
              <a:rPr lang="en-US" altLang="en-US"/>
              <a:pPr marL="0" lvl="8" eaLnBrk="0" fontAlgn="base" hangingPunct="0">
                <a:spcBef>
                  <a:spcPct val="20000"/>
                </a:spcBef>
                <a:spcAft>
                  <a:spcPct val="0"/>
                </a:spcAft>
                <a:buClr>
                  <a:srgbClr val="FFCC00"/>
                </a:buClr>
                <a:buSzPct val="75000"/>
                <a:defRPr/>
              </a:pPr>
              <a:t>11</a:t>
            </a:fld>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t>EPA’S FINAL (APRIL 2016) PQBS ICR</a:t>
            </a:r>
          </a:p>
        </p:txBody>
      </p:sp>
      <p:sp>
        <p:nvSpPr>
          <p:cNvPr id="23555" name="Rectangle 3"/>
          <p:cNvSpPr>
            <a:spLocks noGrp="1" noChangeArrowheads="1"/>
          </p:cNvSpPr>
          <p:nvPr>
            <p:ph type="body" idx="1"/>
          </p:nvPr>
        </p:nvSpPr>
        <p:spPr>
          <a:xfrm>
            <a:off x="1066800" y="1752600"/>
            <a:ext cx="8572500" cy="4038600"/>
          </a:xfrm>
        </p:spPr>
        <p:txBody>
          <a:bodyPr/>
          <a:lstStyle/>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marL="0" indent="0">
              <a:buFont typeface="Wingdings" panose="05000000000000000000" pitchFamily="2" charset="2"/>
              <a:buNone/>
              <a:defRPr/>
            </a:pPr>
            <a:endParaRPr lang="en-US" altLang="en-US" sz="1600" dirty="0">
              <a:effectLst/>
              <a:ea typeface="SimSun" panose="02010600030101010101" pitchFamily="2" charset="-122"/>
            </a:endParaRPr>
          </a:p>
          <a:p>
            <a:pPr>
              <a:defRPr/>
            </a:pPr>
            <a:r>
              <a:rPr lang="en-US" altLang="en-US" sz="1200" dirty="0" smtClean="0">
                <a:effectLst/>
                <a:ea typeface="SimSun" panose="02010600030101010101" pitchFamily="2" charset="-122"/>
              </a:rPr>
              <a:t>* From stamped date of EPA letter; due close of business end of week indicated.</a:t>
            </a:r>
          </a:p>
          <a:p>
            <a:pPr>
              <a:defRPr/>
            </a:pPr>
            <a:r>
              <a:rPr lang="en-US" altLang="en-US" sz="1200" dirty="0" smtClean="0">
                <a:solidFill>
                  <a:srgbClr val="FFFFFF"/>
                </a:solidFill>
                <a:effectLst/>
                <a:ea typeface="SimSun" panose="02010600030101010101" pitchFamily="2" charset="-122"/>
              </a:rPr>
              <a:t>** </a:t>
            </a:r>
            <a:r>
              <a:rPr lang="en-US" altLang="en-US" sz="1200" dirty="0" smtClean="0">
                <a:effectLst/>
                <a:ea typeface="SimSun" panose="02010600030101010101" pitchFamily="2" charset="-122"/>
              </a:rPr>
              <a:t>Revised April 14, 2016</a:t>
            </a:r>
          </a:p>
          <a:p>
            <a:pPr>
              <a:defRPr/>
            </a:pPr>
            <a:r>
              <a:rPr lang="en-US" altLang="en-US" sz="1200" dirty="0" smtClean="0">
                <a:effectLst/>
                <a:ea typeface="SimSun" panose="02010600030101010101" pitchFamily="2" charset="-122"/>
              </a:rPr>
              <a:t>*</a:t>
            </a:r>
            <a:r>
              <a:rPr lang="en-US" altLang="en-US" sz="1200" dirty="0" smtClean="0">
                <a:solidFill>
                  <a:srgbClr val="FFFFFF"/>
                </a:solidFill>
                <a:effectLst/>
                <a:ea typeface="SimSun" panose="02010600030101010101" pitchFamily="2" charset="-122"/>
              </a:rPr>
              <a:t>**</a:t>
            </a:r>
            <a:r>
              <a:rPr lang="en-US" altLang="en-US" sz="1200" dirty="0" smtClean="0">
                <a:effectLst/>
                <a:ea typeface="SimSun" panose="02010600030101010101" pitchFamily="2" charset="-122"/>
              </a:rPr>
              <a:t> Please copy Dr. Jones, U.S. EPA, on the notice at Jones.DonnaLee@epa.gov</a:t>
            </a:r>
          </a:p>
          <a:p>
            <a:pPr marL="0" indent="0" algn="ctr">
              <a:buFont typeface="Wingdings" panose="05000000000000000000" pitchFamily="2" charset="2"/>
              <a:buNone/>
              <a:defRPr/>
            </a:pPr>
            <a:r>
              <a:rPr lang="en-US" altLang="en-US" sz="1600" dirty="0" smtClean="0">
                <a:effectLst/>
                <a:ea typeface="SimSun" panose="02010600030101010101" pitchFamily="2" charset="-122"/>
              </a:rPr>
              <a:t>(continued)</a:t>
            </a: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37F3E998-6925-4B87-9067-5E9316829032}" type="slidenum">
              <a:rPr lang="en-US" altLang="en-US"/>
              <a:pPr marL="0" lvl="8" eaLnBrk="0" fontAlgn="base" hangingPunct="0">
                <a:spcBef>
                  <a:spcPct val="20000"/>
                </a:spcBef>
                <a:spcAft>
                  <a:spcPct val="0"/>
                </a:spcAft>
                <a:buClr>
                  <a:srgbClr val="FFCC00"/>
                </a:buClr>
                <a:buSzPct val="75000"/>
                <a:defRPr/>
              </a:pPr>
              <a:t>12</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1105171981"/>
              </p:ext>
            </p:extLst>
          </p:nvPr>
        </p:nvGraphicFramePr>
        <p:xfrm>
          <a:off x="1181100" y="2057400"/>
          <a:ext cx="8253413" cy="3505197"/>
        </p:xfrm>
        <a:graphic>
          <a:graphicData uri="http://schemas.openxmlformats.org/drawingml/2006/table">
            <a:tbl>
              <a:tblPr firstRow="1" firstCol="1" lastRow="1" lastCol="1" bandRow="1" bandCol="1">
                <a:tableStyleId>{5C22544A-7EE6-4342-B048-85BDC9FD1C3A}</a:tableStyleId>
              </a:tblPr>
              <a:tblGrid>
                <a:gridCol w="5756655"/>
                <a:gridCol w="1157779"/>
                <a:gridCol w="1338979"/>
              </a:tblGrid>
              <a:tr h="479718">
                <a:tc>
                  <a:txBody>
                    <a:bodyPr/>
                    <a:lstStyle/>
                    <a:p>
                      <a:pPr marL="0" marR="0">
                        <a:spcBef>
                          <a:spcPts val="55"/>
                        </a:spcBef>
                        <a:spcAft>
                          <a:spcPts val="0"/>
                        </a:spcAft>
                      </a:pPr>
                      <a:r>
                        <a:rPr lang="en-US" sz="1000" dirty="0">
                          <a:effectLst/>
                        </a:rPr>
                        <a:t> </a:t>
                      </a:r>
                      <a:endParaRPr lang="en-US" sz="1100" dirty="0">
                        <a:effectLst/>
                      </a:endParaRPr>
                    </a:p>
                    <a:p>
                      <a:pPr marL="0" marR="0" algn="ctr">
                        <a:spcBef>
                          <a:spcPts val="0"/>
                        </a:spcBef>
                        <a:spcAft>
                          <a:spcPts val="0"/>
                        </a:spcAft>
                      </a:pPr>
                      <a:r>
                        <a:rPr lang="en-US" sz="1000" spc="-5" dirty="0">
                          <a:effectLst/>
                        </a:rPr>
                        <a:t>ICR</a:t>
                      </a:r>
                      <a:r>
                        <a:rPr lang="en-US" sz="1000" spc="-40" dirty="0">
                          <a:effectLst/>
                        </a:rPr>
                        <a:t> </a:t>
                      </a:r>
                      <a:r>
                        <a:rPr lang="en-US" sz="1000" spc="-5" dirty="0">
                          <a:effectLst/>
                        </a:rPr>
                        <a:t>Item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55"/>
                        </a:spcBef>
                        <a:spcAft>
                          <a:spcPts val="0"/>
                        </a:spcAft>
                      </a:pPr>
                      <a:r>
                        <a:rPr lang="en-US" sz="1000" dirty="0">
                          <a:effectLst/>
                        </a:rPr>
                        <a:t> </a:t>
                      </a:r>
                      <a:endParaRPr lang="en-US" sz="1100" dirty="0">
                        <a:effectLst/>
                      </a:endParaRPr>
                    </a:p>
                    <a:p>
                      <a:pPr marL="17145" marR="0">
                        <a:spcBef>
                          <a:spcPts val="0"/>
                        </a:spcBef>
                        <a:spcAft>
                          <a:spcPts val="0"/>
                        </a:spcAft>
                      </a:pPr>
                      <a:r>
                        <a:rPr lang="en-US" sz="1000" dirty="0">
                          <a:effectLst/>
                        </a:rPr>
                        <a:t>No.</a:t>
                      </a:r>
                      <a:r>
                        <a:rPr lang="en-US" sz="1000" spc="-60" dirty="0">
                          <a:effectLst/>
                        </a:rPr>
                        <a:t> </a:t>
                      </a:r>
                      <a:r>
                        <a:rPr lang="en-US" sz="1000" spc="-5" dirty="0">
                          <a:effectLst/>
                        </a:rPr>
                        <a:t>Weeks*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06705" marR="0">
                        <a:spcBef>
                          <a:spcPts val="580"/>
                        </a:spcBef>
                        <a:spcAft>
                          <a:spcPts val="0"/>
                        </a:spcAft>
                      </a:pPr>
                      <a:r>
                        <a:rPr lang="en-US" sz="1000">
                          <a:effectLst/>
                        </a:rPr>
                        <a:t>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4050">
                <a:tc>
                  <a:txBody>
                    <a:bodyPr/>
                    <a:lstStyle/>
                    <a:p>
                      <a:pPr marL="5080" marR="0">
                        <a:lnSpc>
                          <a:spcPts val="1085"/>
                        </a:lnSpc>
                        <a:spcBef>
                          <a:spcPts val="0"/>
                        </a:spcBef>
                        <a:spcAft>
                          <a:spcPts val="0"/>
                        </a:spcAft>
                      </a:pPr>
                      <a:r>
                        <a:rPr lang="en-US" sz="1000" spc="-5">
                          <a:effectLst/>
                        </a:rPr>
                        <a:t>Letter</a:t>
                      </a:r>
                      <a:r>
                        <a:rPr lang="en-US" sz="1000" spc="-45">
                          <a:effectLst/>
                        </a:rPr>
                        <a:t> </a:t>
                      </a:r>
                      <a:r>
                        <a:rPr lang="en-US" sz="1000">
                          <a:effectLst/>
                        </a:rPr>
                        <a:t>stamped</a:t>
                      </a:r>
                      <a:r>
                        <a:rPr lang="en-US" sz="1000" spc="-45">
                          <a:effectLst/>
                        </a:rPr>
                        <a:t> </a:t>
                      </a:r>
                      <a:r>
                        <a:rPr lang="en-US" sz="1000" spc="-5">
                          <a:effectLst/>
                        </a:rPr>
                        <a:t>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085"/>
                        </a:lnSpc>
                        <a:spcBef>
                          <a:spcPts val="0"/>
                        </a:spcBef>
                        <a:spcAft>
                          <a:spcPts val="0"/>
                        </a:spcAft>
                      </a:pPr>
                      <a:r>
                        <a:rPr lang="en-US" sz="10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8755" marR="0">
                        <a:lnSpc>
                          <a:spcPts val="1085"/>
                        </a:lnSpc>
                        <a:spcBef>
                          <a:spcPts val="0"/>
                        </a:spcBef>
                        <a:spcAft>
                          <a:spcPts val="0"/>
                        </a:spcAft>
                      </a:pPr>
                      <a:r>
                        <a:rPr lang="en-US" sz="1000" spc="-5">
                          <a:effectLst/>
                        </a:rPr>
                        <a:t>4-Apr-16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a:effectLst/>
                        </a:rPr>
                        <a:t>Submit</a:t>
                      </a:r>
                      <a:r>
                        <a:rPr lang="en-US" sz="1000" spc="-35">
                          <a:effectLst/>
                        </a:rPr>
                        <a:t> </a:t>
                      </a:r>
                      <a:r>
                        <a:rPr lang="en-US" sz="1000" spc="-5">
                          <a:effectLst/>
                        </a:rPr>
                        <a:t>e-copy</a:t>
                      </a:r>
                      <a:r>
                        <a:rPr lang="en-US" sz="1000" spc="-60">
                          <a:effectLst/>
                        </a:rPr>
                        <a:t> </a:t>
                      </a:r>
                      <a:r>
                        <a:rPr lang="en-US" sz="1000" spc="-5">
                          <a:effectLst/>
                        </a:rPr>
                        <a:t>of</a:t>
                      </a:r>
                      <a:r>
                        <a:rPr lang="en-US" sz="1000" spc="-20">
                          <a:effectLst/>
                        </a:rPr>
                        <a:t> </a:t>
                      </a:r>
                      <a:r>
                        <a:rPr lang="en-US" sz="1000" spc="5">
                          <a:effectLst/>
                        </a:rPr>
                        <a:t>most</a:t>
                      </a:r>
                      <a:r>
                        <a:rPr lang="en-US" sz="1000" spc="-30">
                          <a:effectLst/>
                        </a:rPr>
                        <a:t> </a:t>
                      </a:r>
                      <a:r>
                        <a:rPr lang="en-US" sz="1000" spc="-5">
                          <a:effectLst/>
                        </a:rPr>
                        <a:t>recent</a:t>
                      </a:r>
                      <a:r>
                        <a:rPr lang="en-US" sz="1000" spc="-35">
                          <a:effectLst/>
                        </a:rPr>
                        <a:t> </a:t>
                      </a:r>
                      <a:r>
                        <a:rPr lang="en-US" sz="1000" spc="-5">
                          <a:effectLst/>
                        </a:rPr>
                        <a:t>air</a:t>
                      </a:r>
                      <a:r>
                        <a:rPr lang="en-US" sz="1000" spc="-25">
                          <a:effectLst/>
                        </a:rPr>
                        <a:t> </a:t>
                      </a:r>
                      <a:r>
                        <a:rPr lang="en-US" sz="1000">
                          <a:effectLst/>
                        </a:rPr>
                        <a:t>permit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3830" marR="0">
                        <a:lnSpc>
                          <a:spcPts val="1105"/>
                        </a:lnSpc>
                        <a:spcBef>
                          <a:spcPts val="0"/>
                        </a:spcBef>
                        <a:spcAft>
                          <a:spcPts val="0"/>
                        </a:spcAft>
                      </a:pPr>
                      <a:r>
                        <a:rPr lang="en-US" sz="1000" spc="-5">
                          <a:effectLst/>
                        </a:rPr>
                        <a:t>25-Apr-16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a:effectLst/>
                        </a:rPr>
                        <a:t>Submit</a:t>
                      </a:r>
                      <a:r>
                        <a:rPr lang="en-US" sz="1000" spc="-45">
                          <a:effectLst/>
                        </a:rPr>
                        <a:t> </a:t>
                      </a:r>
                      <a:r>
                        <a:rPr lang="en-US" sz="1000" spc="-5">
                          <a:effectLst/>
                        </a:rPr>
                        <a:t>detailed</a:t>
                      </a:r>
                      <a:r>
                        <a:rPr lang="en-US" sz="1000" spc="-45">
                          <a:effectLst/>
                        </a:rPr>
                        <a:t> </a:t>
                      </a:r>
                      <a:r>
                        <a:rPr lang="en-US" sz="1000" spc="-5">
                          <a:effectLst/>
                        </a:rPr>
                        <a:t>explanation</a:t>
                      </a:r>
                      <a:r>
                        <a:rPr lang="en-US" sz="1000" spc="-45">
                          <a:effectLst/>
                        </a:rPr>
                        <a:t> </a:t>
                      </a:r>
                      <a:r>
                        <a:rPr lang="en-US" sz="1000" spc="-5">
                          <a:effectLst/>
                        </a:rPr>
                        <a:t>of</a:t>
                      </a:r>
                      <a:r>
                        <a:rPr lang="en-US" sz="1000" spc="-35">
                          <a:effectLst/>
                        </a:rPr>
                        <a:t> </a:t>
                      </a:r>
                      <a:r>
                        <a:rPr lang="en-US" sz="1000" spc="-5">
                          <a:effectLst/>
                        </a:rPr>
                        <a:t>testing</a:t>
                      </a:r>
                      <a:r>
                        <a:rPr lang="en-US" sz="1000" spc="-45">
                          <a:effectLst/>
                        </a:rPr>
                        <a:t> </a:t>
                      </a:r>
                      <a:r>
                        <a:rPr lang="en-US" sz="1000">
                          <a:effectLst/>
                        </a:rPr>
                        <a:t>problems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79070" marR="0">
                        <a:lnSpc>
                          <a:spcPts val="1105"/>
                        </a:lnSpc>
                        <a:spcBef>
                          <a:spcPts val="0"/>
                        </a:spcBef>
                        <a:spcAft>
                          <a:spcPts val="0"/>
                        </a:spcAft>
                      </a:pPr>
                      <a:r>
                        <a:rPr lang="en-US" sz="1000" spc="-5">
                          <a:effectLst/>
                        </a:rPr>
                        <a:t>9-May-16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a:effectLst/>
                        </a:rPr>
                        <a:t>Submit</a:t>
                      </a:r>
                      <a:r>
                        <a:rPr lang="en-US" sz="1000" spc="-40">
                          <a:effectLst/>
                        </a:rPr>
                        <a:t> </a:t>
                      </a:r>
                      <a:r>
                        <a:rPr lang="en-US" sz="1000">
                          <a:effectLst/>
                        </a:rPr>
                        <a:t>names</a:t>
                      </a:r>
                      <a:r>
                        <a:rPr lang="en-US" sz="1000" spc="-30">
                          <a:effectLst/>
                        </a:rPr>
                        <a:t> </a:t>
                      </a:r>
                      <a:r>
                        <a:rPr lang="en-US" sz="1000" spc="-5">
                          <a:effectLst/>
                        </a:rPr>
                        <a:t>of</a:t>
                      </a:r>
                      <a:r>
                        <a:rPr lang="en-US" sz="1000" spc="-25">
                          <a:effectLst/>
                        </a:rPr>
                        <a:t> </a:t>
                      </a:r>
                      <a:r>
                        <a:rPr lang="en-US" sz="1000" spc="-5">
                          <a:effectLst/>
                        </a:rPr>
                        <a:t>Quench</a:t>
                      </a:r>
                      <a:r>
                        <a:rPr lang="en-US" sz="1000" spc="-40">
                          <a:effectLst/>
                        </a:rPr>
                        <a:t> </a:t>
                      </a:r>
                      <a:r>
                        <a:rPr lang="en-US" sz="1000" spc="-5">
                          <a:effectLst/>
                        </a:rPr>
                        <a:t>Tower</a:t>
                      </a:r>
                      <a:r>
                        <a:rPr lang="en-US" sz="1000" spc="-30">
                          <a:effectLst/>
                        </a:rPr>
                        <a:t> </a:t>
                      </a:r>
                      <a:r>
                        <a:rPr lang="en-US" sz="1000" spc="-5">
                          <a:effectLst/>
                        </a:rPr>
                        <a:t>testing</a:t>
                      </a:r>
                      <a:r>
                        <a:rPr lang="en-US" sz="1000" spc="-40">
                          <a:effectLst/>
                        </a:rPr>
                        <a:t> </a:t>
                      </a:r>
                      <a:r>
                        <a:rPr lang="en-US" sz="1000" spc="-5">
                          <a:effectLst/>
                        </a:rPr>
                        <a:t>facilities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4310" marR="0">
                        <a:lnSpc>
                          <a:spcPts val="1105"/>
                        </a:lnSpc>
                        <a:spcBef>
                          <a:spcPts val="0"/>
                        </a:spcBef>
                        <a:spcAft>
                          <a:spcPts val="0"/>
                        </a:spcAft>
                      </a:pPr>
                      <a:r>
                        <a:rPr lang="en-US" sz="1000" spc="-5">
                          <a:effectLst/>
                        </a:rPr>
                        <a:t>6-Jun-16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a:effectLst/>
                        </a:rPr>
                        <a:t>Submit</a:t>
                      </a:r>
                      <a:r>
                        <a:rPr lang="en-US" sz="1000" spc="-35">
                          <a:effectLst/>
                        </a:rPr>
                        <a:t> </a:t>
                      </a:r>
                      <a:r>
                        <a:rPr lang="en-US" sz="1000" spc="-5">
                          <a:effectLst/>
                        </a:rPr>
                        <a:t>any</a:t>
                      </a:r>
                      <a:r>
                        <a:rPr lang="en-US" sz="1000" spc="-65">
                          <a:effectLst/>
                        </a:rPr>
                        <a:t> </a:t>
                      </a:r>
                      <a:r>
                        <a:rPr lang="en-US" sz="1000" spc="-5">
                          <a:effectLst/>
                        </a:rPr>
                        <a:t>previous</a:t>
                      </a:r>
                      <a:r>
                        <a:rPr lang="en-US" sz="1000" spc="-25">
                          <a:effectLst/>
                        </a:rPr>
                        <a:t> </a:t>
                      </a:r>
                      <a:r>
                        <a:rPr lang="en-US" sz="1000" spc="-5">
                          <a:effectLst/>
                        </a:rPr>
                        <a:t>test</a:t>
                      </a:r>
                      <a:r>
                        <a:rPr lang="en-US" sz="1000" spc="-35">
                          <a:effectLst/>
                        </a:rPr>
                        <a:t> </a:t>
                      </a:r>
                      <a:r>
                        <a:rPr lang="en-US" sz="1000" spc="-5">
                          <a:effectLst/>
                        </a:rPr>
                        <a:t>reports</a:t>
                      </a:r>
                      <a:r>
                        <a:rPr lang="en-US" sz="1000" spc="-25">
                          <a:effectLst/>
                        </a:rPr>
                        <a:t> </a:t>
                      </a:r>
                      <a:r>
                        <a:rPr lang="en-US" sz="1000" spc="-5">
                          <a:effectLst/>
                        </a:rPr>
                        <a:t>applicable</a:t>
                      </a:r>
                      <a:r>
                        <a:rPr lang="en-US" sz="1000" spc="-35">
                          <a:effectLst/>
                        </a:rPr>
                        <a:t> </a:t>
                      </a:r>
                      <a:r>
                        <a:rPr lang="en-US" sz="1000" spc="-5">
                          <a:effectLst/>
                        </a:rPr>
                        <a:t>to</a:t>
                      </a:r>
                      <a:r>
                        <a:rPr lang="en-US" sz="1000" spc="-35">
                          <a:effectLst/>
                        </a:rPr>
                        <a:t> </a:t>
                      </a:r>
                      <a:r>
                        <a:rPr lang="en-US" sz="1000" spc="-5">
                          <a:effectLst/>
                        </a:rPr>
                        <a:t>tests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4310" marR="0">
                        <a:lnSpc>
                          <a:spcPts val="1105"/>
                        </a:lnSpc>
                        <a:spcBef>
                          <a:spcPts val="0"/>
                        </a:spcBef>
                        <a:spcAft>
                          <a:spcPts val="0"/>
                        </a:spcAft>
                      </a:pPr>
                      <a:r>
                        <a:rPr lang="en-US" sz="1000" spc="-5">
                          <a:effectLst/>
                        </a:rPr>
                        <a:t>6-Jun-16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17145"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B0F0"/>
                          </a:solidFill>
                          <a:effectLst/>
                          <a:latin typeface="Calibri" panose="020F0502020204030204" pitchFamily="34" charset="0"/>
                          <a:ea typeface="Calibri" panose="020F0502020204030204" pitchFamily="34" charset="0"/>
                          <a:cs typeface="Times New Roman" panose="02020603050405020304" pitchFamily="18" charset="0"/>
                        </a:rPr>
                        <a:t>Submit schedules(s) for testing</a:t>
                      </a:r>
                      <a:r>
                        <a:rPr kumimoji="0" lang="en-US" sz="1000" b="1" i="0" u="none" strike="noStrike" kern="1200" cap="none" spc="-5" normalizeH="0" baseline="0" noProof="0" dirty="0" smtClean="0">
                          <a:ln>
                            <a:noFill/>
                          </a:ln>
                          <a:solidFill>
                            <a:srgbClr val="FFFFFF"/>
                          </a:solidFill>
                          <a:effectLst/>
                          <a:uLnTx/>
                          <a:uFillTx/>
                          <a:latin typeface="+mn-lt"/>
                          <a:ea typeface="+mn-ea"/>
                          <a:cs typeface="+mn-cs"/>
                        </a:rPr>
                        <a:t>**</a:t>
                      </a:r>
                      <a:endParaRPr kumimoji="0" lang="en-US" sz="1100" b="1" i="0" u="none" strike="noStrike" kern="1200" cap="none" spc="0" normalizeH="0" baseline="0" noProof="0" dirty="0" smtClean="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a:solidFill>
                            <a:srgbClr val="00B0F0"/>
                          </a:solidFill>
                          <a:effectLst/>
                        </a:rPr>
                        <a:t>12</a:t>
                      </a:r>
                      <a:endParaRPr lang="en-US" sz="110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59385" marR="0">
                        <a:lnSpc>
                          <a:spcPts val="1105"/>
                        </a:lnSpc>
                        <a:spcBef>
                          <a:spcPts val="0"/>
                        </a:spcBef>
                        <a:spcAft>
                          <a:spcPts val="0"/>
                        </a:spcAft>
                      </a:pPr>
                      <a:r>
                        <a:rPr lang="en-US" sz="1000" spc="-5" dirty="0">
                          <a:solidFill>
                            <a:srgbClr val="00B0F0"/>
                          </a:solidFill>
                          <a:effectLst/>
                        </a:rPr>
                        <a:t>27-Jun-16</a:t>
                      </a:r>
                      <a:endParaRPr lang="en-US"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17145"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B0F0"/>
                          </a:solidFill>
                          <a:effectLst/>
                          <a:uLnTx/>
                          <a:uFillTx/>
                          <a:latin typeface="+mn-lt"/>
                          <a:ea typeface="+mn-ea"/>
                          <a:cs typeface="+mn-cs"/>
                        </a:rPr>
                        <a:t>Submit</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Enclosure</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0" normalizeH="0" baseline="0" noProof="0" dirty="0" smtClean="0">
                          <a:ln>
                            <a:noFill/>
                          </a:ln>
                          <a:solidFill>
                            <a:srgbClr val="00B0F0"/>
                          </a:solidFill>
                          <a:effectLst/>
                          <a:uLnTx/>
                          <a:uFillTx/>
                          <a:latin typeface="+mn-lt"/>
                          <a:ea typeface="+mn-ea"/>
                          <a:cs typeface="+mn-cs"/>
                        </a:rPr>
                        <a:t>1</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0" normalizeH="0" baseline="0" noProof="0" dirty="0" smtClean="0">
                          <a:ln>
                            <a:noFill/>
                          </a:ln>
                          <a:solidFill>
                            <a:srgbClr val="00B0F0"/>
                          </a:solidFill>
                          <a:effectLst/>
                          <a:uLnTx/>
                          <a:uFillTx/>
                          <a:latin typeface="+mn-lt"/>
                          <a:ea typeface="+mn-ea"/>
                          <a:cs typeface="+mn-cs"/>
                        </a:rPr>
                        <a:t>responses-Group</a:t>
                      </a:r>
                      <a:r>
                        <a:rPr kumimoji="0" lang="en-US" sz="1000" b="1" i="0" u="none" strike="noStrike" kern="1200" cap="none" spc="-30"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0" normalizeH="0" baseline="0" noProof="0" dirty="0" smtClean="0">
                          <a:ln>
                            <a:noFill/>
                          </a:ln>
                          <a:solidFill>
                            <a:srgbClr val="00B0F0"/>
                          </a:solidFill>
                          <a:effectLst/>
                          <a:uLnTx/>
                          <a:uFillTx/>
                          <a:latin typeface="+mn-lt"/>
                          <a:ea typeface="+mn-ea"/>
                          <a:cs typeface="+mn-cs"/>
                        </a:rPr>
                        <a:t>1</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(Sections</a:t>
                      </a:r>
                      <a:r>
                        <a:rPr kumimoji="0" lang="en-US" sz="1000" b="1" i="0" u="none" strike="noStrike" kern="1200" cap="none" spc="-2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I,</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II,</a:t>
                      </a:r>
                      <a:r>
                        <a:rPr kumimoji="0" lang="en-US" sz="1000" b="1" i="0" u="none" strike="noStrike" kern="1200" cap="none" spc="-35" normalizeH="0" baseline="0" noProof="0" dirty="0" smtClean="0">
                          <a:ln>
                            <a:noFill/>
                          </a:ln>
                          <a:solidFill>
                            <a:srgbClr val="00B0F0"/>
                          </a:solidFill>
                          <a:effectLst/>
                          <a:uLnTx/>
                          <a:uFillTx/>
                          <a:latin typeface="+mn-lt"/>
                          <a:ea typeface="+mn-ea"/>
                          <a:cs typeface="+mn-cs"/>
                        </a:rPr>
                        <a:t> </a:t>
                      </a:r>
                      <a:r>
                        <a:rPr kumimoji="0" lang="en-US" sz="1000" b="1" i="0" u="none" strike="noStrike" kern="1200" cap="none" spc="-5" normalizeH="0" baseline="0" noProof="0" dirty="0" smtClean="0">
                          <a:ln>
                            <a:noFill/>
                          </a:ln>
                          <a:solidFill>
                            <a:srgbClr val="00B0F0"/>
                          </a:solidFill>
                          <a:effectLst/>
                          <a:uLnTx/>
                          <a:uFillTx/>
                          <a:latin typeface="+mn-lt"/>
                          <a:ea typeface="+mn-ea"/>
                          <a:cs typeface="+mn-cs"/>
                        </a:rPr>
                        <a:t>III)</a:t>
                      </a:r>
                      <a:r>
                        <a:rPr kumimoji="0" lang="en-US" sz="1000" b="1" i="0" u="none" strike="noStrike" kern="1200" cap="none" spc="-5" normalizeH="0" baseline="0" noProof="0" dirty="0" smtClean="0">
                          <a:ln>
                            <a:noFill/>
                          </a:ln>
                          <a:solidFill>
                            <a:srgbClr val="FFFFFF"/>
                          </a:solidFill>
                          <a:effectLst/>
                          <a:uLnTx/>
                          <a:uFillTx/>
                          <a:latin typeface="+mn-lt"/>
                          <a:ea typeface="+mn-ea"/>
                          <a:cs typeface="+mn-cs"/>
                        </a:rPr>
                        <a:t> **</a:t>
                      </a:r>
                      <a:endParaRPr kumimoji="0" lang="en-US" sz="1100" b="1" i="0" u="none" strike="noStrike" kern="1200" cap="none" spc="0" normalizeH="0" baseline="0" noProof="0" dirty="0" smtClean="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a:solidFill>
                            <a:srgbClr val="00B0F0"/>
                          </a:solidFill>
                          <a:effectLst/>
                        </a:rPr>
                        <a:t>17</a:t>
                      </a:r>
                      <a:endParaRPr lang="en-US" sz="110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84785" marR="0">
                        <a:lnSpc>
                          <a:spcPts val="1105"/>
                        </a:lnSpc>
                        <a:spcBef>
                          <a:spcPts val="0"/>
                        </a:spcBef>
                        <a:spcAft>
                          <a:spcPts val="0"/>
                        </a:spcAft>
                      </a:pPr>
                      <a:r>
                        <a:rPr lang="en-US" sz="1000" spc="-5" dirty="0">
                          <a:solidFill>
                            <a:srgbClr val="00B0F0"/>
                          </a:solidFill>
                          <a:effectLst/>
                        </a:rPr>
                        <a:t>1-Aug-16</a:t>
                      </a:r>
                      <a:endParaRPr lang="en-US" sz="1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17145" marR="0" lvl="0" indent="0" algn="l" defTabSz="914400" rtl="0" eaLnBrk="1" fontAlgn="auto" latinLnBrk="0" hangingPunct="1">
                        <a:lnSpc>
                          <a:spcPct val="100000"/>
                        </a:lnSpc>
                        <a:spcBef>
                          <a:spcPts val="0"/>
                        </a:spcBef>
                        <a:spcAft>
                          <a:spcPts val="0"/>
                        </a:spcAft>
                        <a:buClrTx/>
                        <a:buSzTx/>
                        <a:buFontTx/>
                        <a:buNone/>
                        <a:tabLst/>
                        <a:defRPr/>
                      </a:pPr>
                      <a:r>
                        <a:rPr lang="en-US" sz="1000" spc="-5" dirty="0">
                          <a:effectLst/>
                        </a:rPr>
                        <a:t>Notify</a:t>
                      </a:r>
                      <a:r>
                        <a:rPr lang="en-US" sz="1000" spc="-65" dirty="0">
                          <a:effectLst/>
                        </a:rPr>
                        <a:t> </a:t>
                      </a:r>
                      <a:r>
                        <a:rPr lang="en-US" sz="1000" spc="-10" dirty="0">
                          <a:effectLst/>
                        </a:rPr>
                        <a:t>your</a:t>
                      </a:r>
                      <a:r>
                        <a:rPr lang="en-US" sz="1000" spc="-30" dirty="0">
                          <a:effectLst/>
                        </a:rPr>
                        <a:t> </a:t>
                      </a:r>
                      <a:r>
                        <a:rPr lang="en-US" sz="1000" spc="-5" dirty="0">
                          <a:effectLst/>
                        </a:rPr>
                        <a:t>state</a:t>
                      </a:r>
                      <a:r>
                        <a:rPr lang="en-US" sz="1000" spc="-35" dirty="0">
                          <a:effectLst/>
                        </a:rPr>
                        <a:t> </a:t>
                      </a:r>
                      <a:r>
                        <a:rPr lang="en-US" sz="1000" spc="-5" dirty="0">
                          <a:effectLst/>
                        </a:rPr>
                        <a:t>of</a:t>
                      </a:r>
                      <a:r>
                        <a:rPr lang="en-US" sz="1000" spc="-25" dirty="0">
                          <a:effectLst/>
                        </a:rPr>
                        <a:t> </a:t>
                      </a:r>
                      <a:r>
                        <a:rPr lang="en-US" sz="1000" dirty="0">
                          <a:effectLst/>
                        </a:rPr>
                        <a:t>upcoming</a:t>
                      </a:r>
                      <a:r>
                        <a:rPr lang="en-US" sz="1000" spc="-35" dirty="0">
                          <a:effectLst/>
                        </a:rPr>
                        <a:t> </a:t>
                      </a:r>
                      <a:r>
                        <a:rPr lang="en-US" sz="1000" spc="-5" dirty="0">
                          <a:effectLst/>
                        </a:rPr>
                        <a:t>tests</a:t>
                      </a:r>
                      <a:r>
                        <a:rPr lang="en-US" sz="1000" spc="-5" dirty="0" smtClean="0">
                          <a:effectLst/>
                        </a:rPr>
                        <a:t>**</a:t>
                      </a:r>
                      <a:r>
                        <a:rPr kumimoji="0" lang="en-US" sz="1000" b="1" i="0" u="none" strike="noStrike" kern="1200" cap="none" spc="-5" normalizeH="0" baseline="0" noProof="0" dirty="0" smtClean="0">
                          <a:ln>
                            <a:noFill/>
                          </a:ln>
                          <a:solidFill>
                            <a:srgbClr val="FFFFFF"/>
                          </a:solidFill>
                          <a:effectLst/>
                          <a:uLnTx/>
                          <a:uFillTx/>
                          <a:latin typeface="+mn-lt"/>
                          <a:ea typeface="+mn-ea"/>
                          <a:cs typeface="+mn-cs"/>
                        </a:rPr>
                        <a:t>*</a:t>
                      </a:r>
                      <a:endParaRPr kumimoji="0" lang="en-US" sz="1100" b="1" i="0" u="none" strike="noStrike" kern="1200" cap="none" spc="0" normalizeH="0" baseline="0" noProof="0" dirty="0" smtClean="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2">
                  <a:txBody>
                    <a:bodyPr/>
                    <a:lstStyle/>
                    <a:p>
                      <a:pPr marL="209550" marR="0">
                        <a:lnSpc>
                          <a:spcPts val="1105"/>
                        </a:lnSpc>
                        <a:spcBef>
                          <a:spcPts val="0"/>
                        </a:spcBef>
                        <a:spcAft>
                          <a:spcPts val="0"/>
                        </a:spcAft>
                      </a:pPr>
                      <a:r>
                        <a:rPr lang="en-US" sz="1000" spc="-5">
                          <a:effectLst/>
                        </a:rPr>
                        <a:t>21</a:t>
                      </a:r>
                      <a:r>
                        <a:rPr lang="en-US" sz="1000" spc="-35">
                          <a:effectLst/>
                        </a:rPr>
                        <a:t> </a:t>
                      </a:r>
                      <a:r>
                        <a:rPr lang="en-US" sz="1000" spc="-10">
                          <a:effectLst/>
                        </a:rPr>
                        <a:t>days</a:t>
                      </a:r>
                      <a:r>
                        <a:rPr lang="en-US" sz="1000" spc="-30">
                          <a:effectLst/>
                        </a:rPr>
                        <a:t> </a:t>
                      </a:r>
                      <a:r>
                        <a:rPr lang="en-US" sz="1000">
                          <a:effectLst/>
                        </a:rPr>
                        <a:t>before</a:t>
                      </a:r>
                      <a:r>
                        <a:rPr lang="en-US" sz="1000" spc="-30">
                          <a:effectLst/>
                        </a:rPr>
                        <a:t> </a:t>
                      </a:r>
                      <a:r>
                        <a:rPr lang="en-US" sz="1000" spc="-5">
                          <a:effectLst/>
                        </a:rPr>
                        <a:t>testing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r>
              <a:tr h="230078">
                <a:tc>
                  <a:txBody>
                    <a:bodyPr/>
                    <a:lstStyle/>
                    <a:p>
                      <a:pPr marL="5080" marR="0">
                        <a:lnSpc>
                          <a:spcPts val="1105"/>
                        </a:lnSpc>
                        <a:spcBef>
                          <a:spcPts val="0"/>
                        </a:spcBef>
                        <a:spcAft>
                          <a:spcPts val="0"/>
                        </a:spcAft>
                      </a:pPr>
                      <a:r>
                        <a:rPr lang="en-US" sz="1000" spc="-5">
                          <a:effectLst/>
                        </a:rPr>
                        <a:t>Submittal</a:t>
                      </a:r>
                      <a:r>
                        <a:rPr lang="en-US" sz="1000" spc="-35">
                          <a:effectLst/>
                        </a:rPr>
                        <a:t> </a:t>
                      </a:r>
                      <a:r>
                        <a:rPr lang="en-US" sz="1000" spc="-5">
                          <a:effectLst/>
                        </a:rPr>
                        <a:t>#2,</a:t>
                      </a:r>
                      <a:r>
                        <a:rPr lang="en-US" sz="1000" spc="-30">
                          <a:effectLst/>
                        </a:rPr>
                        <a:t> </a:t>
                      </a:r>
                      <a:r>
                        <a:rPr lang="en-US" sz="1000" spc="-5">
                          <a:effectLst/>
                        </a:rPr>
                        <a:t>Sections</a:t>
                      </a:r>
                      <a:r>
                        <a:rPr lang="en-US" sz="1000" spc="-20">
                          <a:effectLst/>
                        </a:rPr>
                        <a:t> </a:t>
                      </a:r>
                      <a:r>
                        <a:rPr lang="en-US" sz="1000" spc="-5">
                          <a:effectLst/>
                        </a:rPr>
                        <a:t>IV</a:t>
                      </a:r>
                      <a:r>
                        <a:rPr lang="en-US" sz="1000" spc="-30">
                          <a:effectLst/>
                        </a:rPr>
                        <a:t> </a:t>
                      </a:r>
                      <a:r>
                        <a:rPr lang="en-US" sz="1000" spc="-5">
                          <a:effectLst/>
                        </a:rPr>
                        <a:t>and</a:t>
                      </a:r>
                      <a:r>
                        <a:rPr lang="en-US" sz="1000" spc="-25">
                          <a:effectLst/>
                        </a:rPr>
                        <a:t> </a:t>
                      </a:r>
                      <a:r>
                        <a:rPr lang="en-US" sz="1000">
                          <a:effectLst/>
                        </a:rPr>
                        <a:t>V</a:t>
                      </a:r>
                      <a:r>
                        <a:rPr lang="en-US" sz="1000" spc="-30">
                          <a:effectLst/>
                        </a:rPr>
                        <a:t> </a:t>
                      </a:r>
                      <a:r>
                        <a:rPr lang="en-US" sz="1000">
                          <a:effectLst/>
                        </a:rPr>
                        <a:t>(Group</a:t>
                      </a:r>
                      <a:r>
                        <a:rPr lang="en-US" sz="1000" spc="-30">
                          <a:effectLst/>
                        </a:rPr>
                        <a:t> </a:t>
                      </a:r>
                      <a:r>
                        <a:rPr lang="en-US" sz="1000" spc="-5">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9860" marR="0">
                        <a:lnSpc>
                          <a:spcPts val="1105"/>
                        </a:lnSpc>
                        <a:spcBef>
                          <a:spcPts val="0"/>
                        </a:spcBef>
                        <a:spcAft>
                          <a:spcPts val="0"/>
                        </a:spcAft>
                      </a:pPr>
                      <a:r>
                        <a:rPr lang="en-US" sz="1000" spc="-5">
                          <a:effectLst/>
                        </a:rPr>
                        <a:t>12-Sep-16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spc="-5">
                          <a:effectLst/>
                        </a:rPr>
                        <a:t>Submittal</a:t>
                      </a:r>
                      <a:r>
                        <a:rPr lang="en-US" sz="1000" spc="-35">
                          <a:effectLst/>
                        </a:rPr>
                        <a:t> </a:t>
                      </a:r>
                      <a:r>
                        <a:rPr lang="en-US" sz="1000" spc="-5">
                          <a:effectLst/>
                        </a:rPr>
                        <a:t>#3,</a:t>
                      </a:r>
                      <a:r>
                        <a:rPr lang="en-US" sz="1000" spc="-30">
                          <a:effectLst/>
                        </a:rPr>
                        <a:t> </a:t>
                      </a:r>
                      <a:r>
                        <a:rPr lang="en-US" sz="1000" spc="-5">
                          <a:effectLst/>
                        </a:rPr>
                        <a:t>Sections</a:t>
                      </a:r>
                      <a:r>
                        <a:rPr lang="en-US" sz="1000" spc="-20">
                          <a:effectLst/>
                        </a:rPr>
                        <a:t> </a:t>
                      </a:r>
                      <a:r>
                        <a:rPr lang="en-US" sz="1000" spc="-5">
                          <a:effectLst/>
                        </a:rPr>
                        <a:t>VI</a:t>
                      </a:r>
                      <a:r>
                        <a:rPr lang="en-US" sz="1000" spc="-30">
                          <a:effectLst/>
                        </a:rPr>
                        <a:t> </a:t>
                      </a:r>
                      <a:r>
                        <a:rPr lang="en-US" sz="1000" spc="-5">
                          <a:effectLst/>
                        </a:rPr>
                        <a:t>and</a:t>
                      </a:r>
                      <a:r>
                        <a:rPr lang="en-US" sz="1000" spc="-30">
                          <a:effectLst/>
                        </a:rPr>
                        <a:t> </a:t>
                      </a:r>
                      <a:r>
                        <a:rPr lang="en-US" sz="1000" spc="-5">
                          <a:effectLst/>
                        </a:rPr>
                        <a:t>VII</a:t>
                      </a:r>
                      <a:r>
                        <a:rPr lang="en-US" sz="1000" spc="-30">
                          <a:effectLst/>
                        </a:rPr>
                        <a:t> </a:t>
                      </a:r>
                      <a:r>
                        <a:rPr lang="en-US" sz="1000">
                          <a:effectLst/>
                        </a:rPr>
                        <a:t>(Group</a:t>
                      </a:r>
                      <a:r>
                        <a:rPr lang="en-US" sz="1000" spc="-30">
                          <a:effectLst/>
                        </a:rPr>
                        <a:t> </a:t>
                      </a:r>
                      <a:r>
                        <a:rPr lang="en-US" sz="1000" spc="-5">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61925" marR="0">
                        <a:lnSpc>
                          <a:spcPts val="1105"/>
                        </a:lnSpc>
                        <a:spcBef>
                          <a:spcPts val="0"/>
                        </a:spcBef>
                        <a:spcAft>
                          <a:spcPts val="0"/>
                        </a:spcAft>
                      </a:pPr>
                      <a:r>
                        <a:rPr lang="en-US" sz="1000">
                          <a:effectLst/>
                        </a:rPr>
                        <a:t>24-Oct-16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095"/>
                        </a:lnSpc>
                        <a:spcBef>
                          <a:spcPts val="0"/>
                        </a:spcBef>
                        <a:spcAft>
                          <a:spcPts val="0"/>
                        </a:spcAft>
                      </a:pPr>
                      <a:r>
                        <a:rPr lang="en-US" sz="1000" spc="-5">
                          <a:effectLst/>
                        </a:rPr>
                        <a:t>Advice:</a:t>
                      </a:r>
                      <a:r>
                        <a:rPr lang="en-US" sz="1000" spc="-30">
                          <a:effectLst/>
                        </a:rPr>
                        <a:t> </a:t>
                      </a:r>
                      <a:r>
                        <a:rPr lang="en-US" sz="1000" spc="-5">
                          <a:effectLst/>
                        </a:rPr>
                        <a:t>Stop</a:t>
                      </a:r>
                      <a:r>
                        <a:rPr lang="en-US" sz="1000" spc="-30">
                          <a:effectLst/>
                        </a:rPr>
                        <a:t> </a:t>
                      </a:r>
                      <a:r>
                        <a:rPr lang="en-US" sz="1000" spc="-5">
                          <a:effectLst/>
                        </a:rPr>
                        <a:t>testing</a:t>
                      </a:r>
                      <a:r>
                        <a:rPr lang="en-US" sz="1000" spc="125">
                          <a:effectLst/>
                        </a:rPr>
                        <a:t> </a:t>
                      </a:r>
                      <a:r>
                        <a:rPr lang="en-US" sz="1000" u="heavy" spc="-5">
                          <a:effectLst/>
                          <a:uFill>
                            <a:solidFill>
                              <a:srgbClr val="000000"/>
                            </a:solidFill>
                          </a:uFill>
                        </a:rPr>
                        <a:t>at</a:t>
                      </a:r>
                      <a:r>
                        <a:rPr lang="en-US" sz="1000" u="heavy" spc="-25">
                          <a:effectLst/>
                          <a:uFill>
                            <a:solidFill>
                              <a:srgbClr val="000000"/>
                            </a:solidFill>
                          </a:uFill>
                        </a:rPr>
                        <a:t> </a:t>
                      </a:r>
                      <a:r>
                        <a:rPr lang="en-US" sz="1000" u="heavy" spc="-5">
                          <a:effectLst/>
                          <a:uFill>
                            <a:solidFill>
                              <a:srgbClr val="000000"/>
                            </a:solidFill>
                          </a:uFill>
                        </a:rPr>
                        <a:t>least</a:t>
                      </a:r>
                      <a:r>
                        <a:rPr lang="en-US" sz="1000" u="heavy" spc="-25">
                          <a:effectLst/>
                          <a:uFill>
                            <a:solidFill>
                              <a:srgbClr val="000000"/>
                            </a:solidFill>
                          </a:uFill>
                        </a:rPr>
                        <a:t> </a:t>
                      </a:r>
                      <a:r>
                        <a:rPr lang="en-US" sz="1000">
                          <a:effectLst/>
                        </a:rPr>
                        <a:t>6</a:t>
                      </a:r>
                      <a:r>
                        <a:rPr lang="en-US" sz="1000" spc="-25">
                          <a:effectLst/>
                        </a:rPr>
                        <a:t> </a:t>
                      </a:r>
                      <a:r>
                        <a:rPr lang="en-US" sz="1000" spc="-5">
                          <a:effectLst/>
                        </a:rPr>
                        <a:t>weeks</a:t>
                      </a:r>
                      <a:r>
                        <a:rPr lang="en-US" sz="1000" spc="-20">
                          <a:effectLst/>
                        </a:rPr>
                        <a:t> </a:t>
                      </a:r>
                      <a:r>
                        <a:rPr lang="en-US" sz="1000" spc="-5">
                          <a:effectLst/>
                        </a:rPr>
                        <a:t>before</a:t>
                      </a:r>
                      <a:r>
                        <a:rPr lang="en-US" sz="1000" spc="-30">
                          <a:effectLst/>
                        </a:rPr>
                        <a:t> </a:t>
                      </a:r>
                      <a:r>
                        <a:rPr lang="en-US" sz="1000" spc="-5">
                          <a:effectLst/>
                        </a:rPr>
                        <a:t>reports</a:t>
                      </a:r>
                      <a:r>
                        <a:rPr lang="en-US" sz="1000" spc="-15">
                          <a:effectLst/>
                        </a:rPr>
                        <a:t> </a:t>
                      </a:r>
                      <a:r>
                        <a:rPr lang="en-US" sz="1000" spc="-5">
                          <a:effectLst/>
                        </a:rPr>
                        <a:t>due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a:effectLst/>
                        </a:rPr>
                        <a:t>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9860" marR="0">
                        <a:lnSpc>
                          <a:spcPts val="1105"/>
                        </a:lnSpc>
                        <a:spcBef>
                          <a:spcPts val="0"/>
                        </a:spcBef>
                        <a:spcAft>
                          <a:spcPts val="0"/>
                        </a:spcAft>
                      </a:pPr>
                      <a:r>
                        <a:rPr lang="en-US" sz="1000" spc="-5">
                          <a:effectLst/>
                        </a:rPr>
                        <a:t>28-Nov-16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30078">
                <a:tc>
                  <a:txBody>
                    <a:bodyPr/>
                    <a:lstStyle/>
                    <a:p>
                      <a:pPr marL="5080" marR="0">
                        <a:lnSpc>
                          <a:spcPts val="1105"/>
                        </a:lnSpc>
                        <a:spcBef>
                          <a:spcPts val="0"/>
                        </a:spcBef>
                        <a:spcAft>
                          <a:spcPts val="0"/>
                        </a:spcAft>
                      </a:pPr>
                      <a:r>
                        <a:rPr lang="en-US" sz="1000" spc="-5">
                          <a:effectLst/>
                        </a:rPr>
                        <a:t>Submittal</a:t>
                      </a:r>
                      <a:r>
                        <a:rPr lang="en-US" sz="1000" spc="-35">
                          <a:effectLst/>
                        </a:rPr>
                        <a:t> </a:t>
                      </a:r>
                      <a:r>
                        <a:rPr lang="en-US" sz="1000" spc="-5">
                          <a:effectLst/>
                        </a:rPr>
                        <a:t>#4,</a:t>
                      </a:r>
                      <a:r>
                        <a:rPr lang="en-US" sz="1000" spc="-30">
                          <a:effectLst/>
                        </a:rPr>
                        <a:t> </a:t>
                      </a:r>
                      <a:r>
                        <a:rPr lang="en-US" sz="1000" spc="-5">
                          <a:effectLst/>
                        </a:rPr>
                        <a:t>Sections</a:t>
                      </a:r>
                      <a:r>
                        <a:rPr lang="en-US" sz="1000" spc="-20">
                          <a:effectLst/>
                        </a:rPr>
                        <a:t> </a:t>
                      </a:r>
                      <a:r>
                        <a:rPr lang="en-US" sz="1000" spc="-5">
                          <a:effectLst/>
                        </a:rPr>
                        <a:t>VIIII,</a:t>
                      </a:r>
                      <a:r>
                        <a:rPr lang="en-US" sz="1000" spc="-30">
                          <a:effectLst/>
                        </a:rPr>
                        <a:t> </a:t>
                      </a:r>
                      <a:r>
                        <a:rPr lang="en-US" sz="1000">
                          <a:effectLst/>
                        </a:rPr>
                        <a:t>IX,</a:t>
                      </a:r>
                      <a:r>
                        <a:rPr lang="en-US" sz="1000" spc="-30">
                          <a:effectLst/>
                        </a:rPr>
                        <a:t> </a:t>
                      </a:r>
                      <a:r>
                        <a:rPr lang="en-US" sz="1000">
                          <a:effectLst/>
                        </a:rPr>
                        <a:t>X</a:t>
                      </a:r>
                      <a:r>
                        <a:rPr lang="en-US" sz="1000" spc="-20">
                          <a:effectLst/>
                        </a:rPr>
                        <a:t> </a:t>
                      </a:r>
                      <a:r>
                        <a:rPr lang="en-US" sz="1000">
                          <a:effectLst/>
                        </a:rPr>
                        <a:t>(Group</a:t>
                      </a:r>
                      <a:r>
                        <a:rPr lang="en-US" sz="1000" spc="-30">
                          <a:effectLst/>
                        </a:rPr>
                        <a:t> </a:t>
                      </a:r>
                      <a:r>
                        <a:rPr lang="en-US" sz="1000" spc="-5">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105"/>
                        </a:lnSpc>
                        <a:spcBef>
                          <a:spcPts val="0"/>
                        </a:spcBef>
                        <a:spcAft>
                          <a:spcPts val="0"/>
                        </a:spcAft>
                      </a:pPr>
                      <a:r>
                        <a:rPr lang="en-US" sz="1000" spc="-5">
                          <a:effectLst/>
                        </a:rPr>
                        <a:t>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48590" marR="0">
                        <a:lnSpc>
                          <a:spcPts val="1105"/>
                        </a:lnSpc>
                        <a:spcBef>
                          <a:spcPts val="0"/>
                        </a:spcBef>
                        <a:spcAft>
                          <a:spcPts val="0"/>
                        </a:spcAft>
                      </a:pPr>
                      <a:r>
                        <a:rPr lang="en-US" sz="1000" spc="-5">
                          <a:effectLst/>
                        </a:rPr>
                        <a:t>19-Dec-16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50571">
                <a:tc>
                  <a:txBody>
                    <a:bodyPr/>
                    <a:lstStyle/>
                    <a:p>
                      <a:pPr marL="5080" marR="0">
                        <a:lnSpc>
                          <a:spcPts val="1085"/>
                        </a:lnSpc>
                        <a:spcBef>
                          <a:spcPts val="0"/>
                        </a:spcBef>
                        <a:spcAft>
                          <a:spcPts val="0"/>
                        </a:spcAft>
                      </a:pPr>
                      <a:r>
                        <a:rPr lang="en-US" sz="1000">
                          <a:effectLst/>
                        </a:rPr>
                        <a:t>Submit</a:t>
                      </a:r>
                      <a:r>
                        <a:rPr lang="en-US" sz="1000" spc="-40">
                          <a:effectLst/>
                        </a:rPr>
                        <a:t> </a:t>
                      </a:r>
                      <a:r>
                        <a:rPr lang="en-US" sz="1000" spc="-5">
                          <a:effectLst/>
                        </a:rPr>
                        <a:t>test</a:t>
                      </a:r>
                      <a:r>
                        <a:rPr lang="en-US" sz="1000" spc="-35">
                          <a:effectLst/>
                        </a:rPr>
                        <a:t> </a:t>
                      </a:r>
                      <a:r>
                        <a:rPr lang="en-US" sz="1000" spc="-5">
                          <a:effectLst/>
                        </a:rPr>
                        <a:t>reports</a:t>
                      </a:r>
                      <a:r>
                        <a:rPr lang="en-US" sz="1000" spc="-25">
                          <a:effectLst/>
                        </a:rPr>
                        <a:t> </a:t>
                      </a:r>
                      <a:r>
                        <a:rPr lang="en-US" sz="1000">
                          <a:effectLst/>
                        </a:rPr>
                        <a:t>&amp;</a:t>
                      </a:r>
                      <a:r>
                        <a:rPr lang="en-US" sz="1000" spc="-40">
                          <a:effectLst/>
                        </a:rPr>
                        <a:t> </a:t>
                      </a:r>
                      <a:r>
                        <a:rPr lang="en-US" sz="1000" spc="-5">
                          <a:effectLst/>
                        </a:rPr>
                        <a:t>data</a:t>
                      </a:r>
                      <a:r>
                        <a:rPr lang="en-US" sz="1000" spc="-35">
                          <a:effectLst/>
                        </a:rPr>
                        <a:t> </a:t>
                      </a:r>
                      <a:r>
                        <a:rPr lang="en-US" sz="1000" spc="-5">
                          <a:effectLst/>
                        </a:rPr>
                        <a:t>spreadsheets</a:t>
                      </a:r>
                      <a:r>
                        <a:rPr lang="en-US" sz="1000" spc="-25">
                          <a:effectLst/>
                        </a:rPr>
                        <a:t> </a:t>
                      </a:r>
                      <a:r>
                        <a:rPr lang="en-US" sz="1000" spc="-5">
                          <a:effectLst/>
                        </a:rPr>
                        <a:t>(Enclosure</a:t>
                      </a:r>
                      <a:r>
                        <a:rPr lang="en-US" sz="1000" spc="-40">
                          <a:effectLst/>
                        </a:rPr>
                        <a:t> </a:t>
                      </a:r>
                      <a:r>
                        <a:rPr lang="en-US" sz="1000" spc="-5">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2065" marR="0" algn="ctr">
                        <a:lnSpc>
                          <a:spcPts val="1085"/>
                        </a:lnSpc>
                        <a:spcBef>
                          <a:spcPts val="0"/>
                        </a:spcBef>
                        <a:spcAft>
                          <a:spcPts val="0"/>
                        </a:spcAft>
                      </a:pPr>
                      <a:r>
                        <a:rPr lang="en-US" sz="1000" spc="-5">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94310" marR="0">
                        <a:lnSpc>
                          <a:spcPts val="1085"/>
                        </a:lnSpc>
                        <a:spcBef>
                          <a:spcPts val="0"/>
                        </a:spcBef>
                        <a:spcAft>
                          <a:spcPts val="0"/>
                        </a:spcAft>
                      </a:pPr>
                      <a:r>
                        <a:rPr lang="en-US" sz="1000" spc="-5" dirty="0">
                          <a:effectLst/>
                        </a:rPr>
                        <a:t>9-Jan-17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t>EPA’S FINAL (APRIL 2016) PQBS ICR </a:t>
            </a:r>
            <a:r>
              <a:rPr lang="en-US" altLang="en-US" i="1" dirty="0" smtClean="0"/>
              <a:t>(Concluded)</a:t>
            </a:r>
          </a:p>
        </p:txBody>
      </p:sp>
      <p:sp>
        <p:nvSpPr>
          <p:cNvPr id="23555" name="Rectangle 3"/>
          <p:cNvSpPr>
            <a:spLocks noGrp="1" noChangeArrowheads="1"/>
          </p:cNvSpPr>
          <p:nvPr>
            <p:ph type="body" idx="1"/>
          </p:nvPr>
        </p:nvSpPr>
        <p:spPr>
          <a:xfrm>
            <a:off x="1066800" y="1752600"/>
            <a:ext cx="8572500" cy="4038600"/>
          </a:xfrm>
        </p:spPr>
        <p:txBody>
          <a:bodyPr/>
          <a:lstStyle/>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a:defRPr/>
            </a:pPr>
            <a:endParaRPr lang="en-US" altLang="en-US" sz="1600" dirty="0" smtClean="0">
              <a:effectLst/>
              <a:ea typeface="SimSun" panose="02010600030101010101" pitchFamily="2" charset="-122"/>
            </a:endParaRPr>
          </a:p>
          <a:p>
            <a:pPr>
              <a:defRPr/>
            </a:pPr>
            <a:endParaRPr lang="en-US" altLang="en-US" sz="1600" dirty="0">
              <a:effectLst/>
              <a:ea typeface="SimSun" panose="02010600030101010101" pitchFamily="2" charset="-122"/>
            </a:endParaRPr>
          </a:p>
          <a:p>
            <a:pPr marL="0" indent="0">
              <a:buFont typeface="Wingdings" panose="05000000000000000000" pitchFamily="2" charset="2"/>
              <a:buNone/>
              <a:defRPr/>
            </a:pPr>
            <a:endParaRPr lang="en-US" altLang="en-US" sz="1600" dirty="0">
              <a:effectLst/>
              <a:ea typeface="SimSun" panose="02010600030101010101" pitchFamily="2" charset="-122"/>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2B08A6F7-19B3-4A93-ABBE-4488C32892A6}" type="slidenum">
              <a:rPr lang="en-US" altLang="en-US"/>
              <a:pPr marL="0" lvl="8" eaLnBrk="0" fontAlgn="base" hangingPunct="0">
                <a:spcBef>
                  <a:spcPct val="20000"/>
                </a:spcBef>
                <a:spcAft>
                  <a:spcPct val="0"/>
                </a:spcAft>
                <a:buClr>
                  <a:srgbClr val="FFCC00"/>
                </a:buClr>
                <a:buSzPct val="75000"/>
                <a:defRPr/>
              </a:pPr>
              <a:t>13</a:t>
            </a:fld>
            <a:endParaRPr lang="en-US" altLang="en-US" dirty="0"/>
          </a:p>
        </p:txBody>
      </p:sp>
      <p:grpSp>
        <p:nvGrpSpPr>
          <p:cNvPr id="10" name="Group 4"/>
          <p:cNvGrpSpPr>
            <a:grpSpLocks noChangeAspect="1"/>
          </p:cNvGrpSpPr>
          <p:nvPr/>
        </p:nvGrpSpPr>
        <p:grpSpPr bwMode="auto">
          <a:xfrm>
            <a:off x="574787" y="1812439"/>
            <a:ext cx="9556525" cy="3478212"/>
            <a:chOff x="647" y="1169"/>
            <a:chExt cx="5186" cy="1982"/>
          </a:xfrm>
          <a:solidFill>
            <a:schemeClr val="tx1"/>
          </a:solidFill>
        </p:grpSpPr>
        <p:sp>
          <p:nvSpPr>
            <p:cNvPr id="11" name="AutoShape 3"/>
            <p:cNvSpPr>
              <a:spLocks noChangeAspect="1" noChangeArrowheads="1" noTextEdit="1"/>
            </p:cNvSpPr>
            <p:nvPr/>
          </p:nvSpPr>
          <p:spPr bwMode="auto">
            <a:xfrm>
              <a:off x="647" y="1169"/>
              <a:ext cx="5186" cy="198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grpSp>
          <p:nvGrpSpPr>
            <p:cNvPr id="12" name="Group 205"/>
            <p:cNvGrpSpPr>
              <a:grpSpLocks/>
            </p:cNvGrpSpPr>
            <p:nvPr/>
          </p:nvGrpSpPr>
          <p:grpSpPr bwMode="auto">
            <a:xfrm>
              <a:off x="647" y="1169"/>
              <a:ext cx="4973" cy="938"/>
              <a:chOff x="647" y="1169"/>
              <a:chExt cx="4973" cy="938"/>
            </a:xfrm>
            <a:grpFill/>
          </p:grpSpPr>
          <p:sp>
            <p:nvSpPr>
              <p:cNvPr id="363818" name="Rectangle 5"/>
              <p:cNvSpPr>
                <a:spLocks noChangeArrowheads="1"/>
              </p:cNvSpPr>
              <p:nvPr/>
            </p:nvSpPr>
            <p:spPr bwMode="auto">
              <a:xfrm>
                <a:off x="647" y="1169"/>
                <a:ext cx="0" cy="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dirty="0" smtClean="0"/>
              </a:p>
            </p:txBody>
          </p:sp>
          <p:sp>
            <p:nvSpPr>
              <p:cNvPr id="363819" name="Rectangle 6"/>
              <p:cNvSpPr>
                <a:spLocks noChangeArrowheads="1"/>
              </p:cNvSpPr>
              <p:nvPr/>
            </p:nvSpPr>
            <p:spPr bwMode="auto">
              <a:xfrm>
                <a:off x="679" y="116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20" name="Rectangle 7"/>
              <p:cNvSpPr>
                <a:spLocks noChangeArrowheads="1"/>
              </p:cNvSpPr>
              <p:nvPr/>
            </p:nvSpPr>
            <p:spPr bwMode="auto">
              <a:xfrm>
                <a:off x="703" y="1169"/>
                <a:ext cx="7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t>
                </a:r>
                <a:endParaRPr lang="en-US" altLang="en-US" smtClean="0"/>
              </a:p>
            </p:txBody>
          </p:sp>
          <p:sp>
            <p:nvSpPr>
              <p:cNvPr id="363821" name="Rectangle 8"/>
              <p:cNvSpPr>
                <a:spLocks noChangeArrowheads="1"/>
              </p:cNvSpPr>
              <p:nvPr/>
            </p:nvSpPr>
            <p:spPr bwMode="auto">
              <a:xfrm>
                <a:off x="734" y="116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22" name="Rectangle 9"/>
              <p:cNvSpPr>
                <a:spLocks noChangeArrowheads="1"/>
              </p:cNvSpPr>
              <p:nvPr/>
            </p:nvSpPr>
            <p:spPr bwMode="auto">
              <a:xfrm>
                <a:off x="758" y="1169"/>
                <a:ext cx="0" cy="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endParaRPr lang="en-US" altLang="en-US" dirty="0" smtClean="0"/>
              </a:p>
            </p:txBody>
          </p:sp>
          <p:sp>
            <p:nvSpPr>
              <p:cNvPr id="363823" name="Rectangle 10"/>
              <p:cNvSpPr>
                <a:spLocks noChangeArrowheads="1"/>
              </p:cNvSpPr>
              <p:nvPr/>
            </p:nvSpPr>
            <p:spPr bwMode="auto">
              <a:xfrm>
                <a:off x="1137" y="116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FF0000"/>
                    </a:solidFill>
                    <a:latin typeface="Times New Roman" panose="02020603050405020304" pitchFamily="18" charset="0"/>
                  </a:rPr>
                  <a:t> </a:t>
                </a:r>
                <a:endParaRPr lang="en-US" altLang="en-US" smtClean="0"/>
              </a:p>
            </p:txBody>
          </p:sp>
          <p:sp>
            <p:nvSpPr>
              <p:cNvPr id="363824" name="Rectangle 11"/>
              <p:cNvSpPr>
                <a:spLocks noChangeArrowheads="1"/>
              </p:cNvSpPr>
              <p:nvPr/>
            </p:nvSpPr>
            <p:spPr bwMode="auto">
              <a:xfrm>
                <a:off x="647" y="12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25" name="Rectangle 12"/>
              <p:cNvSpPr>
                <a:spLocks noChangeArrowheads="1"/>
              </p:cNvSpPr>
              <p:nvPr/>
            </p:nvSpPr>
            <p:spPr bwMode="auto">
              <a:xfrm>
                <a:off x="1006" y="1450"/>
                <a:ext cx="512"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Firm Name</a:t>
                </a:r>
                <a:endParaRPr lang="en-US" altLang="en-US" smtClean="0"/>
              </a:p>
            </p:txBody>
          </p:sp>
          <p:sp>
            <p:nvSpPr>
              <p:cNvPr id="363826" name="Rectangle 13"/>
              <p:cNvSpPr>
                <a:spLocks noChangeArrowheads="1"/>
              </p:cNvSpPr>
              <p:nvPr/>
            </p:nvSpPr>
            <p:spPr bwMode="auto">
              <a:xfrm>
                <a:off x="1478"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27" name="Rectangle 14"/>
              <p:cNvSpPr>
                <a:spLocks noChangeArrowheads="1"/>
              </p:cNvSpPr>
              <p:nvPr/>
            </p:nvSpPr>
            <p:spPr bwMode="auto">
              <a:xfrm>
                <a:off x="2082" y="1394"/>
                <a:ext cx="319"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Parent</a:t>
                </a:r>
                <a:endParaRPr lang="en-US" altLang="en-US" smtClean="0"/>
              </a:p>
            </p:txBody>
          </p:sp>
          <p:sp>
            <p:nvSpPr>
              <p:cNvPr id="363828" name="Rectangle 15"/>
              <p:cNvSpPr>
                <a:spLocks noChangeArrowheads="1"/>
              </p:cNvSpPr>
              <p:nvPr/>
            </p:nvSpPr>
            <p:spPr bwMode="auto">
              <a:xfrm>
                <a:off x="2359" y="1394"/>
                <a:ext cx="484"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/Affiliated </a:t>
                </a:r>
                <a:endParaRPr lang="en-US" altLang="en-US" smtClean="0"/>
              </a:p>
            </p:txBody>
          </p:sp>
          <p:sp>
            <p:nvSpPr>
              <p:cNvPr id="363829" name="Rectangle 16"/>
              <p:cNvSpPr>
                <a:spLocks noChangeArrowheads="1"/>
              </p:cNvSpPr>
              <p:nvPr/>
            </p:nvSpPr>
            <p:spPr bwMode="auto">
              <a:xfrm>
                <a:off x="2801" y="1394"/>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30" name="Rectangle 17"/>
              <p:cNvSpPr>
                <a:spLocks noChangeArrowheads="1"/>
              </p:cNvSpPr>
              <p:nvPr/>
            </p:nvSpPr>
            <p:spPr bwMode="auto">
              <a:xfrm>
                <a:off x="2229" y="1505"/>
                <a:ext cx="439"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Company</a:t>
                </a:r>
                <a:endParaRPr lang="en-US" altLang="en-US" smtClean="0"/>
              </a:p>
            </p:txBody>
          </p:sp>
          <p:sp>
            <p:nvSpPr>
              <p:cNvPr id="363831" name="Rectangle 18"/>
              <p:cNvSpPr>
                <a:spLocks noChangeArrowheads="1"/>
              </p:cNvSpPr>
              <p:nvPr/>
            </p:nvSpPr>
            <p:spPr bwMode="auto">
              <a:xfrm>
                <a:off x="2630" y="1505"/>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32" name="Rectangle 19"/>
              <p:cNvSpPr>
                <a:spLocks noChangeArrowheads="1"/>
              </p:cNvSpPr>
              <p:nvPr/>
            </p:nvSpPr>
            <p:spPr bwMode="auto">
              <a:xfrm>
                <a:off x="3069" y="1450"/>
                <a:ext cx="113"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33" name="Rectangle 20"/>
              <p:cNvSpPr>
                <a:spLocks noChangeArrowheads="1"/>
              </p:cNvSpPr>
              <p:nvPr/>
            </p:nvSpPr>
            <p:spPr bwMode="auto">
              <a:xfrm>
                <a:off x="3141" y="1450"/>
                <a:ext cx="183"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Co.</a:t>
                </a:r>
                <a:endParaRPr lang="en-US" altLang="en-US" smtClean="0"/>
              </a:p>
            </p:txBody>
          </p:sp>
          <p:sp>
            <p:nvSpPr>
              <p:cNvPr id="363834" name="Rectangle 21"/>
              <p:cNvSpPr>
                <a:spLocks noChangeArrowheads="1"/>
              </p:cNvSpPr>
              <p:nvPr/>
            </p:nvSpPr>
            <p:spPr bwMode="auto">
              <a:xfrm>
                <a:off x="3282"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35" name="Rectangle 22"/>
              <p:cNvSpPr>
                <a:spLocks noChangeArrowheads="1"/>
              </p:cNvSpPr>
              <p:nvPr/>
            </p:nvSpPr>
            <p:spPr bwMode="auto">
              <a:xfrm>
                <a:off x="3636" y="1450"/>
                <a:ext cx="217"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City</a:t>
                </a:r>
                <a:endParaRPr lang="en-US" altLang="en-US" smtClean="0"/>
              </a:p>
            </p:txBody>
          </p:sp>
          <p:sp>
            <p:nvSpPr>
              <p:cNvPr id="363836" name="Rectangle 23"/>
              <p:cNvSpPr>
                <a:spLocks noChangeArrowheads="1"/>
              </p:cNvSpPr>
              <p:nvPr/>
            </p:nvSpPr>
            <p:spPr bwMode="auto">
              <a:xfrm>
                <a:off x="3812"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37" name="Rectangle 24"/>
              <p:cNvSpPr>
                <a:spLocks noChangeArrowheads="1"/>
              </p:cNvSpPr>
              <p:nvPr/>
            </p:nvSpPr>
            <p:spPr bwMode="auto">
              <a:xfrm>
                <a:off x="4171" y="1450"/>
                <a:ext cx="250"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State</a:t>
                </a:r>
                <a:endParaRPr lang="en-US" altLang="en-US" smtClean="0"/>
              </a:p>
            </p:txBody>
          </p:sp>
          <p:sp>
            <p:nvSpPr>
              <p:cNvPr id="363838" name="Rectangle 25"/>
              <p:cNvSpPr>
                <a:spLocks noChangeArrowheads="1"/>
              </p:cNvSpPr>
              <p:nvPr/>
            </p:nvSpPr>
            <p:spPr bwMode="auto">
              <a:xfrm>
                <a:off x="4380"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39" name="Rectangle 26"/>
              <p:cNvSpPr>
                <a:spLocks noChangeArrowheads="1"/>
              </p:cNvSpPr>
              <p:nvPr/>
            </p:nvSpPr>
            <p:spPr bwMode="auto">
              <a:xfrm>
                <a:off x="4480" y="1450"/>
                <a:ext cx="33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Letters</a:t>
                </a:r>
                <a:endParaRPr lang="en-US" altLang="en-US" smtClean="0"/>
              </a:p>
            </p:txBody>
          </p:sp>
          <p:sp>
            <p:nvSpPr>
              <p:cNvPr id="363840" name="Rectangle 27"/>
              <p:cNvSpPr>
                <a:spLocks noChangeArrowheads="1"/>
              </p:cNvSpPr>
              <p:nvPr/>
            </p:nvSpPr>
            <p:spPr bwMode="auto">
              <a:xfrm>
                <a:off x="4773"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41" name="Rectangle 28"/>
              <p:cNvSpPr>
                <a:spLocks noChangeArrowheads="1"/>
              </p:cNvSpPr>
              <p:nvPr/>
            </p:nvSpPr>
            <p:spPr bwMode="auto">
              <a:xfrm>
                <a:off x="4903" y="1450"/>
                <a:ext cx="226"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Enc </a:t>
                </a:r>
                <a:endParaRPr lang="en-US" altLang="en-US" smtClean="0"/>
              </a:p>
            </p:txBody>
          </p:sp>
          <p:sp>
            <p:nvSpPr>
              <p:cNvPr id="363842" name="Rectangle 29"/>
              <p:cNvSpPr>
                <a:spLocks noChangeArrowheads="1"/>
              </p:cNvSpPr>
              <p:nvPr/>
            </p:nvSpPr>
            <p:spPr bwMode="auto">
              <a:xfrm>
                <a:off x="5088" y="1450"/>
                <a:ext cx="89"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1</a:t>
                </a:r>
                <a:endParaRPr lang="en-US" altLang="en-US" smtClean="0"/>
              </a:p>
            </p:txBody>
          </p:sp>
          <p:sp>
            <p:nvSpPr>
              <p:cNvPr id="363843" name="Rectangle 30"/>
              <p:cNvSpPr>
                <a:spLocks noChangeArrowheads="1"/>
              </p:cNvSpPr>
              <p:nvPr/>
            </p:nvSpPr>
            <p:spPr bwMode="auto">
              <a:xfrm>
                <a:off x="5136"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44" name="Rectangle 31"/>
              <p:cNvSpPr>
                <a:spLocks noChangeArrowheads="1"/>
              </p:cNvSpPr>
              <p:nvPr/>
            </p:nvSpPr>
            <p:spPr bwMode="auto">
              <a:xfrm>
                <a:off x="5287" y="1450"/>
                <a:ext cx="301"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Encl 2</a:t>
                </a:r>
                <a:endParaRPr lang="en-US" altLang="en-US" smtClean="0"/>
              </a:p>
            </p:txBody>
          </p:sp>
          <p:sp>
            <p:nvSpPr>
              <p:cNvPr id="363845" name="Rectangle 32"/>
              <p:cNvSpPr>
                <a:spLocks noChangeArrowheads="1"/>
              </p:cNvSpPr>
              <p:nvPr/>
            </p:nvSpPr>
            <p:spPr bwMode="auto">
              <a:xfrm>
                <a:off x="5546" y="1450"/>
                <a:ext cx="65" cy="1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b="1" smtClean="0">
                    <a:solidFill>
                      <a:srgbClr val="000000"/>
                    </a:solidFill>
                    <a:latin typeface="Times New Roman" panose="02020603050405020304" pitchFamily="18" charset="0"/>
                  </a:rPr>
                  <a:t> </a:t>
                </a:r>
                <a:endParaRPr lang="en-US" altLang="en-US" smtClean="0"/>
              </a:p>
            </p:txBody>
          </p:sp>
          <p:sp>
            <p:nvSpPr>
              <p:cNvPr id="363846" name="Rectangle 33"/>
              <p:cNvSpPr>
                <a:spLocks noChangeArrowheads="1"/>
              </p:cNvSpPr>
              <p:nvPr/>
            </p:nvSpPr>
            <p:spPr bwMode="auto">
              <a:xfrm>
                <a:off x="647"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47" name="Rectangle 34"/>
              <p:cNvSpPr>
                <a:spLocks noChangeArrowheads="1"/>
              </p:cNvSpPr>
              <p:nvPr/>
            </p:nvSpPr>
            <p:spPr bwMode="auto">
              <a:xfrm>
                <a:off x="647"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48" name="Rectangle 35"/>
              <p:cNvSpPr>
                <a:spLocks noChangeArrowheads="1"/>
              </p:cNvSpPr>
              <p:nvPr/>
            </p:nvSpPr>
            <p:spPr bwMode="auto">
              <a:xfrm>
                <a:off x="651" y="1390"/>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49" name="Rectangle 36"/>
              <p:cNvSpPr>
                <a:spLocks noChangeArrowheads="1"/>
              </p:cNvSpPr>
              <p:nvPr/>
            </p:nvSpPr>
            <p:spPr bwMode="auto">
              <a:xfrm>
                <a:off x="1834"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0" name="Rectangle 37"/>
              <p:cNvSpPr>
                <a:spLocks noChangeArrowheads="1"/>
              </p:cNvSpPr>
              <p:nvPr/>
            </p:nvSpPr>
            <p:spPr bwMode="auto">
              <a:xfrm>
                <a:off x="1838" y="1390"/>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1" name="Rectangle 38"/>
              <p:cNvSpPr>
                <a:spLocks noChangeArrowheads="1"/>
              </p:cNvSpPr>
              <p:nvPr/>
            </p:nvSpPr>
            <p:spPr bwMode="auto">
              <a:xfrm>
                <a:off x="3023" y="139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2" name="Rectangle 39"/>
              <p:cNvSpPr>
                <a:spLocks noChangeArrowheads="1"/>
              </p:cNvSpPr>
              <p:nvPr/>
            </p:nvSpPr>
            <p:spPr bwMode="auto">
              <a:xfrm>
                <a:off x="3026" y="1390"/>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3" name="Rectangle 40"/>
              <p:cNvSpPr>
                <a:spLocks noChangeArrowheads="1"/>
              </p:cNvSpPr>
              <p:nvPr/>
            </p:nvSpPr>
            <p:spPr bwMode="auto">
              <a:xfrm>
                <a:off x="3324"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4" name="Rectangle 41"/>
              <p:cNvSpPr>
                <a:spLocks noChangeArrowheads="1"/>
              </p:cNvSpPr>
              <p:nvPr/>
            </p:nvSpPr>
            <p:spPr bwMode="auto">
              <a:xfrm>
                <a:off x="3328" y="1390"/>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5" name="Rectangle 42"/>
              <p:cNvSpPr>
                <a:spLocks noChangeArrowheads="1"/>
              </p:cNvSpPr>
              <p:nvPr/>
            </p:nvSpPr>
            <p:spPr bwMode="auto">
              <a:xfrm>
                <a:off x="4121" y="139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6" name="Rectangle 43"/>
              <p:cNvSpPr>
                <a:spLocks noChangeArrowheads="1"/>
              </p:cNvSpPr>
              <p:nvPr/>
            </p:nvSpPr>
            <p:spPr bwMode="auto">
              <a:xfrm>
                <a:off x="4124" y="1390"/>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7" name="Rectangle 44"/>
              <p:cNvSpPr>
                <a:spLocks noChangeArrowheads="1"/>
              </p:cNvSpPr>
              <p:nvPr/>
            </p:nvSpPr>
            <p:spPr bwMode="auto">
              <a:xfrm>
                <a:off x="4428"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8" name="Rectangle 45"/>
              <p:cNvSpPr>
                <a:spLocks noChangeArrowheads="1"/>
              </p:cNvSpPr>
              <p:nvPr/>
            </p:nvSpPr>
            <p:spPr bwMode="auto">
              <a:xfrm>
                <a:off x="4432" y="1390"/>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59" name="Rectangle 46"/>
              <p:cNvSpPr>
                <a:spLocks noChangeArrowheads="1"/>
              </p:cNvSpPr>
              <p:nvPr/>
            </p:nvSpPr>
            <p:spPr bwMode="auto">
              <a:xfrm>
                <a:off x="4822"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0" name="Rectangle 47"/>
              <p:cNvSpPr>
                <a:spLocks noChangeArrowheads="1"/>
              </p:cNvSpPr>
              <p:nvPr/>
            </p:nvSpPr>
            <p:spPr bwMode="auto">
              <a:xfrm>
                <a:off x="4826" y="1390"/>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1" name="Rectangle 48"/>
              <p:cNvSpPr>
                <a:spLocks noChangeArrowheads="1"/>
              </p:cNvSpPr>
              <p:nvPr/>
            </p:nvSpPr>
            <p:spPr bwMode="auto">
              <a:xfrm>
                <a:off x="5216" y="139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2" name="Rectangle 49"/>
              <p:cNvSpPr>
                <a:spLocks noChangeArrowheads="1"/>
              </p:cNvSpPr>
              <p:nvPr/>
            </p:nvSpPr>
            <p:spPr bwMode="auto">
              <a:xfrm>
                <a:off x="5220" y="1390"/>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3" name="Rectangle 50"/>
              <p:cNvSpPr>
                <a:spLocks noChangeArrowheads="1"/>
              </p:cNvSpPr>
              <p:nvPr/>
            </p:nvSpPr>
            <p:spPr bwMode="auto">
              <a:xfrm>
                <a:off x="5614" y="1390"/>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4" name="Rectangle 51"/>
              <p:cNvSpPr>
                <a:spLocks noChangeArrowheads="1"/>
              </p:cNvSpPr>
              <p:nvPr/>
            </p:nvSpPr>
            <p:spPr bwMode="auto">
              <a:xfrm>
                <a:off x="647"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5" name="Rectangle 52"/>
              <p:cNvSpPr>
                <a:spLocks noChangeArrowheads="1"/>
              </p:cNvSpPr>
              <p:nvPr/>
            </p:nvSpPr>
            <p:spPr bwMode="auto">
              <a:xfrm>
                <a:off x="1834"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6" name="Rectangle 53"/>
              <p:cNvSpPr>
                <a:spLocks noChangeArrowheads="1"/>
              </p:cNvSpPr>
              <p:nvPr/>
            </p:nvSpPr>
            <p:spPr bwMode="auto">
              <a:xfrm>
                <a:off x="3023" y="1394"/>
                <a:ext cx="3"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7" name="Rectangle 54"/>
              <p:cNvSpPr>
                <a:spLocks noChangeArrowheads="1"/>
              </p:cNvSpPr>
              <p:nvPr/>
            </p:nvSpPr>
            <p:spPr bwMode="auto">
              <a:xfrm>
                <a:off x="3324"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8" name="Rectangle 55"/>
              <p:cNvSpPr>
                <a:spLocks noChangeArrowheads="1"/>
              </p:cNvSpPr>
              <p:nvPr/>
            </p:nvSpPr>
            <p:spPr bwMode="auto">
              <a:xfrm>
                <a:off x="4121" y="1394"/>
                <a:ext cx="3"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69" name="Rectangle 56"/>
              <p:cNvSpPr>
                <a:spLocks noChangeArrowheads="1"/>
              </p:cNvSpPr>
              <p:nvPr/>
            </p:nvSpPr>
            <p:spPr bwMode="auto">
              <a:xfrm>
                <a:off x="4428"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70" name="Rectangle 57"/>
              <p:cNvSpPr>
                <a:spLocks noChangeArrowheads="1"/>
              </p:cNvSpPr>
              <p:nvPr/>
            </p:nvSpPr>
            <p:spPr bwMode="auto">
              <a:xfrm>
                <a:off x="4822"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71" name="Rectangle 58"/>
              <p:cNvSpPr>
                <a:spLocks noChangeArrowheads="1"/>
              </p:cNvSpPr>
              <p:nvPr/>
            </p:nvSpPr>
            <p:spPr bwMode="auto">
              <a:xfrm>
                <a:off x="5216" y="1394"/>
                <a:ext cx="4"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72" name="Rectangle 59"/>
              <p:cNvSpPr>
                <a:spLocks noChangeArrowheads="1"/>
              </p:cNvSpPr>
              <p:nvPr/>
            </p:nvSpPr>
            <p:spPr bwMode="auto">
              <a:xfrm>
                <a:off x="5614" y="1394"/>
                <a:ext cx="6" cy="2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73" name="Rectangle 60"/>
              <p:cNvSpPr>
                <a:spLocks noChangeArrowheads="1"/>
              </p:cNvSpPr>
              <p:nvPr/>
            </p:nvSpPr>
            <p:spPr bwMode="auto">
              <a:xfrm>
                <a:off x="692" y="1633"/>
                <a:ext cx="100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ArcelorMittal  Monessen</a:t>
                </a:r>
                <a:endParaRPr lang="en-US" altLang="en-US" smtClean="0"/>
              </a:p>
            </p:txBody>
          </p:sp>
          <p:sp>
            <p:nvSpPr>
              <p:cNvPr id="363874" name="Rectangle 61"/>
              <p:cNvSpPr>
                <a:spLocks noChangeArrowheads="1"/>
              </p:cNvSpPr>
              <p:nvPr/>
            </p:nvSpPr>
            <p:spPr bwMode="auto">
              <a:xfrm>
                <a:off x="1658"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75" name="Rectangle 62"/>
              <p:cNvSpPr>
                <a:spLocks noChangeArrowheads="1"/>
              </p:cNvSpPr>
              <p:nvPr/>
            </p:nvSpPr>
            <p:spPr bwMode="auto">
              <a:xfrm>
                <a:off x="1879" y="1633"/>
                <a:ext cx="59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ArcelorMittal </a:t>
                </a:r>
                <a:endParaRPr lang="en-US" altLang="en-US" smtClean="0"/>
              </a:p>
            </p:txBody>
          </p:sp>
          <p:sp>
            <p:nvSpPr>
              <p:cNvPr id="363876" name="Rectangle 63"/>
              <p:cNvSpPr>
                <a:spLocks noChangeArrowheads="1"/>
              </p:cNvSpPr>
              <p:nvPr/>
            </p:nvSpPr>
            <p:spPr bwMode="auto">
              <a:xfrm>
                <a:off x="2430" y="1633"/>
                <a:ext cx="5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(separate inc.)</a:t>
                </a:r>
                <a:endParaRPr lang="en-US" altLang="en-US" smtClean="0"/>
              </a:p>
            </p:txBody>
          </p:sp>
          <p:sp>
            <p:nvSpPr>
              <p:cNvPr id="363877" name="Rectangle 64"/>
              <p:cNvSpPr>
                <a:spLocks noChangeArrowheads="1"/>
              </p:cNvSpPr>
              <p:nvPr/>
            </p:nvSpPr>
            <p:spPr bwMode="auto">
              <a:xfrm>
                <a:off x="2976"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78" name="Rectangle 65"/>
              <p:cNvSpPr>
                <a:spLocks noChangeArrowheads="1"/>
              </p:cNvSpPr>
              <p:nvPr/>
            </p:nvSpPr>
            <p:spPr bwMode="auto">
              <a:xfrm>
                <a:off x="3151"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a:t>
                </a:r>
                <a:endParaRPr lang="en-US" altLang="en-US" smtClean="0"/>
              </a:p>
            </p:txBody>
          </p:sp>
          <p:sp>
            <p:nvSpPr>
              <p:cNvPr id="363879" name="Rectangle 66"/>
              <p:cNvSpPr>
                <a:spLocks noChangeArrowheads="1"/>
              </p:cNvSpPr>
              <p:nvPr/>
            </p:nvSpPr>
            <p:spPr bwMode="auto">
              <a:xfrm>
                <a:off x="3199"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80" name="Rectangle 67"/>
              <p:cNvSpPr>
                <a:spLocks noChangeArrowheads="1"/>
              </p:cNvSpPr>
              <p:nvPr/>
            </p:nvSpPr>
            <p:spPr bwMode="auto">
              <a:xfrm>
                <a:off x="3369" y="1633"/>
                <a:ext cx="42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Monessen</a:t>
                </a:r>
                <a:endParaRPr lang="en-US" altLang="en-US" smtClean="0"/>
              </a:p>
            </p:txBody>
          </p:sp>
          <p:sp>
            <p:nvSpPr>
              <p:cNvPr id="363881" name="Rectangle 68"/>
              <p:cNvSpPr>
                <a:spLocks noChangeArrowheads="1"/>
              </p:cNvSpPr>
              <p:nvPr/>
            </p:nvSpPr>
            <p:spPr bwMode="auto">
              <a:xfrm>
                <a:off x="3759"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82" name="Rectangle 69"/>
              <p:cNvSpPr>
                <a:spLocks noChangeArrowheads="1"/>
              </p:cNvSpPr>
              <p:nvPr/>
            </p:nvSpPr>
            <p:spPr bwMode="auto">
              <a:xfrm>
                <a:off x="4166" y="1633"/>
                <a:ext cx="16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PA</a:t>
                </a:r>
                <a:endParaRPr lang="en-US" altLang="en-US" smtClean="0"/>
              </a:p>
            </p:txBody>
          </p:sp>
          <p:sp>
            <p:nvSpPr>
              <p:cNvPr id="363883" name="Rectangle 70"/>
              <p:cNvSpPr>
                <a:spLocks noChangeArrowheads="1"/>
              </p:cNvSpPr>
              <p:nvPr/>
            </p:nvSpPr>
            <p:spPr bwMode="auto">
              <a:xfrm>
                <a:off x="4289"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84" name="Rectangle 71"/>
              <p:cNvSpPr>
                <a:spLocks noChangeArrowheads="1"/>
              </p:cNvSpPr>
              <p:nvPr/>
            </p:nvSpPr>
            <p:spPr bwMode="auto">
              <a:xfrm>
                <a:off x="4602"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a:t>
                </a:r>
                <a:endParaRPr lang="en-US" altLang="en-US" smtClean="0"/>
              </a:p>
            </p:txBody>
          </p:sp>
          <p:sp>
            <p:nvSpPr>
              <p:cNvPr id="363885" name="Rectangle 72"/>
              <p:cNvSpPr>
                <a:spLocks noChangeArrowheads="1"/>
              </p:cNvSpPr>
              <p:nvPr/>
            </p:nvSpPr>
            <p:spPr bwMode="auto">
              <a:xfrm>
                <a:off x="4650"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86" name="Rectangle 73"/>
              <p:cNvSpPr>
                <a:spLocks noChangeArrowheads="1"/>
              </p:cNvSpPr>
              <p:nvPr/>
            </p:nvSpPr>
            <p:spPr bwMode="auto">
              <a:xfrm>
                <a:off x="4996"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a:t>
                </a:r>
                <a:endParaRPr lang="en-US" altLang="en-US" smtClean="0"/>
              </a:p>
            </p:txBody>
          </p:sp>
          <p:sp>
            <p:nvSpPr>
              <p:cNvPr id="363887" name="Rectangle 74"/>
              <p:cNvSpPr>
                <a:spLocks noChangeArrowheads="1"/>
              </p:cNvSpPr>
              <p:nvPr/>
            </p:nvSpPr>
            <p:spPr bwMode="auto">
              <a:xfrm>
                <a:off x="5044"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88" name="Rectangle 75"/>
              <p:cNvSpPr>
                <a:spLocks noChangeArrowheads="1"/>
              </p:cNvSpPr>
              <p:nvPr/>
            </p:nvSpPr>
            <p:spPr bwMode="auto">
              <a:xfrm>
                <a:off x="5392" y="163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a:t>
                </a:r>
                <a:endParaRPr lang="en-US" altLang="en-US" smtClean="0"/>
              </a:p>
            </p:txBody>
          </p:sp>
          <p:sp>
            <p:nvSpPr>
              <p:cNvPr id="363889" name="Rectangle 76"/>
              <p:cNvSpPr>
                <a:spLocks noChangeArrowheads="1"/>
              </p:cNvSpPr>
              <p:nvPr/>
            </p:nvSpPr>
            <p:spPr bwMode="auto">
              <a:xfrm>
                <a:off x="5440" y="163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90" name="Rectangle 77"/>
              <p:cNvSpPr>
                <a:spLocks noChangeArrowheads="1"/>
              </p:cNvSpPr>
              <p:nvPr/>
            </p:nvSpPr>
            <p:spPr bwMode="auto">
              <a:xfrm>
                <a:off x="647" y="1615"/>
                <a:ext cx="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1" name="Rectangle 78"/>
              <p:cNvSpPr>
                <a:spLocks noChangeArrowheads="1"/>
              </p:cNvSpPr>
              <p:nvPr/>
            </p:nvSpPr>
            <p:spPr bwMode="auto">
              <a:xfrm>
                <a:off x="651" y="1615"/>
                <a:ext cx="1183"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2" name="Rectangle 79"/>
              <p:cNvSpPr>
                <a:spLocks noChangeArrowheads="1"/>
              </p:cNvSpPr>
              <p:nvPr/>
            </p:nvSpPr>
            <p:spPr bwMode="auto">
              <a:xfrm>
                <a:off x="1834"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3" name="Rectangle 80"/>
              <p:cNvSpPr>
                <a:spLocks noChangeArrowheads="1"/>
              </p:cNvSpPr>
              <p:nvPr/>
            </p:nvSpPr>
            <p:spPr bwMode="auto">
              <a:xfrm>
                <a:off x="1834" y="1615"/>
                <a:ext cx="18"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4" name="Rectangle 81"/>
              <p:cNvSpPr>
                <a:spLocks noChangeArrowheads="1"/>
              </p:cNvSpPr>
              <p:nvPr/>
            </p:nvSpPr>
            <p:spPr bwMode="auto">
              <a:xfrm>
                <a:off x="1852" y="1615"/>
                <a:ext cx="1171"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5" name="Rectangle 82"/>
              <p:cNvSpPr>
                <a:spLocks noChangeArrowheads="1"/>
              </p:cNvSpPr>
              <p:nvPr/>
            </p:nvSpPr>
            <p:spPr bwMode="auto">
              <a:xfrm>
                <a:off x="3023" y="1632"/>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6" name="Rectangle 83"/>
              <p:cNvSpPr>
                <a:spLocks noChangeArrowheads="1"/>
              </p:cNvSpPr>
              <p:nvPr/>
            </p:nvSpPr>
            <p:spPr bwMode="auto">
              <a:xfrm>
                <a:off x="3023"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7" name="Rectangle 84"/>
              <p:cNvSpPr>
                <a:spLocks noChangeArrowheads="1"/>
              </p:cNvSpPr>
              <p:nvPr/>
            </p:nvSpPr>
            <p:spPr bwMode="auto">
              <a:xfrm>
                <a:off x="3040" y="1615"/>
                <a:ext cx="284"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8" name="Rectangle 85"/>
              <p:cNvSpPr>
                <a:spLocks noChangeArrowheads="1"/>
              </p:cNvSpPr>
              <p:nvPr/>
            </p:nvSpPr>
            <p:spPr bwMode="auto">
              <a:xfrm>
                <a:off x="3324"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99" name="Rectangle 86"/>
              <p:cNvSpPr>
                <a:spLocks noChangeArrowheads="1"/>
              </p:cNvSpPr>
              <p:nvPr/>
            </p:nvSpPr>
            <p:spPr bwMode="auto">
              <a:xfrm>
                <a:off x="3324" y="1615"/>
                <a:ext cx="18"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0" name="Rectangle 87"/>
              <p:cNvSpPr>
                <a:spLocks noChangeArrowheads="1"/>
              </p:cNvSpPr>
              <p:nvPr/>
            </p:nvSpPr>
            <p:spPr bwMode="auto">
              <a:xfrm>
                <a:off x="3342" y="1615"/>
                <a:ext cx="779"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1" name="Rectangle 88"/>
              <p:cNvSpPr>
                <a:spLocks noChangeArrowheads="1"/>
              </p:cNvSpPr>
              <p:nvPr/>
            </p:nvSpPr>
            <p:spPr bwMode="auto">
              <a:xfrm>
                <a:off x="4121" y="1632"/>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2" name="Rectangle 89"/>
              <p:cNvSpPr>
                <a:spLocks noChangeArrowheads="1"/>
              </p:cNvSpPr>
              <p:nvPr/>
            </p:nvSpPr>
            <p:spPr bwMode="auto">
              <a:xfrm>
                <a:off x="4121"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3" name="Rectangle 90"/>
              <p:cNvSpPr>
                <a:spLocks noChangeArrowheads="1"/>
              </p:cNvSpPr>
              <p:nvPr/>
            </p:nvSpPr>
            <p:spPr bwMode="auto">
              <a:xfrm>
                <a:off x="4138" y="1615"/>
                <a:ext cx="290"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4" name="Rectangle 91"/>
              <p:cNvSpPr>
                <a:spLocks noChangeArrowheads="1"/>
              </p:cNvSpPr>
              <p:nvPr/>
            </p:nvSpPr>
            <p:spPr bwMode="auto">
              <a:xfrm>
                <a:off x="4428"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5" name="Rectangle 92"/>
              <p:cNvSpPr>
                <a:spLocks noChangeArrowheads="1"/>
              </p:cNvSpPr>
              <p:nvPr/>
            </p:nvSpPr>
            <p:spPr bwMode="auto">
              <a:xfrm>
                <a:off x="4428"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6" name="Rectangle 93"/>
              <p:cNvSpPr>
                <a:spLocks noChangeArrowheads="1"/>
              </p:cNvSpPr>
              <p:nvPr/>
            </p:nvSpPr>
            <p:spPr bwMode="auto">
              <a:xfrm>
                <a:off x="4445" y="1615"/>
                <a:ext cx="37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7" name="Rectangle 94"/>
              <p:cNvSpPr>
                <a:spLocks noChangeArrowheads="1"/>
              </p:cNvSpPr>
              <p:nvPr/>
            </p:nvSpPr>
            <p:spPr bwMode="auto">
              <a:xfrm>
                <a:off x="4822"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8" name="Rectangle 95"/>
              <p:cNvSpPr>
                <a:spLocks noChangeArrowheads="1"/>
              </p:cNvSpPr>
              <p:nvPr/>
            </p:nvSpPr>
            <p:spPr bwMode="auto">
              <a:xfrm>
                <a:off x="4822"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09" name="Rectangle 96"/>
              <p:cNvSpPr>
                <a:spLocks noChangeArrowheads="1"/>
              </p:cNvSpPr>
              <p:nvPr/>
            </p:nvSpPr>
            <p:spPr bwMode="auto">
              <a:xfrm>
                <a:off x="4839" y="1615"/>
                <a:ext cx="37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0" name="Rectangle 97"/>
              <p:cNvSpPr>
                <a:spLocks noChangeArrowheads="1"/>
              </p:cNvSpPr>
              <p:nvPr/>
            </p:nvSpPr>
            <p:spPr bwMode="auto">
              <a:xfrm>
                <a:off x="5216" y="1632"/>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1" name="Rectangle 98"/>
              <p:cNvSpPr>
                <a:spLocks noChangeArrowheads="1"/>
              </p:cNvSpPr>
              <p:nvPr/>
            </p:nvSpPr>
            <p:spPr bwMode="auto">
              <a:xfrm>
                <a:off x="5216" y="1615"/>
                <a:ext cx="17"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2" name="Rectangle 99"/>
              <p:cNvSpPr>
                <a:spLocks noChangeArrowheads="1"/>
              </p:cNvSpPr>
              <p:nvPr/>
            </p:nvSpPr>
            <p:spPr bwMode="auto">
              <a:xfrm>
                <a:off x="5233" y="1615"/>
                <a:ext cx="381" cy="1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3" name="Rectangle 100"/>
              <p:cNvSpPr>
                <a:spLocks noChangeArrowheads="1"/>
              </p:cNvSpPr>
              <p:nvPr/>
            </p:nvSpPr>
            <p:spPr bwMode="auto">
              <a:xfrm>
                <a:off x="5614" y="1615"/>
                <a:ext cx="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4" name="Rectangle 101"/>
              <p:cNvSpPr>
                <a:spLocks noChangeArrowheads="1"/>
              </p:cNvSpPr>
              <p:nvPr/>
            </p:nvSpPr>
            <p:spPr bwMode="auto">
              <a:xfrm>
                <a:off x="647"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5" name="Rectangle 102"/>
              <p:cNvSpPr>
                <a:spLocks noChangeArrowheads="1"/>
              </p:cNvSpPr>
              <p:nvPr/>
            </p:nvSpPr>
            <p:spPr bwMode="auto">
              <a:xfrm>
                <a:off x="1834"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6" name="Rectangle 103"/>
              <p:cNvSpPr>
                <a:spLocks noChangeArrowheads="1"/>
              </p:cNvSpPr>
              <p:nvPr/>
            </p:nvSpPr>
            <p:spPr bwMode="auto">
              <a:xfrm>
                <a:off x="3023" y="1633"/>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7" name="Rectangle 104"/>
              <p:cNvSpPr>
                <a:spLocks noChangeArrowheads="1"/>
              </p:cNvSpPr>
              <p:nvPr/>
            </p:nvSpPr>
            <p:spPr bwMode="auto">
              <a:xfrm>
                <a:off x="3324"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8" name="Rectangle 105"/>
              <p:cNvSpPr>
                <a:spLocks noChangeArrowheads="1"/>
              </p:cNvSpPr>
              <p:nvPr/>
            </p:nvSpPr>
            <p:spPr bwMode="auto">
              <a:xfrm>
                <a:off x="4121" y="1633"/>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19" name="Rectangle 106"/>
              <p:cNvSpPr>
                <a:spLocks noChangeArrowheads="1"/>
              </p:cNvSpPr>
              <p:nvPr/>
            </p:nvSpPr>
            <p:spPr bwMode="auto">
              <a:xfrm>
                <a:off x="4428"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20" name="Rectangle 107"/>
              <p:cNvSpPr>
                <a:spLocks noChangeArrowheads="1"/>
              </p:cNvSpPr>
              <p:nvPr/>
            </p:nvSpPr>
            <p:spPr bwMode="auto">
              <a:xfrm>
                <a:off x="4822"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21" name="Rectangle 108"/>
              <p:cNvSpPr>
                <a:spLocks noChangeArrowheads="1"/>
              </p:cNvSpPr>
              <p:nvPr/>
            </p:nvSpPr>
            <p:spPr bwMode="auto">
              <a:xfrm>
                <a:off x="5216" y="1633"/>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22" name="Rectangle 109"/>
              <p:cNvSpPr>
                <a:spLocks noChangeArrowheads="1"/>
              </p:cNvSpPr>
              <p:nvPr/>
            </p:nvSpPr>
            <p:spPr bwMode="auto">
              <a:xfrm>
                <a:off x="5614" y="1633"/>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23" name="Rectangle 110"/>
              <p:cNvSpPr>
                <a:spLocks noChangeArrowheads="1"/>
              </p:cNvSpPr>
              <p:nvPr/>
            </p:nvSpPr>
            <p:spPr bwMode="auto">
              <a:xfrm>
                <a:off x="692" y="1747"/>
                <a:ext cx="84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ArcelorMittal Burns </a:t>
                </a:r>
                <a:endParaRPr lang="en-US" altLang="en-US" smtClean="0"/>
              </a:p>
            </p:txBody>
          </p:sp>
          <p:sp>
            <p:nvSpPr>
              <p:cNvPr id="363924" name="Rectangle 111"/>
              <p:cNvSpPr>
                <a:spLocks noChangeArrowheads="1"/>
              </p:cNvSpPr>
              <p:nvPr/>
            </p:nvSpPr>
            <p:spPr bwMode="auto">
              <a:xfrm>
                <a:off x="1497" y="1747"/>
                <a:ext cx="31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Harbor</a:t>
                </a:r>
                <a:endParaRPr lang="en-US" altLang="en-US" smtClean="0"/>
              </a:p>
            </p:txBody>
          </p:sp>
          <p:sp>
            <p:nvSpPr>
              <p:cNvPr id="363925" name="Rectangle 112"/>
              <p:cNvSpPr>
                <a:spLocks noChangeArrowheads="1"/>
              </p:cNvSpPr>
              <p:nvPr/>
            </p:nvSpPr>
            <p:spPr bwMode="auto">
              <a:xfrm>
                <a:off x="1770"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26" name="Rectangle 113"/>
              <p:cNvSpPr>
                <a:spLocks noChangeArrowheads="1"/>
              </p:cNvSpPr>
              <p:nvPr/>
            </p:nvSpPr>
            <p:spPr bwMode="auto">
              <a:xfrm>
                <a:off x="1879" y="1747"/>
                <a:ext cx="59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ArcelorMittal </a:t>
                </a:r>
                <a:endParaRPr lang="en-US" altLang="en-US" smtClean="0"/>
              </a:p>
            </p:txBody>
          </p:sp>
          <p:sp>
            <p:nvSpPr>
              <p:cNvPr id="363927" name="Rectangle 114"/>
              <p:cNvSpPr>
                <a:spLocks noChangeArrowheads="1"/>
              </p:cNvSpPr>
              <p:nvPr/>
            </p:nvSpPr>
            <p:spPr bwMode="auto">
              <a:xfrm>
                <a:off x="2430" y="1747"/>
                <a:ext cx="5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(separate inc.)</a:t>
                </a:r>
                <a:endParaRPr lang="en-US" altLang="en-US" smtClean="0"/>
              </a:p>
            </p:txBody>
          </p:sp>
          <p:sp>
            <p:nvSpPr>
              <p:cNvPr id="363928" name="Rectangle 115"/>
              <p:cNvSpPr>
                <a:spLocks noChangeArrowheads="1"/>
              </p:cNvSpPr>
              <p:nvPr/>
            </p:nvSpPr>
            <p:spPr bwMode="auto">
              <a:xfrm>
                <a:off x="2976"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29" name="Rectangle 116"/>
              <p:cNvSpPr>
                <a:spLocks noChangeArrowheads="1"/>
              </p:cNvSpPr>
              <p:nvPr/>
            </p:nvSpPr>
            <p:spPr bwMode="auto">
              <a:xfrm>
                <a:off x="3151"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2</a:t>
                </a:r>
                <a:endParaRPr lang="en-US" altLang="en-US" smtClean="0"/>
              </a:p>
            </p:txBody>
          </p:sp>
          <p:sp>
            <p:nvSpPr>
              <p:cNvPr id="363930" name="Rectangle 117"/>
              <p:cNvSpPr>
                <a:spLocks noChangeArrowheads="1"/>
              </p:cNvSpPr>
              <p:nvPr/>
            </p:nvSpPr>
            <p:spPr bwMode="auto">
              <a:xfrm>
                <a:off x="3199"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31" name="Rectangle 118"/>
              <p:cNvSpPr>
                <a:spLocks noChangeArrowheads="1"/>
              </p:cNvSpPr>
              <p:nvPr/>
            </p:nvSpPr>
            <p:spPr bwMode="auto">
              <a:xfrm>
                <a:off x="3369" y="1747"/>
                <a:ext cx="291"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Burns </a:t>
                </a:r>
                <a:endParaRPr lang="en-US" altLang="en-US" smtClean="0"/>
              </a:p>
            </p:txBody>
          </p:sp>
          <p:sp>
            <p:nvSpPr>
              <p:cNvPr id="363932" name="Rectangle 119"/>
              <p:cNvSpPr>
                <a:spLocks noChangeArrowheads="1"/>
              </p:cNvSpPr>
              <p:nvPr/>
            </p:nvSpPr>
            <p:spPr bwMode="auto">
              <a:xfrm>
                <a:off x="3622" y="1747"/>
                <a:ext cx="31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Harbor</a:t>
                </a:r>
                <a:endParaRPr lang="en-US" altLang="en-US" smtClean="0"/>
              </a:p>
            </p:txBody>
          </p:sp>
          <p:sp>
            <p:nvSpPr>
              <p:cNvPr id="363933" name="Rectangle 120"/>
              <p:cNvSpPr>
                <a:spLocks noChangeArrowheads="1"/>
              </p:cNvSpPr>
              <p:nvPr/>
            </p:nvSpPr>
            <p:spPr bwMode="auto">
              <a:xfrm>
                <a:off x="3895"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34" name="Rectangle 121"/>
              <p:cNvSpPr>
                <a:spLocks noChangeArrowheads="1"/>
              </p:cNvSpPr>
              <p:nvPr/>
            </p:nvSpPr>
            <p:spPr bwMode="auto">
              <a:xfrm>
                <a:off x="4166" y="1747"/>
                <a:ext cx="13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IN</a:t>
                </a:r>
                <a:endParaRPr lang="en-US" altLang="en-US" smtClean="0"/>
              </a:p>
            </p:txBody>
          </p:sp>
          <p:sp>
            <p:nvSpPr>
              <p:cNvPr id="363935" name="Rectangle 122"/>
              <p:cNvSpPr>
                <a:spLocks noChangeArrowheads="1"/>
              </p:cNvSpPr>
              <p:nvPr/>
            </p:nvSpPr>
            <p:spPr bwMode="auto">
              <a:xfrm>
                <a:off x="4268"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36" name="Rectangle 123"/>
              <p:cNvSpPr>
                <a:spLocks noChangeArrowheads="1"/>
              </p:cNvSpPr>
              <p:nvPr/>
            </p:nvSpPr>
            <p:spPr bwMode="auto">
              <a:xfrm>
                <a:off x="4602"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2</a:t>
                </a:r>
                <a:endParaRPr lang="en-US" altLang="en-US" smtClean="0"/>
              </a:p>
            </p:txBody>
          </p:sp>
          <p:sp>
            <p:nvSpPr>
              <p:cNvPr id="363937" name="Rectangle 124"/>
              <p:cNvSpPr>
                <a:spLocks noChangeArrowheads="1"/>
              </p:cNvSpPr>
              <p:nvPr/>
            </p:nvSpPr>
            <p:spPr bwMode="auto">
              <a:xfrm>
                <a:off x="4650"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38" name="Rectangle 125"/>
              <p:cNvSpPr>
                <a:spLocks noChangeArrowheads="1"/>
              </p:cNvSpPr>
              <p:nvPr/>
            </p:nvSpPr>
            <p:spPr bwMode="auto">
              <a:xfrm>
                <a:off x="4996"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2</a:t>
                </a:r>
                <a:endParaRPr lang="en-US" altLang="en-US" smtClean="0"/>
              </a:p>
            </p:txBody>
          </p:sp>
          <p:sp>
            <p:nvSpPr>
              <p:cNvPr id="363939" name="Rectangle 126"/>
              <p:cNvSpPr>
                <a:spLocks noChangeArrowheads="1"/>
              </p:cNvSpPr>
              <p:nvPr/>
            </p:nvSpPr>
            <p:spPr bwMode="auto">
              <a:xfrm>
                <a:off x="5044"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40" name="Rectangle 127"/>
              <p:cNvSpPr>
                <a:spLocks noChangeArrowheads="1"/>
              </p:cNvSpPr>
              <p:nvPr/>
            </p:nvSpPr>
            <p:spPr bwMode="auto">
              <a:xfrm>
                <a:off x="5392" y="17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2</a:t>
                </a:r>
                <a:endParaRPr lang="en-US" altLang="en-US" smtClean="0"/>
              </a:p>
            </p:txBody>
          </p:sp>
          <p:sp>
            <p:nvSpPr>
              <p:cNvPr id="363941" name="Rectangle 128"/>
              <p:cNvSpPr>
                <a:spLocks noChangeArrowheads="1"/>
              </p:cNvSpPr>
              <p:nvPr/>
            </p:nvSpPr>
            <p:spPr bwMode="auto">
              <a:xfrm>
                <a:off x="5440" y="17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42" name="Rectangle 129"/>
              <p:cNvSpPr>
                <a:spLocks noChangeArrowheads="1"/>
              </p:cNvSpPr>
              <p:nvPr/>
            </p:nvSpPr>
            <p:spPr bwMode="auto">
              <a:xfrm>
                <a:off x="647"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3" name="Rectangle 130"/>
              <p:cNvSpPr>
                <a:spLocks noChangeArrowheads="1"/>
              </p:cNvSpPr>
              <p:nvPr/>
            </p:nvSpPr>
            <p:spPr bwMode="auto">
              <a:xfrm>
                <a:off x="651" y="1744"/>
                <a:ext cx="118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4" name="Rectangle 131"/>
              <p:cNvSpPr>
                <a:spLocks noChangeArrowheads="1"/>
              </p:cNvSpPr>
              <p:nvPr/>
            </p:nvSpPr>
            <p:spPr bwMode="auto">
              <a:xfrm>
                <a:off x="1834"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5" name="Rectangle 132"/>
              <p:cNvSpPr>
                <a:spLocks noChangeArrowheads="1"/>
              </p:cNvSpPr>
              <p:nvPr/>
            </p:nvSpPr>
            <p:spPr bwMode="auto">
              <a:xfrm>
                <a:off x="1838" y="1744"/>
                <a:ext cx="1185"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6" name="Rectangle 133"/>
              <p:cNvSpPr>
                <a:spLocks noChangeArrowheads="1"/>
              </p:cNvSpPr>
              <p:nvPr/>
            </p:nvSpPr>
            <p:spPr bwMode="auto">
              <a:xfrm>
                <a:off x="3023" y="1744"/>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7" name="Rectangle 134"/>
              <p:cNvSpPr>
                <a:spLocks noChangeArrowheads="1"/>
              </p:cNvSpPr>
              <p:nvPr/>
            </p:nvSpPr>
            <p:spPr bwMode="auto">
              <a:xfrm>
                <a:off x="3026" y="1744"/>
                <a:ext cx="298"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8" name="Rectangle 135"/>
              <p:cNvSpPr>
                <a:spLocks noChangeArrowheads="1"/>
              </p:cNvSpPr>
              <p:nvPr/>
            </p:nvSpPr>
            <p:spPr bwMode="auto">
              <a:xfrm>
                <a:off x="3324"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49" name="Rectangle 136"/>
              <p:cNvSpPr>
                <a:spLocks noChangeArrowheads="1"/>
              </p:cNvSpPr>
              <p:nvPr/>
            </p:nvSpPr>
            <p:spPr bwMode="auto">
              <a:xfrm>
                <a:off x="3328" y="1744"/>
                <a:ext cx="79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0" name="Rectangle 137"/>
              <p:cNvSpPr>
                <a:spLocks noChangeArrowheads="1"/>
              </p:cNvSpPr>
              <p:nvPr/>
            </p:nvSpPr>
            <p:spPr bwMode="auto">
              <a:xfrm>
                <a:off x="4121" y="1744"/>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1" name="Rectangle 138"/>
              <p:cNvSpPr>
                <a:spLocks noChangeArrowheads="1"/>
              </p:cNvSpPr>
              <p:nvPr/>
            </p:nvSpPr>
            <p:spPr bwMode="auto">
              <a:xfrm>
                <a:off x="4124" y="1744"/>
                <a:ext cx="30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2" name="Rectangle 139"/>
              <p:cNvSpPr>
                <a:spLocks noChangeArrowheads="1"/>
              </p:cNvSpPr>
              <p:nvPr/>
            </p:nvSpPr>
            <p:spPr bwMode="auto">
              <a:xfrm>
                <a:off x="4428"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3" name="Rectangle 140"/>
              <p:cNvSpPr>
                <a:spLocks noChangeArrowheads="1"/>
              </p:cNvSpPr>
              <p:nvPr/>
            </p:nvSpPr>
            <p:spPr bwMode="auto">
              <a:xfrm>
                <a:off x="4432" y="1744"/>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4" name="Rectangle 141"/>
              <p:cNvSpPr>
                <a:spLocks noChangeArrowheads="1"/>
              </p:cNvSpPr>
              <p:nvPr/>
            </p:nvSpPr>
            <p:spPr bwMode="auto">
              <a:xfrm>
                <a:off x="4822"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5" name="Rectangle 142"/>
              <p:cNvSpPr>
                <a:spLocks noChangeArrowheads="1"/>
              </p:cNvSpPr>
              <p:nvPr/>
            </p:nvSpPr>
            <p:spPr bwMode="auto">
              <a:xfrm>
                <a:off x="4826" y="1744"/>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6" name="Rectangle 143"/>
              <p:cNvSpPr>
                <a:spLocks noChangeArrowheads="1"/>
              </p:cNvSpPr>
              <p:nvPr/>
            </p:nvSpPr>
            <p:spPr bwMode="auto">
              <a:xfrm>
                <a:off x="5216" y="1744"/>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7" name="Rectangle 144"/>
              <p:cNvSpPr>
                <a:spLocks noChangeArrowheads="1"/>
              </p:cNvSpPr>
              <p:nvPr/>
            </p:nvSpPr>
            <p:spPr bwMode="auto">
              <a:xfrm>
                <a:off x="5220" y="1744"/>
                <a:ext cx="39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8" name="Rectangle 145"/>
              <p:cNvSpPr>
                <a:spLocks noChangeArrowheads="1"/>
              </p:cNvSpPr>
              <p:nvPr/>
            </p:nvSpPr>
            <p:spPr bwMode="auto">
              <a:xfrm>
                <a:off x="5614" y="1744"/>
                <a:ext cx="6"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59" name="Rectangle 146"/>
              <p:cNvSpPr>
                <a:spLocks noChangeArrowheads="1"/>
              </p:cNvSpPr>
              <p:nvPr/>
            </p:nvSpPr>
            <p:spPr bwMode="auto">
              <a:xfrm>
                <a:off x="647"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0" name="Rectangle 147"/>
              <p:cNvSpPr>
                <a:spLocks noChangeArrowheads="1"/>
              </p:cNvSpPr>
              <p:nvPr/>
            </p:nvSpPr>
            <p:spPr bwMode="auto">
              <a:xfrm>
                <a:off x="1834"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1" name="Rectangle 148"/>
              <p:cNvSpPr>
                <a:spLocks noChangeArrowheads="1"/>
              </p:cNvSpPr>
              <p:nvPr/>
            </p:nvSpPr>
            <p:spPr bwMode="auto">
              <a:xfrm>
                <a:off x="3023" y="174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2" name="Rectangle 149"/>
              <p:cNvSpPr>
                <a:spLocks noChangeArrowheads="1"/>
              </p:cNvSpPr>
              <p:nvPr/>
            </p:nvSpPr>
            <p:spPr bwMode="auto">
              <a:xfrm>
                <a:off x="3324"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3" name="Rectangle 150"/>
              <p:cNvSpPr>
                <a:spLocks noChangeArrowheads="1"/>
              </p:cNvSpPr>
              <p:nvPr/>
            </p:nvSpPr>
            <p:spPr bwMode="auto">
              <a:xfrm>
                <a:off x="4121" y="174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4" name="Rectangle 151"/>
              <p:cNvSpPr>
                <a:spLocks noChangeArrowheads="1"/>
              </p:cNvSpPr>
              <p:nvPr/>
            </p:nvSpPr>
            <p:spPr bwMode="auto">
              <a:xfrm>
                <a:off x="4428"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5" name="Rectangle 152"/>
              <p:cNvSpPr>
                <a:spLocks noChangeArrowheads="1"/>
              </p:cNvSpPr>
              <p:nvPr/>
            </p:nvSpPr>
            <p:spPr bwMode="auto">
              <a:xfrm>
                <a:off x="4822"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6" name="Rectangle 153"/>
              <p:cNvSpPr>
                <a:spLocks noChangeArrowheads="1"/>
              </p:cNvSpPr>
              <p:nvPr/>
            </p:nvSpPr>
            <p:spPr bwMode="auto">
              <a:xfrm>
                <a:off x="5216" y="174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7" name="Rectangle 154"/>
              <p:cNvSpPr>
                <a:spLocks noChangeArrowheads="1"/>
              </p:cNvSpPr>
              <p:nvPr/>
            </p:nvSpPr>
            <p:spPr bwMode="auto">
              <a:xfrm>
                <a:off x="5614" y="1747"/>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68" name="Rectangle 155"/>
              <p:cNvSpPr>
                <a:spLocks noChangeArrowheads="1"/>
              </p:cNvSpPr>
              <p:nvPr/>
            </p:nvSpPr>
            <p:spPr bwMode="auto">
              <a:xfrm>
                <a:off x="692" y="1861"/>
                <a:ext cx="87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ArcelorMittal Warren</a:t>
                </a:r>
                <a:endParaRPr lang="en-US" altLang="en-US" smtClean="0"/>
              </a:p>
            </p:txBody>
          </p:sp>
          <p:sp>
            <p:nvSpPr>
              <p:cNvPr id="363969" name="Rectangle 156"/>
              <p:cNvSpPr>
                <a:spLocks noChangeArrowheads="1"/>
              </p:cNvSpPr>
              <p:nvPr/>
            </p:nvSpPr>
            <p:spPr bwMode="auto">
              <a:xfrm>
                <a:off x="1533"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70" name="Rectangle 157"/>
              <p:cNvSpPr>
                <a:spLocks noChangeArrowheads="1"/>
              </p:cNvSpPr>
              <p:nvPr/>
            </p:nvSpPr>
            <p:spPr bwMode="auto">
              <a:xfrm>
                <a:off x="1879" y="1861"/>
                <a:ext cx="59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ArcelorMittal </a:t>
                </a:r>
                <a:endParaRPr lang="en-US" altLang="en-US" smtClean="0"/>
              </a:p>
            </p:txBody>
          </p:sp>
          <p:sp>
            <p:nvSpPr>
              <p:cNvPr id="363971" name="Rectangle 158"/>
              <p:cNvSpPr>
                <a:spLocks noChangeArrowheads="1"/>
              </p:cNvSpPr>
              <p:nvPr/>
            </p:nvSpPr>
            <p:spPr bwMode="auto">
              <a:xfrm>
                <a:off x="2430" y="1861"/>
                <a:ext cx="5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(separate inc.)</a:t>
                </a:r>
                <a:endParaRPr lang="en-US" altLang="en-US" smtClean="0"/>
              </a:p>
            </p:txBody>
          </p:sp>
          <p:sp>
            <p:nvSpPr>
              <p:cNvPr id="363972" name="Rectangle 159"/>
              <p:cNvSpPr>
                <a:spLocks noChangeArrowheads="1"/>
              </p:cNvSpPr>
              <p:nvPr/>
            </p:nvSpPr>
            <p:spPr bwMode="auto">
              <a:xfrm>
                <a:off x="2976"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73" name="Rectangle 160"/>
              <p:cNvSpPr>
                <a:spLocks noChangeArrowheads="1"/>
              </p:cNvSpPr>
              <p:nvPr/>
            </p:nvSpPr>
            <p:spPr bwMode="auto">
              <a:xfrm>
                <a:off x="3151" y="186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3</a:t>
                </a:r>
                <a:endParaRPr lang="en-US" altLang="en-US" smtClean="0"/>
              </a:p>
            </p:txBody>
          </p:sp>
          <p:sp>
            <p:nvSpPr>
              <p:cNvPr id="363974" name="Rectangle 161"/>
              <p:cNvSpPr>
                <a:spLocks noChangeArrowheads="1"/>
              </p:cNvSpPr>
              <p:nvPr/>
            </p:nvSpPr>
            <p:spPr bwMode="auto">
              <a:xfrm>
                <a:off x="3199"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75" name="Rectangle 162"/>
              <p:cNvSpPr>
                <a:spLocks noChangeArrowheads="1"/>
              </p:cNvSpPr>
              <p:nvPr/>
            </p:nvSpPr>
            <p:spPr bwMode="auto">
              <a:xfrm>
                <a:off x="3369" y="1861"/>
                <a:ext cx="32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Warren</a:t>
                </a:r>
                <a:endParaRPr lang="en-US" altLang="en-US" smtClean="0"/>
              </a:p>
            </p:txBody>
          </p:sp>
          <p:sp>
            <p:nvSpPr>
              <p:cNvPr id="363976" name="Rectangle 163"/>
              <p:cNvSpPr>
                <a:spLocks noChangeArrowheads="1"/>
              </p:cNvSpPr>
              <p:nvPr/>
            </p:nvSpPr>
            <p:spPr bwMode="auto">
              <a:xfrm>
                <a:off x="3658"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77" name="Rectangle 164"/>
              <p:cNvSpPr>
                <a:spLocks noChangeArrowheads="1"/>
              </p:cNvSpPr>
              <p:nvPr/>
            </p:nvSpPr>
            <p:spPr bwMode="auto">
              <a:xfrm>
                <a:off x="4166" y="1861"/>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OH</a:t>
                </a:r>
                <a:endParaRPr lang="en-US" altLang="en-US" smtClean="0"/>
              </a:p>
            </p:txBody>
          </p:sp>
          <p:sp>
            <p:nvSpPr>
              <p:cNvPr id="363978" name="Rectangle 165"/>
              <p:cNvSpPr>
                <a:spLocks noChangeArrowheads="1"/>
              </p:cNvSpPr>
              <p:nvPr/>
            </p:nvSpPr>
            <p:spPr bwMode="auto">
              <a:xfrm>
                <a:off x="4304"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79" name="Rectangle 166"/>
              <p:cNvSpPr>
                <a:spLocks noChangeArrowheads="1"/>
              </p:cNvSpPr>
              <p:nvPr/>
            </p:nvSpPr>
            <p:spPr bwMode="auto">
              <a:xfrm>
                <a:off x="4602" y="186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3</a:t>
                </a:r>
                <a:endParaRPr lang="en-US" altLang="en-US" smtClean="0"/>
              </a:p>
            </p:txBody>
          </p:sp>
          <p:sp>
            <p:nvSpPr>
              <p:cNvPr id="363980" name="Rectangle 167"/>
              <p:cNvSpPr>
                <a:spLocks noChangeArrowheads="1"/>
              </p:cNvSpPr>
              <p:nvPr/>
            </p:nvSpPr>
            <p:spPr bwMode="auto">
              <a:xfrm>
                <a:off x="4650"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81" name="Rectangle 168"/>
              <p:cNvSpPr>
                <a:spLocks noChangeArrowheads="1"/>
              </p:cNvSpPr>
              <p:nvPr/>
            </p:nvSpPr>
            <p:spPr bwMode="auto">
              <a:xfrm>
                <a:off x="4996" y="186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3</a:t>
                </a:r>
                <a:endParaRPr lang="en-US" altLang="en-US" smtClean="0"/>
              </a:p>
            </p:txBody>
          </p:sp>
          <p:sp>
            <p:nvSpPr>
              <p:cNvPr id="363982" name="Rectangle 169"/>
              <p:cNvSpPr>
                <a:spLocks noChangeArrowheads="1"/>
              </p:cNvSpPr>
              <p:nvPr/>
            </p:nvSpPr>
            <p:spPr bwMode="auto">
              <a:xfrm>
                <a:off x="5044"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83" name="Rectangle 170"/>
              <p:cNvSpPr>
                <a:spLocks noChangeArrowheads="1"/>
              </p:cNvSpPr>
              <p:nvPr/>
            </p:nvSpPr>
            <p:spPr bwMode="auto">
              <a:xfrm>
                <a:off x="5368" y="1861"/>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no</a:t>
                </a:r>
                <a:endParaRPr lang="en-US" altLang="en-US" smtClean="0"/>
              </a:p>
            </p:txBody>
          </p:sp>
          <p:sp>
            <p:nvSpPr>
              <p:cNvPr id="363984" name="Rectangle 171"/>
              <p:cNvSpPr>
                <a:spLocks noChangeArrowheads="1"/>
              </p:cNvSpPr>
              <p:nvPr/>
            </p:nvSpPr>
            <p:spPr bwMode="auto">
              <a:xfrm>
                <a:off x="5464" y="186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985" name="Rectangle 172"/>
              <p:cNvSpPr>
                <a:spLocks noChangeArrowheads="1"/>
              </p:cNvSpPr>
              <p:nvPr/>
            </p:nvSpPr>
            <p:spPr bwMode="auto">
              <a:xfrm>
                <a:off x="647"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86" name="Rectangle 173"/>
              <p:cNvSpPr>
                <a:spLocks noChangeArrowheads="1"/>
              </p:cNvSpPr>
              <p:nvPr/>
            </p:nvSpPr>
            <p:spPr bwMode="auto">
              <a:xfrm>
                <a:off x="651" y="1858"/>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87" name="Rectangle 174"/>
              <p:cNvSpPr>
                <a:spLocks noChangeArrowheads="1"/>
              </p:cNvSpPr>
              <p:nvPr/>
            </p:nvSpPr>
            <p:spPr bwMode="auto">
              <a:xfrm>
                <a:off x="1834"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88" name="Rectangle 175"/>
              <p:cNvSpPr>
                <a:spLocks noChangeArrowheads="1"/>
              </p:cNvSpPr>
              <p:nvPr/>
            </p:nvSpPr>
            <p:spPr bwMode="auto">
              <a:xfrm>
                <a:off x="1838" y="1858"/>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89" name="Rectangle 176"/>
              <p:cNvSpPr>
                <a:spLocks noChangeArrowheads="1"/>
              </p:cNvSpPr>
              <p:nvPr/>
            </p:nvSpPr>
            <p:spPr bwMode="auto">
              <a:xfrm>
                <a:off x="3023" y="185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0" name="Rectangle 177"/>
              <p:cNvSpPr>
                <a:spLocks noChangeArrowheads="1"/>
              </p:cNvSpPr>
              <p:nvPr/>
            </p:nvSpPr>
            <p:spPr bwMode="auto">
              <a:xfrm>
                <a:off x="3026" y="1858"/>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1" name="Rectangle 178"/>
              <p:cNvSpPr>
                <a:spLocks noChangeArrowheads="1"/>
              </p:cNvSpPr>
              <p:nvPr/>
            </p:nvSpPr>
            <p:spPr bwMode="auto">
              <a:xfrm>
                <a:off x="3324"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2" name="Rectangle 179"/>
              <p:cNvSpPr>
                <a:spLocks noChangeArrowheads="1"/>
              </p:cNvSpPr>
              <p:nvPr/>
            </p:nvSpPr>
            <p:spPr bwMode="auto">
              <a:xfrm>
                <a:off x="3328" y="1858"/>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3" name="Rectangle 180"/>
              <p:cNvSpPr>
                <a:spLocks noChangeArrowheads="1"/>
              </p:cNvSpPr>
              <p:nvPr/>
            </p:nvSpPr>
            <p:spPr bwMode="auto">
              <a:xfrm>
                <a:off x="4121" y="185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4" name="Rectangle 181"/>
              <p:cNvSpPr>
                <a:spLocks noChangeArrowheads="1"/>
              </p:cNvSpPr>
              <p:nvPr/>
            </p:nvSpPr>
            <p:spPr bwMode="auto">
              <a:xfrm>
                <a:off x="4124" y="1858"/>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5" name="Rectangle 182"/>
              <p:cNvSpPr>
                <a:spLocks noChangeArrowheads="1"/>
              </p:cNvSpPr>
              <p:nvPr/>
            </p:nvSpPr>
            <p:spPr bwMode="auto">
              <a:xfrm>
                <a:off x="4428"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6" name="Rectangle 183"/>
              <p:cNvSpPr>
                <a:spLocks noChangeArrowheads="1"/>
              </p:cNvSpPr>
              <p:nvPr/>
            </p:nvSpPr>
            <p:spPr bwMode="auto">
              <a:xfrm>
                <a:off x="4432" y="185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7" name="Rectangle 184"/>
              <p:cNvSpPr>
                <a:spLocks noChangeArrowheads="1"/>
              </p:cNvSpPr>
              <p:nvPr/>
            </p:nvSpPr>
            <p:spPr bwMode="auto">
              <a:xfrm>
                <a:off x="4822"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8" name="Rectangle 185"/>
              <p:cNvSpPr>
                <a:spLocks noChangeArrowheads="1"/>
              </p:cNvSpPr>
              <p:nvPr/>
            </p:nvSpPr>
            <p:spPr bwMode="auto">
              <a:xfrm>
                <a:off x="4826" y="185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999" name="Rectangle 186"/>
              <p:cNvSpPr>
                <a:spLocks noChangeArrowheads="1"/>
              </p:cNvSpPr>
              <p:nvPr/>
            </p:nvSpPr>
            <p:spPr bwMode="auto">
              <a:xfrm>
                <a:off x="5216" y="185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0" name="Rectangle 187"/>
              <p:cNvSpPr>
                <a:spLocks noChangeArrowheads="1"/>
              </p:cNvSpPr>
              <p:nvPr/>
            </p:nvSpPr>
            <p:spPr bwMode="auto">
              <a:xfrm>
                <a:off x="5220" y="1858"/>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1" name="Rectangle 188"/>
              <p:cNvSpPr>
                <a:spLocks noChangeArrowheads="1"/>
              </p:cNvSpPr>
              <p:nvPr/>
            </p:nvSpPr>
            <p:spPr bwMode="auto">
              <a:xfrm>
                <a:off x="5614" y="1858"/>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2" name="Rectangle 189"/>
              <p:cNvSpPr>
                <a:spLocks noChangeArrowheads="1"/>
              </p:cNvSpPr>
              <p:nvPr/>
            </p:nvSpPr>
            <p:spPr bwMode="auto">
              <a:xfrm>
                <a:off x="647"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3" name="Rectangle 190"/>
              <p:cNvSpPr>
                <a:spLocks noChangeArrowheads="1"/>
              </p:cNvSpPr>
              <p:nvPr/>
            </p:nvSpPr>
            <p:spPr bwMode="auto">
              <a:xfrm>
                <a:off x="1834"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4" name="Rectangle 191"/>
              <p:cNvSpPr>
                <a:spLocks noChangeArrowheads="1"/>
              </p:cNvSpPr>
              <p:nvPr/>
            </p:nvSpPr>
            <p:spPr bwMode="auto">
              <a:xfrm>
                <a:off x="3023" y="186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5" name="Rectangle 192"/>
              <p:cNvSpPr>
                <a:spLocks noChangeArrowheads="1"/>
              </p:cNvSpPr>
              <p:nvPr/>
            </p:nvSpPr>
            <p:spPr bwMode="auto">
              <a:xfrm>
                <a:off x="3324"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6" name="Rectangle 193"/>
              <p:cNvSpPr>
                <a:spLocks noChangeArrowheads="1"/>
              </p:cNvSpPr>
              <p:nvPr/>
            </p:nvSpPr>
            <p:spPr bwMode="auto">
              <a:xfrm>
                <a:off x="4121" y="186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7" name="Rectangle 194"/>
              <p:cNvSpPr>
                <a:spLocks noChangeArrowheads="1"/>
              </p:cNvSpPr>
              <p:nvPr/>
            </p:nvSpPr>
            <p:spPr bwMode="auto">
              <a:xfrm>
                <a:off x="4428"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8" name="Rectangle 195"/>
              <p:cNvSpPr>
                <a:spLocks noChangeArrowheads="1"/>
              </p:cNvSpPr>
              <p:nvPr/>
            </p:nvSpPr>
            <p:spPr bwMode="auto">
              <a:xfrm>
                <a:off x="4822"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09" name="Rectangle 196"/>
              <p:cNvSpPr>
                <a:spLocks noChangeArrowheads="1"/>
              </p:cNvSpPr>
              <p:nvPr/>
            </p:nvSpPr>
            <p:spPr bwMode="auto">
              <a:xfrm>
                <a:off x="5216" y="186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10" name="Rectangle 197"/>
              <p:cNvSpPr>
                <a:spLocks noChangeArrowheads="1"/>
              </p:cNvSpPr>
              <p:nvPr/>
            </p:nvSpPr>
            <p:spPr bwMode="auto">
              <a:xfrm>
                <a:off x="5614" y="1862"/>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4011" name="Rectangle 198"/>
              <p:cNvSpPr>
                <a:spLocks noChangeArrowheads="1"/>
              </p:cNvSpPr>
              <p:nvPr/>
            </p:nvSpPr>
            <p:spPr bwMode="auto">
              <a:xfrm>
                <a:off x="692" y="1976"/>
                <a:ext cx="39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AK Steel</a:t>
                </a:r>
                <a:endParaRPr lang="en-US" altLang="en-US" smtClean="0"/>
              </a:p>
            </p:txBody>
          </p:sp>
          <p:sp>
            <p:nvSpPr>
              <p:cNvPr id="364012" name="Rectangle 199"/>
              <p:cNvSpPr>
                <a:spLocks noChangeArrowheads="1"/>
              </p:cNvSpPr>
              <p:nvPr/>
            </p:nvSpPr>
            <p:spPr bwMode="auto">
              <a:xfrm>
                <a:off x="1047"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4013" name="Rectangle 200"/>
              <p:cNvSpPr>
                <a:spLocks noChangeArrowheads="1"/>
              </p:cNvSpPr>
              <p:nvPr/>
            </p:nvSpPr>
            <p:spPr bwMode="auto">
              <a:xfrm>
                <a:off x="1879" y="1976"/>
                <a:ext cx="88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AK Steel Corporation</a:t>
                </a:r>
                <a:endParaRPr lang="en-US" altLang="en-US" smtClean="0"/>
              </a:p>
            </p:txBody>
          </p:sp>
          <p:sp>
            <p:nvSpPr>
              <p:cNvPr id="364014" name="Rectangle 201"/>
              <p:cNvSpPr>
                <a:spLocks noChangeArrowheads="1"/>
              </p:cNvSpPr>
              <p:nvPr/>
            </p:nvSpPr>
            <p:spPr bwMode="auto">
              <a:xfrm>
                <a:off x="2722"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4015" name="Rectangle 202"/>
              <p:cNvSpPr>
                <a:spLocks noChangeArrowheads="1"/>
              </p:cNvSpPr>
              <p:nvPr/>
            </p:nvSpPr>
            <p:spPr bwMode="auto">
              <a:xfrm>
                <a:off x="3151"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4</a:t>
                </a:r>
                <a:endParaRPr lang="en-US" altLang="en-US" smtClean="0"/>
              </a:p>
            </p:txBody>
          </p:sp>
          <p:sp>
            <p:nvSpPr>
              <p:cNvPr id="364016" name="Rectangle 203"/>
              <p:cNvSpPr>
                <a:spLocks noChangeArrowheads="1"/>
              </p:cNvSpPr>
              <p:nvPr/>
            </p:nvSpPr>
            <p:spPr bwMode="auto">
              <a:xfrm>
                <a:off x="3199"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4017" name="Rectangle 204"/>
              <p:cNvSpPr>
                <a:spLocks noChangeArrowheads="1"/>
              </p:cNvSpPr>
              <p:nvPr/>
            </p:nvSpPr>
            <p:spPr bwMode="auto">
              <a:xfrm>
                <a:off x="3369" y="1976"/>
                <a:ext cx="50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Middletown</a:t>
                </a:r>
                <a:endParaRPr lang="en-US" altLang="en-US" smtClean="0"/>
              </a:p>
            </p:txBody>
          </p:sp>
        </p:grpSp>
        <p:grpSp>
          <p:nvGrpSpPr>
            <p:cNvPr id="13" name="Group 406"/>
            <p:cNvGrpSpPr>
              <a:grpSpLocks/>
            </p:cNvGrpSpPr>
            <p:nvPr/>
          </p:nvGrpSpPr>
          <p:grpSpPr bwMode="auto">
            <a:xfrm>
              <a:off x="647" y="1972"/>
              <a:ext cx="4973" cy="606"/>
              <a:chOff x="647" y="1972"/>
              <a:chExt cx="4973" cy="606"/>
            </a:xfrm>
            <a:grpFill/>
          </p:grpSpPr>
          <p:sp>
            <p:nvSpPr>
              <p:cNvPr id="363618" name="Rectangle 206"/>
              <p:cNvSpPr>
                <a:spLocks noChangeArrowheads="1"/>
              </p:cNvSpPr>
              <p:nvPr/>
            </p:nvSpPr>
            <p:spPr bwMode="auto">
              <a:xfrm>
                <a:off x="3839"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19" name="Rectangle 207"/>
              <p:cNvSpPr>
                <a:spLocks noChangeArrowheads="1"/>
              </p:cNvSpPr>
              <p:nvPr/>
            </p:nvSpPr>
            <p:spPr bwMode="auto">
              <a:xfrm>
                <a:off x="4166" y="1976"/>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OH</a:t>
                </a:r>
                <a:endParaRPr lang="en-US" altLang="en-US" smtClean="0"/>
              </a:p>
            </p:txBody>
          </p:sp>
          <p:sp>
            <p:nvSpPr>
              <p:cNvPr id="363620" name="Rectangle 208"/>
              <p:cNvSpPr>
                <a:spLocks noChangeArrowheads="1"/>
              </p:cNvSpPr>
              <p:nvPr/>
            </p:nvSpPr>
            <p:spPr bwMode="auto">
              <a:xfrm>
                <a:off x="4304"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21" name="Rectangle 209"/>
              <p:cNvSpPr>
                <a:spLocks noChangeArrowheads="1"/>
              </p:cNvSpPr>
              <p:nvPr/>
            </p:nvSpPr>
            <p:spPr bwMode="auto">
              <a:xfrm>
                <a:off x="4602"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4</a:t>
                </a:r>
                <a:endParaRPr lang="en-US" altLang="en-US" smtClean="0"/>
              </a:p>
            </p:txBody>
          </p:sp>
          <p:sp>
            <p:nvSpPr>
              <p:cNvPr id="363622" name="Rectangle 210"/>
              <p:cNvSpPr>
                <a:spLocks noChangeArrowheads="1"/>
              </p:cNvSpPr>
              <p:nvPr/>
            </p:nvSpPr>
            <p:spPr bwMode="auto">
              <a:xfrm>
                <a:off x="4650"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23" name="Rectangle 211"/>
              <p:cNvSpPr>
                <a:spLocks noChangeArrowheads="1"/>
              </p:cNvSpPr>
              <p:nvPr/>
            </p:nvSpPr>
            <p:spPr bwMode="auto">
              <a:xfrm>
                <a:off x="4996"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4</a:t>
                </a:r>
                <a:endParaRPr lang="en-US" altLang="en-US" smtClean="0"/>
              </a:p>
            </p:txBody>
          </p:sp>
          <p:sp>
            <p:nvSpPr>
              <p:cNvPr id="363624" name="Rectangle 212"/>
              <p:cNvSpPr>
                <a:spLocks noChangeArrowheads="1"/>
              </p:cNvSpPr>
              <p:nvPr/>
            </p:nvSpPr>
            <p:spPr bwMode="auto">
              <a:xfrm>
                <a:off x="5044"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25" name="Rectangle 213"/>
              <p:cNvSpPr>
                <a:spLocks noChangeArrowheads="1"/>
              </p:cNvSpPr>
              <p:nvPr/>
            </p:nvSpPr>
            <p:spPr bwMode="auto">
              <a:xfrm>
                <a:off x="5392" y="1976"/>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3</a:t>
                </a:r>
                <a:endParaRPr lang="en-US" altLang="en-US" smtClean="0"/>
              </a:p>
            </p:txBody>
          </p:sp>
          <p:sp>
            <p:nvSpPr>
              <p:cNvPr id="363626" name="Rectangle 214"/>
              <p:cNvSpPr>
                <a:spLocks noChangeArrowheads="1"/>
              </p:cNvSpPr>
              <p:nvPr/>
            </p:nvSpPr>
            <p:spPr bwMode="auto">
              <a:xfrm>
                <a:off x="5440" y="1976"/>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27" name="Rectangle 215"/>
              <p:cNvSpPr>
                <a:spLocks noChangeArrowheads="1"/>
              </p:cNvSpPr>
              <p:nvPr/>
            </p:nvSpPr>
            <p:spPr bwMode="auto">
              <a:xfrm>
                <a:off x="647"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28" name="Rectangle 216"/>
              <p:cNvSpPr>
                <a:spLocks noChangeArrowheads="1"/>
              </p:cNvSpPr>
              <p:nvPr/>
            </p:nvSpPr>
            <p:spPr bwMode="auto">
              <a:xfrm>
                <a:off x="651" y="1972"/>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29" name="Rectangle 217"/>
              <p:cNvSpPr>
                <a:spLocks noChangeArrowheads="1"/>
              </p:cNvSpPr>
              <p:nvPr/>
            </p:nvSpPr>
            <p:spPr bwMode="auto">
              <a:xfrm>
                <a:off x="1834"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0" name="Rectangle 218"/>
              <p:cNvSpPr>
                <a:spLocks noChangeArrowheads="1"/>
              </p:cNvSpPr>
              <p:nvPr/>
            </p:nvSpPr>
            <p:spPr bwMode="auto">
              <a:xfrm>
                <a:off x="1838" y="1972"/>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1" name="Rectangle 219"/>
              <p:cNvSpPr>
                <a:spLocks noChangeArrowheads="1"/>
              </p:cNvSpPr>
              <p:nvPr/>
            </p:nvSpPr>
            <p:spPr bwMode="auto">
              <a:xfrm>
                <a:off x="3023" y="197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2" name="Rectangle 220"/>
              <p:cNvSpPr>
                <a:spLocks noChangeArrowheads="1"/>
              </p:cNvSpPr>
              <p:nvPr/>
            </p:nvSpPr>
            <p:spPr bwMode="auto">
              <a:xfrm>
                <a:off x="3026" y="1972"/>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3" name="Rectangle 221"/>
              <p:cNvSpPr>
                <a:spLocks noChangeArrowheads="1"/>
              </p:cNvSpPr>
              <p:nvPr/>
            </p:nvSpPr>
            <p:spPr bwMode="auto">
              <a:xfrm>
                <a:off x="3324"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4" name="Rectangle 222"/>
              <p:cNvSpPr>
                <a:spLocks noChangeArrowheads="1"/>
              </p:cNvSpPr>
              <p:nvPr/>
            </p:nvSpPr>
            <p:spPr bwMode="auto">
              <a:xfrm>
                <a:off x="3328" y="1972"/>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5" name="Rectangle 223"/>
              <p:cNvSpPr>
                <a:spLocks noChangeArrowheads="1"/>
              </p:cNvSpPr>
              <p:nvPr/>
            </p:nvSpPr>
            <p:spPr bwMode="auto">
              <a:xfrm>
                <a:off x="4121" y="197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6" name="Rectangle 224"/>
              <p:cNvSpPr>
                <a:spLocks noChangeArrowheads="1"/>
              </p:cNvSpPr>
              <p:nvPr/>
            </p:nvSpPr>
            <p:spPr bwMode="auto">
              <a:xfrm>
                <a:off x="4124" y="1972"/>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7" name="Rectangle 225"/>
              <p:cNvSpPr>
                <a:spLocks noChangeArrowheads="1"/>
              </p:cNvSpPr>
              <p:nvPr/>
            </p:nvSpPr>
            <p:spPr bwMode="auto">
              <a:xfrm>
                <a:off x="4428"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8" name="Rectangle 226"/>
              <p:cNvSpPr>
                <a:spLocks noChangeArrowheads="1"/>
              </p:cNvSpPr>
              <p:nvPr/>
            </p:nvSpPr>
            <p:spPr bwMode="auto">
              <a:xfrm>
                <a:off x="4432" y="197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39" name="Rectangle 227"/>
              <p:cNvSpPr>
                <a:spLocks noChangeArrowheads="1"/>
              </p:cNvSpPr>
              <p:nvPr/>
            </p:nvSpPr>
            <p:spPr bwMode="auto">
              <a:xfrm>
                <a:off x="4822"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0" name="Rectangle 228"/>
              <p:cNvSpPr>
                <a:spLocks noChangeArrowheads="1"/>
              </p:cNvSpPr>
              <p:nvPr/>
            </p:nvSpPr>
            <p:spPr bwMode="auto">
              <a:xfrm>
                <a:off x="4826" y="197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1" name="Rectangle 229"/>
              <p:cNvSpPr>
                <a:spLocks noChangeArrowheads="1"/>
              </p:cNvSpPr>
              <p:nvPr/>
            </p:nvSpPr>
            <p:spPr bwMode="auto">
              <a:xfrm>
                <a:off x="5216" y="197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2" name="Rectangle 230"/>
              <p:cNvSpPr>
                <a:spLocks noChangeArrowheads="1"/>
              </p:cNvSpPr>
              <p:nvPr/>
            </p:nvSpPr>
            <p:spPr bwMode="auto">
              <a:xfrm>
                <a:off x="5220" y="1972"/>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3" name="Rectangle 231"/>
              <p:cNvSpPr>
                <a:spLocks noChangeArrowheads="1"/>
              </p:cNvSpPr>
              <p:nvPr/>
            </p:nvSpPr>
            <p:spPr bwMode="auto">
              <a:xfrm>
                <a:off x="5614" y="1972"/>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4" name="Rectangle 232"/>
              <p:cNvSpPr>
                <a:spLocks noChangeArrowheads="1"/>
              </p:cNvSpPr>
              <p:nvPr/>
            </p:nvSpPr>
            <p:spPr bwMode="auto">
              <a:xfrm>
                <a:off x="647"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5" name="Rectangle 233"/>
              <p:cNvSpPr>
                <a:spLocks noChangeArrowheads="1"/>
              </p:cNvSpPr>
              <p:nvPr/>
            </p:nvSpPr>
            <p:spPr bwMode="auto">
              <a:xfrm>
                <a:off x="1834"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6" name="Rectangle 234"/>
              <p:cNvSpPr>
                <a:spLocks noChangeArrowheads="1"/>
              </p:cNvSpPr>
              <p:nvPr/>
            </p:nvSpPr>
            <p:spPr bwMode="auto">
              <a:xfrm>
                <a:off x="3023" y="1976"/>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7" name="Rectangle 235"/>
              <p:cNvSpPr>
                <a:spLocks noChangeArrowheads="1"/>
              </p:cNvSpPr>
              <p:nvPr/>
            </p:nvSpPr>
            <p:spPr bwMode="auto">
              <a:xfrm>
                <a:off x="3324"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8" name="Rectangle 236"/>
              <p:cNvSpPr>
                <a:spLocks noChangeArrowheads="1"/>
              </p:cNvSpPr>
              <p:nvPr/>
            </p:nvSpPr>
            <p:spPr bwMode="auto">
              <a:xfrm>
                <a:off x="4121" y="1976"/>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49" name="Rectangle 237"/>
              <p:cNvSpPr>
                <a:spLocks noChangeArrowheads="1"/>
              </p:cNvSpPr>
              <p:nvPr/>
            </p:nvSpPr>
            <p:spPr bwMode="auto">
              <a:xfrm>
                <a:off x="4428"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50" name="Rectangle 238"/>
              <p:cNvSpPr>
                <a:spLocks noChangeArrowheads="1"/>
              </p:cNvSpPr>
              <p:nvPr/>
            </p:nvSpPr>
            <p:spPr bwMode="auto">
              <a:xfrm>
                <a:off x="4822"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51" name="Rectangle 239"/>
              <p:cNvSpPr>
                <a:spLocks noChangeArrowheads="1"/>
              </p:cNvSpPr>
              <p:nvPr/>
            </p:nvSpPr>
            <p:spPr bwMode="auto">
              <a:xfrm>
                <a:off x="5216" y="1976"/>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52" name="Rectangle 240"/>
              <p:cNvSpPr>
                <a:spLocks noChangeArrowheads="1"/>
              </p:cNvSpPr>
              <p:nvPr/>
            </p:nvSpPr>
            <p:spPr bwMode="auto">
              <a:xfrm>
                <a:off x="5614" y="1976"/>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53" name="Rectangle 241"/>
              <p:cNvSpPr>
                <a:spLocks noChangeArrowheads="1"/>
              </p:cNvSpPr>
              <p:nvPr/>
            </p:nvSpPr>
            <p:spPr bwMode="auto">
              <a:xfrm>
                <a:off x="692" y="2091"/>
                <a:ext cx="62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Mountain State</a:t>
                </a:r>
                <a:endParaRPr lang="en-US" altLang="en-US" smtClean="0"/>
              </a:p>
            </p:txBody>
          </p:sp>
          <p:sp>
            <p:nvSpPr>
              <p:cNvPr id="363654" name="Rectangle 242"/>
              <p:cNvSpPr>
                <a:spLocks noChangeArrowheads="1"/>
              </p:cNvSpPr>
              <p:nvPr/>
            </p:nvSpPr>
            <p:spPr bwMode="auto">
              <a:xfrm>
                <a:off x="1282"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55" name="Rectangle 243"/>
              <p:cNvSpPr>
                <a:spLocks noChangeArrowheads="1"/>
              </p:cNvSpPr>
              <p:nvPr/>
            </p:nvSpPr>
            <p:spPr bwMode="auto">
              <a:xfrm>
                <a:off x="1306" y="2091"/>
                <a:ext cx="32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Carbon</a:t>
                </a:r>
                <a:endParaRPr lang="en-US" altLang="en-US" smtClean="0"/>
              </a:p>
            </p:txBody>
          </p:sp>
          <p:sp>
            <p:nvSpPr>
              <p:cNvPr id="363656" name="Rectangle 244"/>
              <p:cNvSpPr>
                <a:spLocks noChangeArrowheads="1"/>
              </p:cNvSpPr>
              <p:nvPr/>
            </p:nvSpPr>
            <p:spPr bwMode="auto">
              <a:xfrm>
                <a:off x="1588"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57" name="Rectangle 245"/>
              <p:cNvSpPr>
                <a:spLocks noChangeArrowheads="1"/>
              </p:cNvSpPr>
              <p:nvPr/>
            </p:nvSpPr>
            <p:spPr bwMode="auto">
              <a:xfrm>
                <a:off x="1879" y="2091"/>
                <a:ext cx="96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AK Steel (separate inc.)</a:t>
                </a:r>
                <a:endParaRPr lang="en-US" altLang="en-US" smtClean="0"/>
              </a:p>
            </p:txBody>
          </p:sp>
          <p:sp>
            <p:nvSpPr>
              <p:cNvPr id="363658" name="Rectangle 246"/>
              <p:cNvSpPr>
                <a:spLocks noChangeArrowheads="1"/>
              </p:cNvSpPr>
              <p:nvPr/>
            </p:nvSpPr>
            <p:spPr bwMode="auto">
              <a:xfrm>
                <a:off x="2802"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59" name="Rectangle 247"/>
              <p:cNvSpPr>
                <a:spLocks noChangeArrowheads="1"/>
              </p:cNvSpPr>
              <p:nvPr/>
            </p:nvSpPr>
            <p:spPr bwMode="auto">
              <a:xfrm>
                <a:off x="3151" y="209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5</a:t>
                </a:r>
                <a:endParaRPr lang="en-US" altLang="en-US" smtClean="0"/>
              </a:p>
            </p:txBody>
          </p:sp>
          <p:sp>
            <p:nvSpPr>
              <p:cNvPr id="363660" name="Rectangle 248"/>
              <p:cNvSpPr>
                <a:spLocks noChangeArrowheads="1"/>
              </p:cNvSpPr>
              <p:nvPr/>
            </p:nvSpPr>
            <p:spPr bwMode="auto">
              <a:xfrm>
                <a:off x="3199"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61" name="Rectangle 249"/>
              <p:cNvSpPr>
                <a:spLocks noChangeArrowheads="1"/>
              </p:cNvSpPr>
              <p:nvPr/>
            </p:nvSpPr>
            <p:spPr bwMode="auto">
              <a:xfrm>
                <a:off x="3369" y="2091"/>
                <a:ext cx="45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Follansbee</a:t>
                </a:r>
                <a:endParaRPr lang="en-US" altLang="en-US" smtClean="0"/>
              </a:p>
            </p:txBody>
          </p:sp>
          <p:sp>
            <p:nvSpPr>
              <p:cNvPr id="363662" name="Rectangle 250"/>
              <p:cNvSpPr>
                <a:spLocks noChangeArrowheads="1"/>
              </p:cNvSpPr>
              <p:nvPr/>
            </p:nvSpPr>
            <p:spPr bwMode="auto">
              <a:xfrm>
                <a:off x="3785"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63" name="Rectangle 251"/>
              <p:cNvSpPr>
                <a:spLocks noChangeArrowheads="1"/>
              </p:cNvSpPr>
              <p:nvPr/>
            </p:nvSpPr>
            <p:spPr bwMode="auto">
              <a:xfrm>
                <a:off x="4166" y="2091"/>
                <a:ext cx="19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WV</a:t>
                </a:r>
                <a:endParaRPr lang="en-US" altLang="en-US" smtClean="0"/>
              </a:p>
            </p:txBody>
          </p:sp>
          <p:sp>
            <p:nvSpPr>
              <p:cNvPr id="363664" name="Rectangle 252"/>
              <p:cNvSpPr>
                <a:spLocks noChangeArrowheads="1"/>
              </p:cNvSpPr>
              <p:nvPr/>
            </p:nvSpPr>
            <p:spPr bwMode="auto">
              <a:xfrm>
                <a:off x="4326" y="209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65" name="Rectangle 253"/>
              <p:cNvSpPr>
                <a:spLocks noChangeArrowheads="1"/>
              </p:cNvSpPr>
              <p:nvPr/>
            </p:nvSpPr>
            <p:spPr bwMode="auto">
              <a:xfrm>
                <a:off x="4602" y="209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5</a:t>
                </a:r>
                <a:endParaRPr lang="en-US" altLang="en-US" smtClean="0"/>
              </a:p>
            </p:txBody>
          </p:sp>
          <p:sp>
            <p:nvSpPr>
              <p:cNvPr id="363666" name="Rectangle 254"/>
              <p:cNvSpPr>
                <a:spLocks noChangeArrowheads="1"/>
              </p:cNvSpPr>
              <p:nvPr/>
            </p:nvSpPr>
            <p:spPr bwMode="auto">
              <a:xfrm>
                <a:off x="4650"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67" name="Rectangle 255"/>
              <p:cNvSpPr>
                <a:spLocks noChangeArrowheads="1"/>
              </p:cNvSpPr>
              <p:nvPr/>
            </p:nvSpPr>
            <p:spPr bwMode="auto">
              <a:xfrm>
                <a:off x="4996" y="209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5</a:t>
                </a:r>
                <a:endParaRPr lang="en-US" altLang="en-US" smtClean="0"/>
              </a:p>
            </p:txBody>
          </p:sp>
          <p:sp>
            <p:nvSpPr>
              <p:cNvPr id="363668" name="Rectangle 256"/>
              <p:cNvSpPr>
                <a:spLocks noChangeArrowheads="1"/>
              </p:cNvSpPr>
              <p:nvPr/>
            </p:nvSpPr>
            <p:spPr bwMode="auto">
              <a:xfrm>
                <a:off x="5044"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69" name="Rectangle 257"/>
              <p:cNvSpPr>
                <a:spLocks noChangeArrowheads="1"/>
              </p:cNvSpPr>
              <p:nvPr/>
            </p:nvSpPr>
            <p:spPr bwMode="auto">
              <a:xfrm>
                <a:off x="5368" y="2097"/>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no</a:t>
                </a:r>
                <a:endParaRPr lang="en-US" altLang="en-US" smtClean="0"/>
              </a:p>
            </p:txBody>
          </p:sp>
          <p:sp>
            <p:nvSpPr>
              <p:cNvPr id="363670" name="Rectangle 258"/>
              <p:cNvSpPr>
                <a:spLocks noChangeArrowheads="1"/>
              </p:cNvSpPr>
              <p:nvPr/>
            </p:nvSpPr>
            <p:spPr bwMode="auto">
              <a:xfrm>
                <a:off x="5464" y="209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71" name="Rectangle 259"/>
              <p:cNvSpPr>
                <a:spLocks noChangeArrowheads="1"/>
              </p:cNvSpPr>
              <p:nvPr/>
            </p:nvSpPr>
            <p:spPr bwMode="auto">
              <a:xfrm>
                <a:off x="647"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2" name="Rectangle 260"/>
              <p:cNvSpPr>
                <a:spLocks noChangeArrowheads="1"/>
              </p:cNvSpPr>
              <p:nvPr/>
            </p:nvSpPr>
            <p:spPr bwMode="auto">
              <a:xfrm>
                <a:off x="651" y="2087"/>
                <a:ext cx="118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3" name="Rectangle 261"/>
              <p:cNvSpPr>
                <a:spLocks noChangeArrowheads="1"/>
              </p:cNvSpPr>
              <p:nvPr/>
            </p:nvSpPr>
            <p:spPr bwMode="auto">
              <a:xfrm>
                <a:off x="1834"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4" name="Rectangle 262"/>
              <p:cNvSpPr>
                <a:spLocks noChangeArrowheads="1"/>
              </p:cNvSpPr>
              <p:nvPr/>
            </p:nvSpPr>
            <p:spPr bwMode="auto">
              <a:xfrm>
                <a:off x="1838" y="2087"/>
                <a:ext cx="1185"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5" name="Rectangle 263"/>
              <p:cNvSpPr>
                <a:spLocks noChangeArrowheads="1"/>
              </p:cNvSpPr>
              <p:nvPr/>
            </p:nvSpPr>
            <p:spPr bwMode="auto">
              <a:xfrm>
                <a:off x="3023" y="2087"/>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6" name="Rectangle 264"/>
              <p:cNvSpPr>
                <a:spLocks noChangeArrowheads="1"/>
              </p:cNvSpPr>
              <p:nvPr/>
            </p:nvSpPr>
            <p:spPr bwMode="auto">
              <a:xfrm>
                <a:off x="3026" y="2087"/>
                <a:ext cx="298"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7" name="Rectangle 265"/>
              <p:cNvSpPr>
                <a:spLocks noChangeArrowheads="1"/>
              </p:cNvSpPr>
              <p:nvPr/>
            </p:nvSpPr>
            <p:spPr bwMode="auto">
              <a:xfrm>
                <a:off x="3324"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8" name="Rectangle 266"/>
              <p:cNvSpPr>
                <a:spLocks noChangeArrowheads="1"/>
              </p:cNvSpPr>
              <p:nvPr/>
            </p:nvSpPr>
            <p:spPr bwMode="auto">
              <a:xfrm>
                <a:off x="3328" y="2087"/>
                <a:ext cx="79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79" name="Rectangle 267"/>
              <p:cNvSpPr>
                <a:spLocks noChangeArrowheads="1"/>
              </p:cNvSpPr>
              <p:nvPr/>
            </p:nvSpPr>
            <p:spPr bwMode="auto">
              <a:xfrm>
                <a:off x="4121" y="2087"/>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0" name="Rectangle 268"/>
              <p:cNvSpPr>
                <a:spLocks noChangeArrowheads="1"/>
              </p:cNvSpPr>
              <p:nvPr/>
            </p:nvSpPr>
            <p:spPr bwMode="auto">
              <a:xfrm>
                <a:off x="4124" y="2087"/>
                <a:ext cx="30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1" name="Rectangle 269"/>
              <p:cNvSpPr>
                <a:spLocks noChangeArrowheads="1"/>
              </p:cNvSpPr>
              <p:nvPr/>
            </p:nvSpPr>
            <p:spPr bwMode="auto">
              <a:xfrm>
                <a:off x="4428"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2" name="Rectangle 270"/>
              <p:cNvSpPr>
                <a:spLocks noChangeArrowheads="1"/>
              </p:cNvSpPr>
              <p:nvPr/>
            </p:nvSpPr>
            <p:spPr bwMode="auto">
              <a:xfrm>
                <a:off x="4432" y="2087"/>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3" name="Rectangle 271"/>
              <p:cNvSpPr>
                <a:spLocks noChangeArrowheads="1"/>
              </p:cNvSpPr>
              <p:nvPr/>
            </p:nvSpPr>
            <p:spPr bwMode="auto">
              <a:xfrm>
                <a:off x="4822"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4" name="Rectangle 272"/>
              <p:cNvSpPr>
                <a:spLocks noChangeArrowheads="1"/>
              </p:cNvSpPr>
              <p:nvPr/>
            </p:nvSpPr>
            <p:spPr bwMode="auto">
              <a:xfrm>
                <a:off x="4826" y="2087"/>
                <a:ext cx="390"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5" name="Rectangle 273"/>
              <p:cNvSpPr>
                <a:spLocks noChangeArrowheads="1"/>
              </p:cNvSpPr>
              <p:nvPr/>
            </p:nvSpPr>
            <p:spPr bwMode="auto">
              <a:xfrm>
                <a:off x="5216" y="2087"/>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6" name="Rectangle 274"/>
              <p:cNvSpPr>
                <a:spLocks noChangeArrowheads="1"/>
              </p:cNvSpPr>
              <p:nvPr/>
            </p:nvSpPr>
            <p:spPr bwMode="auto">
              <a:xfrm>
                <a:off x="5220" y="2087"/>
                <a:ext cx="39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7" name="Rectangle 275"/>
              <p:cNvSpPr>
                <a:spLocks noChangeArrowheads="1"/>
              </p:cNvSpPr>
              <p:nvPr/>
            </p:nvSpPr>
            <p:spPr bwMode="auto">
              <a:xfrm>
                <a:off x="5614" y="2087"/>
                <a:ext cx="6"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8" name="Rectangle 276"/>
              <p:cNvSpPr>
                <a:spLocks noChangeArrowheads="1"/>
              </p:cNvSpPr>
              <p:nvPr/>
            </p:nvSpPr>
            <p:spPr bwMode="auto">
              <a:xfrm>
                <a:off x="647"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89" name="Rectangle 277"/>
              <p:cNvSpPr>
                <a:spLocks noChangeArrowheads="1"/>
              </p:cNvSpPr>
              <p:nvPr/>
            </p:nvSpPr>
            <p:spPr bwMode="auto">
              <a:xfrm>
                <a:off x="1834"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0" name="Rectangle 278"/>
              <p:cNvSpPr>
                <a:spLocks noChangeArrowheads="1"/>
              </p:cNvSpPr>
              <p:nvPr/>
            </p:nvSpPr>
            <p:spPr bwMode="auto">
              <a:xfrm>
                <a:off x="3023" y="2090"/>
                <a:ext cx="3"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1" name="Rectangle 279"/>
              <p:cNvSpPr>
                <a:spLocks noChangeArrowheads="1"/>
              </p:cNvSpPr>
              <p:nvPr/>
            </p:nvSpPr>
            <p:spPr bwMode="auto">
              <a:xfrm>
                <a:off x="3324"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2" name="Rectangle 280"/>
              <p:cNvSpPr>
                <a:spLocks noChangeArrowheads="1"/>
              </p:cNvSpPr>
              <p:nvPr/>
            </p:nvSpPr>
            <p:spPr bwMode="auto">
              <a:xfrm>
                <a:off x="4121" y="2090"/>
                <a:ext cx="3"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3" name="Rectangle 281"/>
              <p:cNvSpPr>
                <a:spLocks noChangeArrowheads="1"/>
              </p:cNvSpPr>
              <p:nvPr/>
            </p:nvSpPr>
            <p:spPr bwMode="auto">
              <a:xfrm>
                <a:off x="4428"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4" name="Rectangle 282"/>
              <p:cNvSpPr>
                <a:spLocks noChangeArrowheads="1"/>
              </p:cNvSpPr>
              <p:nvPr/>
            </p:nvSpPr>
            <p:spPr bwMode="auto">
              <a:xfrm>
                <a:off x="4822"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5" name="Rectangle 283"/>
              <p:cNvSpPr>
                <a:spLocks noChangeArrowheads="1"/>
              </p:cNvSpPr>
              <p:nvPr/>
            </p:nvSpPr>
            <p:spPr bwMode="auto">
              <a:xfrm>
                <a:off x="5216" y="2090"/>
                <a:ext cx="4"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6" name="Rectangle 284"/>
              <p:cNvSpPr>
                <a:spLocks noChangeArrowheads="1"/>
              </p:cNvSpPr>
              <p:nvPr/>
            </p:nvSpPr>
            <p:spPr bwMode="auto">
              <a:xfrm>
                <a:off x="5614" y="2090"/>
                <a:ext cx="6" cy="1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97" name="Rectangle 285"/>
              <p:cNvSpPr>
                <a:spLocks noChangeArrowheads="1"/>
              </p:cNvSpPr>
              <p:nvPr/>
            </p:nvSpPr>
            <p:spPr bwMode="auto">
              <a:xfrm>
                <a:off x="692" y="2217"/>
                <a:ext cx="76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EES Coke Battery </a:t>
                </a:r>
                <a:endParaRPr lang="en-US" altLang="en-US" smtClean="0"/>
              </a:p>
            </p:txBody>
          </p:sp>
          <p:sp>
            <p:nvSpPr>
              <p:cNvPr id="363698" name="Rectangle 286"/>
              <p:cNvSpPr>
                <a:spLocks noChangeArrowheads="1"/>
              </p:cNvSpPr>
              <p:nvPr/>
            </p:nvSpPr>
            <p:spPr bwMode="auto">
              <a:xfrm>
                <a:off x="1420"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699" name="Rectangle 287"/>
              <p:cNvSpPr>
                <a:spLocks noChangeArrowheads="1"/>
              </p:cNvSpPr>
              <p:nvPr/>
            </p:nvSpPr>
            <p:spPr bwMode="auto">
              <a:xfrm>
                <a:off x="1879" y="2217"/>
                <a:ext cx="104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DTE Energy Services, Inc</a:t>
                </a:r>
                <a:endParaRPr lang="en-US" altLang="en-US" smtClean="0"/>
              </a:p>
            </p:txBody>
          </p:sp>
          <p:sp>
            <p:nvSpPr>
              <p:cNvPr id="363700" name="Rectangle 288"/>
              <p:cNvSpPr>
                <a:spLocks noChangeArrowheads="1"/>
              </p:cNvSpPr>
              <p:nvPr/>
            </p:nvSpPr>
            <p:spPr bwMode="auto">
              <a:xfrm>
                <a:off x="2886"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t>
                </a:r>
                <a:endParaRPr lang="en-US" altLang="en-US" smtClean="0"/>
              </a:p>
            </p:txBody>
          </p:sp>
          <p:sp>
            <p:nvSpPr>
              <p:cNvPr id="363701" name="Rectangle 289"/>
              <p:cNvSpPr>
                <a:spLocks noChangeArrowheads="1"/>
              </p:cNvSpPr>
              <p:nvPr/>
            </p:nvSpPr>
            <p:spPr bwMode="auto">
              <a:xfrm>
                <a:off x="2910"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02" name="Rectangle 290"/>
              <p:cNvSpPr>
                <a:spLocks noChangeArrowheads="1"/>
              </p:cNvSpPr>
              <p:nvPr/>
            </p:nvSpPr>
            <p:spPr bwMode="auto">
              <a:xfrm>
                <a:off x="3151" y="221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6</a:t>
                </a:r>
                <a:endParaRPr lang="en-US" altLang="en-US" smtClean="0"/>
              </a:p>
            </p:txBody>
          </p:sp>
          <p:sp>
            <p:nvSpPr>
              <p:cNvPr id="363703" name="Rectangle 291"/>
              <p:cNvSpPr>
                <a:spLocks noChangeArrowheads="1"/>
              </p:cNvSpPr>
              <p:nvPr/>
            </p:nvSpPr>
            <p:spPr bwMode="auto">
              <a:xfrm>
                <a:off x="3199"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04" name="Rectangle 292"/>
              <p:cNvSpPr>
                <a:spLocks noChangeArrowheads="1"/>
              </p:cNvSpPr>
              <p:nvPr/>
            </p:nvSpPr>
            <p:spPr bwMode="auto">
              <a:xfrm>
                <a:off x="3369" y="2217"/>
                <a:ext cx="52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River Rouge</a:t>
                </a:r>
                <a:endParaRPr lang="en-US" altLang="en-US" smtClean="0"/>
              </a:p>
            </p:txBody>
          </p:sp>
          <p:sp>
            <p:nvSpPr>
              <p:cNvPr id="363705" name="Rectangle 293"/>
              <p:cNvSpPr>
                <a:spLocks noChangeArrowheads="1"/>
              </p:cNvSpPr>
              <p:nvPr/>
            </p:nvSpPr>
            <p:spPr bwMode="auto">
              <a:xfrm>
                <a:off x="3857"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06" name="Rectangle 294"/>
              <p:cNvSpPr>
                <a:spLocks noChangeArrowheads="1"/>
              </p:cNvSpPr>
              <p:nvPr/>
            </p:nvSpPr>
            <p:spPr bwMode="auto">
              <a:xfrm>
                <a:off x="4166" y="2217"/>
                <a:ext cx="15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MI</a:t>
                </a:r>
                <a:endParaRPr lang="en-US" altLang="en-US" smtClean="0"/>
              </a:p>
            </p:txBody>
          </p:sp>
          <p:sp>
            <p:nvSpPr>
              <p:cNvPr id="363707" name="Rectangle 295"/>
              <p:cNvSpPr>
                <a:spLocks noChangeArrowheads="1"/>
              </p:cNvSpPr>
              <p:nvPr/>
            </p:nvSpPr>
            <p:spPr bwMode="auto">
              <a:xfrm>
                <a:off x="4283"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08" name="Rectangle 296"/>
              <p:cNvSpPr>
                <a:spLocks noChangeArrowheads="1"/>
              </p:cNvSpPr>
              <p:nvPr/>
            </p:nvSpPr>
            <p:spPr bwMode="auto">
              <a:xfrm>
                <a:off x="4602" y="221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6</a:t>
                </a:r>
                <a:endParaRPr lang="en-US" altLang="en-US" smtClean="0"/>
              </a:p>
            </p:txBody>
          </p:sp>
          <p:sp>
            <p:nvSpPr>
              <p:cNvPr id="363709" name="Rectangle 297"/>
              <p:cNvSpPr>
                <a:spLocks noChangeArrowheads="1"/>
              </p:cNvSpPr>
              <p:nvPr/>
            </p:nvSpPr>
            <p:spPr bwMode="auto">
              <a:xfrm>
                <a:off x="4650"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10" name="Rectangle 298"/>
              <p:cNvSpPr>
                <a:spLocks noChangeArrowheads="1"/>
              </p:cNvSpPr>
              <p:nvPr/>
            </p:nvSpPr>
            <p:spPr bwMode="auto">
              <a:xfrm>
                <a:off x="4996" y="221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6</a:t>
                </a:r>
                <a:endParaRPr lang="en-US" altLang="en-US" smtClean="0"/>
              </a:p>
            </p:txBody>
          </p:sp>
          <p:sp>
            <p:nvSpPr>
              <p:cNvPr id="363711" name="Rectangle 299"/>
              <p:cNvSpPr>
                <a:spLocks noChangeArrowheads="1"/>
              </p:cNvSpPr>
              <p:nvPr/>
            </p:nvSpPr>
            <p:spPr bwMode="auto">
              <a:xfrm>
                <a:off x="5044"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12" name="Rectangle 300"/>
              <p:cNvSpPr>
                <a:spLocks noChangeArrowheads="1"/>
              </p:cNvSpPr>
              <p:nvPr/>
            </p:nvSpPr>
            <p:spPr bwMode="auto">
              <a:xfrm>
                <a:off x="5368" y="2217"/>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no</a:t>
                </a:r>
                <a:endParaRPr lang="en-US" altLang="en-US" smtClean="0"/>
              </a:p>
            </p:txBody>
          </p:sp>
          <p:sp>
            <p:nvSpPr>
              <p:cNvPr id="363713" name="Rectangle 301"/>
              <p:cNvSpPr>
                <a:spLocks noChangeArrowheads="1"/>
              </p:cNvSpPr>
              <p:nvPr/>
            </p:nvSpPr>
            <p:spPr bwMode="auto">
              <a:xfrm>
                <a:off x="5464" y="221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14" name="Rectangle 302"/>
              <p:cNvSpPr>
                <a:spLocks noChangeArrowheads="1"/>
              </p:cNvSpPr>
              <p:nvPr/>
            </p:nvSpPr>
            <p:spPr bwMode="auto">
              <a:xfrm>
                <a:off x="647"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15" name="Rectangle 303"/>
              <p:cNvSpPr>
                <a:spLocks noChangeArrowheads="1"/>
              </p:cNvSpPr>
              <p:nvPr/>
            </p:nvSpPr>
            <p:spPr bwMode="auto">
              <a:xfrm>
                <a:off x="651" y="2213"/>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16" name="Rectangle 304"/>
              <p:cNvSpPr>
                <a:spLocks noChangeArrowheads="1"/>
              </p:cNvSpPr>
              <p:nvPr/>
            </p:nvSpPr>
            <p:spPr bwMode="auto">
              <a:xfrm>
                <a:off x="1834"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17" name="Rectangle 305"/>
              <p:cNvSpPr>
                <a:spLocks noChangeArrowheads="1"/>
              </p:cNvSpPr>
              <p:nvPr/>
            </p:nvSpPr>
            <p:spPr bwMode="auto">
              <a:xfrm>
                <a:off x="1838" y="2213"/>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18" name="Rectangle 306"/>
              <p:cNvSpPr>
                <a:spLocks noChangeArrowheads="1"/>
              </p:cNvSpPr>
              <p:nvPr/>
            </p:nvSpPr>
            <p:spPr bwMode="auto">
              <a:xfrm>
                <a:off x="3023" y="2213"/>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19" name="Rectangle 307"/>
              <p:cNvSpPr>
                <a:spLocks noChangeArrowheads="1"/>
              </p:cNvSpPr>
              <p:nvPr/>
            </p:nvSpPr>
            <p:spPr bwMode="auto">
              <a:xfrm>
                <a:off x="3026" y="2213"/>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0" name="Rectangle 308"/>
              <p:cNvSpPr>
                <a:spLocks noChangeArrowheads="1"/>
              </p:cNvSpPr>
              <p:nvPr/>
            </p:nvSpPr>
            <p:spPr bwMode="auto">
              <a:xfrm>
                <a:off x="3324"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1" name="Rectangle 309"/>
              <p:cNvSpPr>
                <a:spLocks noChangeArrowheads="1"/>
              </p:cNvSpPr>
              <p:nvPr/>
            </p:nvSpPr>
            <p:spPr bwMode="auto">
              <a:xfrm>
                <a:off x="3328" y="2213"/>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2" name="Rectangle 310"/>
              <p:cNvSpPr>
                <a:spLocks noChangeArrowheads="1"/>
              </p:cNvSpPr>
              <p:nvPr/>
            </p:nvSpPr>
            <p:spPr bwMode="auto">
              <a:xfrm>
                <a:off x="4121" y="2213"/>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3" name="Rectangle 311"/>
              <p:cNvSpPr>
                <a:spLocks noChangeArrowheads="1"/>
              </p:cNvSpPr>
              <p:nvPr/>
            </p:nvSpPr>
            <p:spPr bwMode="auto">
              <a:xfrm>
                <a:off x="4124" y="2213"/>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4" name="Rectangle 312"/>
              <p:cNvSpPr>
                <a:spLocks noChangeArrowheads="1"/>
              </p:cNvSpPr>
              <p:nvPr/>
            </p:nvSpPr>
            <p:spPr bwMode="auto">
              <a:xfrm>
                <a:off x="4428"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5" name="Rectangle 313"/>
              <p:cNvSpPr>
                <a:spLocks noChangeArrowheads="1"/>
              </p:cNvSpPr>
              <p:nvPr/>
            </p:nvSpPr>
            <p:spPr bwMode="auto">
              <a:xfrm>
                <a:off x="4432" y="2213"/>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6" name="Rectangle 314"/>
              <p:cNvSpPr>
                <a:spLocks noChangeArrowheads="1"/>
              </p:cNvSpPr>
              <p:nvPr/>
            </p:nvSpPr>
            <p:spPr bwMode="auto">
              <a:xfrm>
                <a:off x="4822"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7" name="Rectangle 315"/>
              <p:cNvSpPr>
                <a:spLocks noChangeArrowheads="1"/>
              </p:cNvSpPr>
              <p:nvPr/>
            </p:nvSpPr>
            <p:spPr bwMode="auto">
              <a:xfrm>
                <a:off x="4826" y="2213"/>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8" name="Rectangle 316"/>
              <p:cNvSpPr>
                <a:spLocks noChangeArrowheads="1"/>
              </p:cNvSpPr>
              <p:nvPr/>
            </p:nvSpPr>
            <p:spPr bwMode="auto">
              <a:xfrm>
                <a:off x="5216" y="2213"/>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29" name="Rectangle 317"/>
              <p:cNvSpPr>
                <a:spLocks noChangeArrowheads="1"/>
              </p:cNvSpPr>
              <p:nvPr/>
            </p:nvSpPr>
            <p:spPr bwMode="auto">
              <a:xfrm>
                <a:off x="5220" y="2213"/>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0" name="Rectangle 318"/>
              <p:cNvSpPr>
                <a:spLocks noChangeArrowheads="1"/>
              </p:cNvSpPr>
              <p:nvPr/>
            </p:nvSpPr>
            <p:spPr bwMode="auto">
              <a:xfrm>
                <a:off x="5614" y="2213"/>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1" name="Rectangle 319"/>
              <p:cNvSpPr>
                <a:spLocks noChangeArrowheads="1"/>
              </p:cNvSpPr>
              <p:nvPr/>
            </p:nvSpPr>
            <p:spPr bwMode="auto">
              <a:xfrm>
                <a:off x="647"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2" name="Rectangle 320"/>
              <p:cNvSpPr>
                <a:spLocks noChangeArrowheads="1"/>
              </p:cNvSpPr>
              <p:nvPr/>
            </p:nvSpPr>
            <p:spPr bwMode="auto">
              <a:xfrm>
                <a:off x="1834"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3" name="Rectangle 321"/>
              <p:cNvSpPr>
                <a:spLocks noChangeArrowheads="1"/>
              </p:cNvSpPr>
              <p:nvPr/>
            </p:nvSpPr>
            <p:spPr bwMode="auto">
              <a:xfrm>
                <a:off x="3023" y="221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4" name="Rectangle 322"/>
              <p:cNvSpPr>
                <a:spLocks noChangeArrowheads="1"/>
              </p:cNvSpPr>
              <p:nvPr/>
            </p:nvSpPr>
            <p:spPr bwMode="auto">
              <a:xfrm>
                <a:off x="3324"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5" name="Rectangle 323"/>
              <p:cNvSpPr>
                <a:spLocks noChangeArrowheads="1"/>
              </p:cNvSpPr>
              <p:nvPr/>
            </p:nvSpPr>
            <p:spPr bwMode="auto">
              <a:xfrm>
                <a:off x="4121" y="2217"/>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6" name="Rectangle 324"/>
              <p:cNvSpPr>
                <a:spLocks noChangeArrowheads="1"/>
              </p:cNvSpPr>
              <p:nvPr/>
            </p:nvSpPr>
            <p:spPr bwMode="auto">
              <a:xfrm>
                <a:off x="4428"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7" name="Rectangle 325"/>
              <p:cNvSpPr>
                <a:spLocks noChangeArrowheads="1"/>
              </p:cNvSpPr>
              <p:nvPr/>
            </p:nvSpPr>
            <p:spPr bwMode="auto">
              <a:xfrm>
                <a:off x="4822"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8" name="Rectangle 326"/>
              <p:cNvSpPr>
                <a:spLocks noChangeArrowheads="1"/>
              </p:cNvSpPr>
              <p:nvPr/>
            </p:nvSpPr>
            <p:spPr bwMode="auto">
              <a:xfrm>
                <a:off x="5216" y="2217"/>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39" name="Rectangle 327"/>
              <p:cNvSpPr>
                <a:spLocks noChangeArrowheads="1"/>
              </p:cNvSpPr>
              <p:nvPr/>
            </p:nvSpPr>
            <p:spPr bwMode="auto">
              <a:xfrm>
                <a:off x="5614" y="2217"/>
                <a:ext cx="6"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40" name="Rectangle 328"/>
              <p:cNvSpPr>
                <a:spLocks noChangeArrowheads="1"/>
              </p:cNvSpPr>
              <p:nvPr/>
            </p:nvSpPr>
            <p:spPr bwMode="auto">
              <a:xfrm>
                <a:off x="692" y="2331"/>
                <a:ext cx="451"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Erie Coke </a:t>
                </a:r>
                <a:endParaRPr lang="en-US" altLang="en-US" smtClean="0"/>
              </a:p>
            </p:txBody>
          </p:sp>
          <p:sp>
            <p:nvSpPr>
              <p:cNvPr id="363741" name="Rectangle 329"/>
              <p:cNvSpPr>
                <a:spLocks noChangeArrowheads="1"/>
              </p:cNvSpPr>
              <p:nvPr/>
            </p:nvSpPr>
            <p:spPr bwMode="auto">
              <a:xfrm>
                <a:off x="1102" y="2331"/>
                <a:ext cx="503"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Corporation</a:t>
                </a:r>
                <a:endParaRPr lang="en-US" altLang="en-US" smtClean="0"/>
              </a:p>
            </p:txBody>
          </p:sp>
          <p:sp>
            <p:nvSpPr>
              <p:cNvPr id="363742" name="Rectangle 330"/>
              <p:cNvSpPr>
                <a:spLocks noChangeArrowheads="1"/>
              </p:cNvSpPr>
              <p:nvPr/>
            </p:nvSpPr>
            <p:spPr bwMode="auto">
              <a:xfrm>
                <a:off x="1567"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43" name="Rectangle 331"/>
              <p:cNvSpPr>
                <a:spLocks noChangeArrowheads="1"/>
              </p:cNvSpPr>
              <p:nvPr/>
            </p:nvSpPr>
            <p:spPr bwMode="auto">
              <a:xfrm>
                <a:off x="1879" y="2331"/>
                <a:ext cx="91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Erie Coke Corporation</a:t>
                </a:r>
                <a:endParaRPr lang="en-US" altLang="en-US" smtClean="0"/>
              </a:p>
            </p:txBody>
          </p:sp>
          <p:sp>
            <p:nvSpPr>
              <p:cNvPr id="363744" name="Rectangle 332"/>
              <p:cNvSpPr>
                <a:spLocks noChangeArrowheads="1"/>
              </p:cNvSpPr>
              <p:nvPr/>
            </p:nvSpPr>
            <p:spPr bwMode="auto">
              <a:xfrm>
                <a:off x="2754"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45" name="Rectangle 333"/>
              <p:cNvSpPr>
                <a:spLocks noChangeArrowheads="1"/>
              </p:cNvSpPr>
              <p:nvPr/>
            </p:nvSpPr>
            <p:spPr bwMode="auto">
              <a:xfrm>
                <a:off x="3151"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7</a:t>
                </a:r>
                <a:endParaRPr lang="en-US" altLang="en-US" smtClean="0"/>
              </a:p>
            </p:txBody>
          </p:sp>
          <p:sp>
            <p:nvSpPr>
              <p:cNvPr id="363746" name="Rectangle 334"/>
              <p:cNvSpPr>
                <a:spLocks noChangeArrowheads="1"/>
              </p:cNvSpPr>
              <p:nvPr/>
            </p:nvSpPr>
            <p:spPr bwMode="auto">
              <a:xfrm>
                <a:off x="3199"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47" name="Rectangle 335"/>
              <p:cNvSpPr>
                <a:spLocks noChangeArrowheads="1"/>
              </p:cNvSpPr>
              <p:nvPr/>
            </p:nvSpPr>
            <p:spPr bwMode="auto">
              <a:xfrm>
                <a:off x="3369" y="2331"/>
                <a:ext cx="20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Erie</a:t>
                </a:r>
                <a:endParaRPr lang="en-US" altLang="en-US" smtClean="0"/>
              </a:p>
            </p:txBody>
          </p:sp>
          <p:sp>
            <p:nvSpPr>
              <p:cNvPr id="363748" name="Rectangle 336"/>
              <p:cNvSpPr>
                <a:spLocks noChangeArrowheads="1"/>
              </p:cNvSpPr>
              <p:nvPr/>
            </p:nvSpPr>
            <p:spPr bwMode="auto">
              <a:xfrm>
                <a:off x="3530"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49" name="Rectangle 337"/>
              <p:cNvSpPr>
                <a:spLocks noChangeArrowheads="1"/>
              </p:cNvSpPr>
              <p:nvPr/>
            </p:nvSpPr>
            <p:spPr bwMode="auto">
              <a:xfrm>
                <a:off x="4166" y="2331"/>
                <a:ext cx="16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PA</a:t>
                </a:r>
                <a:endParaRPr lang="en-US" altLang="en-US" smtClean="0"/>
              </a:p>
            </p:txBody>
          </p:sp>
          <p:sp>
            <p:nvSpPr>
              <p:cNvPr id="363750" name="Rectangle 338"/>
              <p:cNvSpPr>
                <a:spLocks noChangeArrowheads="1"/>
              </p:cNvSpPr>
              <p:nvPr/>
            </p:nvSpPr>
            <p:spPr bwMode="auto">
              <a:xfrm>
                <a:off x="4289"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51" name="Rectangle 339"/>
              <p:cNvSpPr>
                <a:spLocks noChangeArrowheads="1"/>
              </p:cNvSpPr>
              <p:nvPr/>
            </p:nvSpPr>
            <p:spPr bwMode="auto">
              <a:xfrm>
                <a:off x="4602"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7</a:t>
                </a:r>
                <a:endParaRPr lang="en-US" altLang="en-US" smtClean="0"/>
              </a:p>
            </p:txBody>
          </p:sp>
          <p:sp>
            <p:nvSpPr>
              <p:cNvPr id="363752" name="Rectangle 340"/>
              <p:cNvSpPr>
                <a:spLocks noChangeArrowheads="1"/>
              </p:cNvSpPr>
              <p:nvPr/>
            </p:nvSpPr>
            <p:spPr bwMode="auto">
              <a:xfrm>
                <a:off x="4650"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53" name="Rectangle 341"/>
              <p:cNvSpPr>
                <a:spLocks noChangeArrowheads="1"/>
              </p:cNvSpPr>
              <p:nvPr/>
            </p:nvSpPr>
            <p:spPr bwMode="auto">
              <a:xfrm>
                <a:off x="4996"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7</a:t>
                </a:r>
                <a:endParaRPr lang="en-US" altLang="en-US" smtClean="0"/>
              </a:p>
            </p:txBody>
          </p:sp>
          <p:sp>
            <p:nvSpPr>
              <p:cNvPr id="363754" name="Rectangle 342"/>
              <p:cNvSpPr>
                <a:spLocks noChangeArrowheads="1"/>
              </p:cNvSpPr>
              <p:nvPr/>
            </p:nvSpPr>
            <p:spPr bwMode="auto">
              <a:xfrm>
                <a:off x="5044"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55" name="Rectangle 343"/>
              <p:cNvSpPr>
                <a:spLocks noChangeArrowheads="1"/>
              </p:cNvSpPr>
              <p:nvPr/>
            </p:nvSpPr>
            <p:spPr bwMode="auto">
              <a:xfrm>
                <a:off x="5392" y="233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4</a:t>
                </a:r>
                <a:endParaRPr lang="en-US" altLang="en-US" smtClean="0"/>
              </a:p>
            </p:txBody>
          </p:sp>
          <p:sp>
            <p:nvSpPr>
              <p:cNvPr id="363756" name="Rectangle 344"/>
              <p:cNvSpPr>
                <a:spLocks noChangeArrowheads="1"/>
              </p:cNvSpPr>
              <p:nvPr/>
            </p:nvSpPr>
            <p:spPr bwMode="auto">
              <a:xfrm>
                <a:off x="5440" y="233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57" name="Rectangle 345"/>
              <p:cNvSpPr>
                <a:spLocks noChangeArrowheads="1"/>
              </p:cNvSpPr>
              <p:nvPr/>
            </p:nvSpPr>
            <p:spPr bwMode="auto">
              <a:xfrm>
                <a:off x="647"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58" name="Rectangle 346"/>
              <p:cNvSpPr>
                <a:spLocks noChangeArrowheads="1"/>
              </p:cNvSpPr>
              <p:nvPr/>
            </p:nvSpPr>
            <p:spPr bwMode="auto">
              <a:xfrm>
                <a:off x="651" y="2328"/>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59" name="Rectangle 347"/>
              <p:cNvSpPr>
                <a:spLocks noChangeArrowheads="1"/>
              </p:cNvSpPr>
              <p:nvPr/>
            </p:nvSpPr>
            <p:spPr bwMode="auto">
              <a:xfrm>
                <a:off x="1834"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0" name="Rectangle 348"/>
              <p:cNvSpPr>
                <a:spLocks noChangeArrowheads="1"/>
              </p:cNvSpPr>
              <p:nvPr/>
            </p:nvSpPr>
            <p:spPr bwMode="auto">
              <a:xfrm>
                <a:off x="1838" y="2328"/>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1" name="Rectangle 349"/>
              <p:cNvSpPr>
                <a:spLocks noChangeArrowheads="1"/>
              </p:cNvSpPr>
              <p:nvPr/>
            </p:nvSpPr>
            <p:spPr bwMode="auto">
              <a:xfrm>
                <a:off x="3023" y="232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2" name="Rectangle 350"/>
              <p:cNvSpPr>
                <a:spLocks noChangeArrowheads="1"/>
              </p:cNvSpPr>
              <p:nvPr/>
            </p:nvSpPr>
            <p:spPr bwMode="auto">
              <a:xfrm>
                <a:off x="3026" y="2328"/>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3" name="Rectangle 351"/>
              <p:cNvSpPr>
                <a:spLocks noChangeArrowheads="1"/>
              </p:cNvSpPr>
              <p:nvPr/>
            </p:nvSpPr>
            <p:spPr bwMode="auto">
              <a:xfrm>
                <a:off x="3324"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4" name="Rectangle 352"/>
              <p:cNvSpPr>
                <a:spLocks noChangeArrowheads="1"/>
              </p:cNvSpPr>
              <p:nvPr/>
            </p:nvSpPr>
            <p:spPr bwMode="auto">
              <a:xfrm>
                <a:off x="3328" y="2328"/>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5" name="Rectangle 353"/>
              <p:cNvSpPr>
                <a:spLocks noChangeArrowheads="1"/>
              </p:cNvSpPr>
              <p:nvPr/>
            </p:nvSpPr>
            <p:spPr bwMode="auto">
              <a:xfrm>
                <a:off x="4121" y="232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6" name="Rectangle 354"/>
              <p:cNvSpPr>
                <a:spLocks noChangeArrowheads="1"/>
              </p:cNvSpPr>
              <p:nvPr/>
            </p:nvSpPr>
            <p:spPr bwMode="auto">
              <a:xfrm>
                <a:off x="4124" y="2328"/>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7" name="Rectangle 355"/>
              <p:cNvSpPr>
                <a:spLocks noChangeArrowheads="1"/>
              </p:cNvSpPr>
              <p:nvPr/>
            </p:nvSpPr>
            <p:spPr bwMode="auto">
              <a:xfrm>
                <a:off x="4428"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8" name="Rectangle 356"/>
              <p:cNvSpPr>
                <a:spLocks noChangeArrowheads="1"/>
              </p:cNvSpPr>
              <p:nvPr/>
            </p:nvSpPr>
            <p:spPr bwMode="auto">
              <a:xfrm>
                <a:off x="4432" y="232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69" name="Rectangle 357"/>
              <p:cNvSpPr>
                <a:spLocks noChangeArrowheads="1"/>
              </p:cNvSpPr>
              <p:nvPr/>
            </p:nvSpPr>
            <p:spPr bwMode="auto">
              <a:xfrm>
                <a:off x="4822"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0" name="Rectangle 358"/>
              <p:cNvSpPr>
                <a:spLocks noChangeArrowheads="1"/>
              </p:cNvSpPr>
              <p:nvPr/>
            </p:nvSpPr>
            <p:spPr bwMode="auto">
              <a:xfrm>
                <a:off x="4826" y="232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1" name="Rectangle 359"/>
              <p:cNvSpPr>
                <a:spLocks noChangeArrowheads="1"/>
              </p:cNvSpPr>
              <p:nvPr/>
            </p:nvSpPr>
            <p:spPr bwMode="auto">
              <a:xfrm>
                <a:off x="5216" y="232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2" name="Rectangle 360"/>
              <p:cNvSpPr>
                <a:spLocks noChangeArrowheads="1"/>
              </p:cNvSpPr>
              <p:nvPr/>
            </p:nvSpPr>
            <p:spPr bwMode="auto">
              <a:xfrm>
                <a:off x="5220" y="2328"/>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3" name="Rectangle 361"/>
              <p:cNvSpPr>
                <a:spLocks noChangeArrowheads="1"/>
              </p:cNvSpPr>
              <p:nvPr/>
            </p:nvSpPr>
            <p:spPr bwMode="auto">
              <a:xfrm>
                <a:off x="5614" y="2328"/>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4" name="Rectangle 362"/>
              <p:cNvSpPr>
                <a:spLocks noChangeArrowheads="1"/>
              </p:cNvSpPr>
              <p:nvPr/>
            </p:nvSpPr>
            <p:spPr bwMode="auto">
              <a:xfrm>
                <a:off x="647"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5" name="Rectangle 363"/>
              <p:cNvSpPr>
                <a:spLocks noChangeArrowheads="1"/>
              </p:cNvSpPr>
              <p:nvPr/>
            </p:nvSpPr>
            <p:spPr bwMode="auto">
              <a:xfrm>
                <a:off x="1834"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6" name="Rectangle 364"/>
              <p:cNvSpPr>
                <a:spLocks noChangeArrowheads="1"/>
              </p:cNvSpPr>
              <p:nvPr/>
            </p:nvSpPr>
            <p:spPr bwMode="auto">
              <a:xfrm>
                <a:off x="3023" y="233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7" name="Rectangle 365"/>
              <p:cNvSpPr>
                <a:spLocks noChangeArrowheads="1"/>
              </p:cNvSpPr>
              <p:nvPr/>
            </p:nvSpPr>
            <p:spPr bwMode="auto">
              <a:xfrm>
                <a:off x="3324"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8" name="Rectangle 366"/>
              <p:cNvSpPr>
                <a:spLocks noChangeArrowheads="1"/>
              </p:cNvSpPr>
              <p:nvPr/>
            </p:nvSpPr>
            <p:spPr bwMode="auto">
              <a:xfrm>
                <a:off x="4121" y="2332"/>
                <a:ext cx="3"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79" name="Rectangle 367"/>
              <p:cNvSpPr>
                <a:spLocks noChangeArrowheads="1"/>
              </p:cNvSpPr>
              <p:nvPr/>
            </p:nvSpPr>
            <p:spPr bwMode="auto">
              <a:xfrm>
                <a:off x="4428"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80" name="Rectangle 368"/>
              <p:cNvSpPr>
                <a:spLocks noChangeArrowheads="1"/>
              </p:cNvSpPr>
              <p:nvPr/>
            </p:nvSpPr>
            <p:spPr bwMode="auto">
              <a:xfrm>
                <a:off x="4822"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81" name="Rectangle 369"/>
              <p:cNvSpPr>
                <a:spLocks noChangeArrowheads="1"/>
              </p:cNvSpPr>
              <p:nvPr/>
            </p:nvSpPr>
            <p:spPr bwMode="auto">
              <a:xfrm>
                <a:off x="5216" y="2332"/>
                <a:ext cx="4"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82" name="Rectangle 370"/>
              <p:cNvSpPr>
                <a:spLocks noChangeArrowheads="1"/>
              </p:cNvSpPr>
              <p:nvPr/>
            </p:nvSpPr>
            <p:spPr bwMode="auto">
              <a:xfrm>
                <a:off x="5614" y="2332"/>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783" name="Rectangle 371"/>
              <p:cNvSpPr>
                <a:spLocks noChangeArrowheads="1"/>
              </p:cNvSpPr>
              <p:nvPr/>
            </p:nvSpPr>
            <p:spPr bwMode="auto">
              <a:xfrm>
                <a:off x="692" y="2445"/>
                <a:ext cx="18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US </a:t>
                </a:r>
                <a:endParaRPr lang="en-US" altLang="en-US" smtClean="0"/>
              </a:p>
            </p:txBody>
          </p:sp>
          <p:sp>
            <p:nvSpPr>
              <p:cNvPr id="363784" name="Rectangle 372"/>
              <p:cNvSpPr>
                <a:spLocks noChangeArrowheads="1"/>
              </p:cNvSpPr>
              <p:nvPr/>
            </p:nvSpPr>
            <p:spPr bwMode="auto">
              <a:xfrm>
                <a:off x="839" y="2445"/>
                <a:ext cx="84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Steel Clairton Works</a:t>
                </a:r>
                <a:endParaRPr lang="en-US" altLang="en-US" smtClean="0"/>
              </a:p>
            </p:txBody>
          </p:sp>
          <p:sp>
            <p:nvSpPr>
              <p:cNvPr id="363785" name="Rectangle 373"/>
              <p:cNvSpPr>
                <a:spLocks noChangeArrowheads="1"/>
              </p:cNvSpPr>
              <p:nvPr/>
            </p:nvSpPr>
            <p:spPr bwMode="auto">
              <a:xfrm>
                <a:off x="1650"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86" name="Rectangle 374"/>
              <p:cNvSpPr>
                <a:spLocks noChangeArrowheads="1"/>
              </p:cNvSpPr>
              <p:nvPr/>
            </p:nvSpPr>
            <p:spPr bwMode="auto">
              <a:xfrm>
                <a:off x="1879" y="2445"/>
                <a:ext cx="32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United </a:t>
                </a:r>
                <a:endParaRPr lang="en-US" altLang="en-US" smtClean="0"/>
              </a:p>
            </p:txBody>
          </p:sp>
          <p:sp>
            <p:nvSpPr>
              <p:cNvPr id="363787" name="Rectangle 375"/>
              <p:cNvSpPr>
                <a:spLocks noChangeArrowheads="1"/>
              </p:cNvSpPr>
              <p:nvPr/>
            </p:nvSpPr>
            <p:spPr bwMode="auto">
              <a:xfrm>
                <a:off x="2164" y="2445"/>
                <a:ext cx="72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States Steel Corp.</a:t>
                </a:r>
                <a:endParaRPr lang="en-US" altLang="en-US" smtClean="0"/>
              </a:p>
            </p:txBody>
          </p:sp>
          <p:sp>
            <p:nvSpPr>
              <p:cNvPr id="363788" name="Rectangle 376"/>
              <p:cNvSpPr>
                <a:spLocks noChangeArrowheads="1"/>
              </p:cNvSpPr>
              <p:nvPr/>
            </p:nvSpPr>
            <p:spPr bwMode="auto">
              <a:xfrm>
                <a:off x="2850"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89" name="Rectangle 377"/>
              <p:cNvSpPr>
                <a:spLocks noChangeArrowheads="1"/>
              </p:cNvSpPr>
              <p:nvPr/>
            </p:nvSpPr>
            <p:spPr bwMode="auto">
              <a:xfrm>
                <a:off x="3151"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8</a:t>
                </a:r>
                <a:endParaRPr lang="en-US" altLang="en-US" smtClean="0"/>
              </a:p>
            </p:txBody>
          </p:sp>
          <p:sp>
            <p:nvSpPr>
              <p:cNvPr id="363790" name="Rectangle 378"/>
              <p:cNvSpPr>
                <a:spLocks noChangeArrowheads="1"/>
              </p:cNvSpPr>
              <p:nvPr/>
            </p:nvSpPr>
            <p:spPr bwMode="auto">
              <a:xfrm>
                <a:off x="3199"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91" name="Rectangle 379"/>
              <p:cNvSpPr>
                <a:spLocks noChangeArrowheads="1"/>
              </p:cNvSpPr>
              <p:nvPr/>
            </p:nvSpPr>
            <p:spPr bwMode="auto">
              <a:xfrm>
                <a:off x="3369" y="2445"/>
                <a:ext cx="354"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Clairton</a:t>
                </a:r>
                <a:endParaRPr lang="en-US" altLang="en-US" smtClean="0"/>
              </a:p>
            </p:txBody>
          </p:sp>
          <p:sp>
            <p:nvSpPr>
              <p:cNvPr id="363792" name="Rectangle 380"/>
              <p:cNvSpPr>
                <a:spLocks noChangeArrowheads="1"/>
              </p:cNvSpPr>
              <p:nvPr/>
            </p:nvSpPr>
            <p:spPr bwMode="auto">
              <a:xfrm>
                <a:off x="3684"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93" name="Rectangle 381"/>
              <p:cNvSpPr>
                <a:spLocks noChangeArrowheads="1"/>
              </p:cNvSpPr>
              <p:nvPr/>
            </p:nvSpPr>
            <p:spPr bwMode="auto">
              <a:xfrm>
                <a:off x="4166" y="2445"/>
                <a:ext cx="16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PA</a:t>
                </a:r>
                <a:endParaRPr lang="en-US" altLang="en-US" smtClean="0"/>
              </a:p>
            </p:txBody>
          </p:sp>
          <p:sp>
            <p:nvSpPr>
              <p:cNvPr id="363794" name="Rectangle 382"/>
              <p:cNvSpPr>
                <a:spLocks noChangeArrowheads="1"/>
              </p:cNvSpPr>
              <p:nvPr/>
            </p:nvSpPr>
            <p:spPr bwMode="auto">
              <a:xfrm>
                <a:off x="4289" y="2445"/>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95" name="Rectangle 383"/>
              <p:cNvSpPr>
                <a:spLocks noChangeArrowheads="1"/>
              </p:cNvSpPr>
              <p:nvPr/>
            </p:nvSpPr>
            <p:spPr bwMode="auto">
              <a:xfrm>
                <a:off x="4602"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8</a:t>
                </a:r>
                <a:endParaRPr lang="en-US" altLang="en-US" smtClean="0"/>
              </a:p>
            </p:txBody>
          </p:sp>
          <p:sp>
            <p:nvSpPr>
              <p:cNvPr id="363796" name="Rectangle 384"/>
              <p:cNvSpPr>
                <a:spLocks noChangeArrowheads="1"/>
              </p:cNvSpPr>
              <p:nvPr/>
            </p:nvSpPr>
            <p:spPr bwMode="auto">
              <a:xfrm>
                <a:off x="4650"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97" name="Rectangle 385"/>
              <p:cNvSpPr>
                <a:spLocks noChangeArrowheads="1"/>
              </p:cNvSpPr>
              <p:nvPr/>
            </p:nvSpPr>
            <p:spPr bwMode="auto">
              <a:xfrm>
                <a:off x="4996"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8</a:t>
                </a:r>
                <a:endParaRPr lang="en-US" altLang="en-US" smtClean="0"/>
              </a:p>
            </p:txBody>
          </p:sp>
          <p:sp>
            <p:nvSpPr>
              <p:cNvPr id="363798" name="Rectangle 386"/>
              <p:cNvSpPr>
                <a:spLocks noChangeArrowheads="1"/>
              </p:cNvSpPr>
              <p:nvPr/>
            </p:nvSpPr>
            <p:spPr bwMode="auto">
              <a:xfrm>
                <a:off x="5044"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799" name="Rectangle 387"/>
              <p:cNvSpPr>
                <a:spLocks noChangeArrowheads="1"/>
              </p:cNvSpPr>
              <p:nvPr/>
            </p:nvSpPr>
            <p:spPr bwMode="auto">
              <a:xfrm>
                <a:off x="5392" y="2447"/>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5</a:t>
                </a:r>
                <a:endParaRPr lang="en-US" altLang="en-US" smtClean="0"/>
              </a:p>
            </p:txBody>
          </p:sp>
          <p:sp>
            <p:nvSpPr>
              <p:cNvPr id="363800" name="Rectangle 388"/>
              <p:cNvSpPr>
                <a:spLocks noChangeArrowheads="1"/>
              </p:cNvSpPr>
              <p:nvPr/>
            </p:nvSpPr>
            <p:spPr bwMode="auto">
              <a:xfrm>
                <a:off x="5440" y="2447"/>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801" name="Rectangle 389"/>
              <p:cNvSpPr>
                <a:spLocks noChangeArrowheads="1"/>
              </p:cNvSpPr>
              <p:nvPr/>
            </p:nvSpPr>
            <p:spPr bwMode="auto">
              <a:xfrm>
                <a:off x="647"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2" name="Rectangle 390"/>
              <p:cNvSpPr>
                <a:spLocks noChangeArrowheads="1"/>
              </p:cNvSpPr>
              <p:nvPr/>
            </p:nvSpPr>
            <p:spPr bwMode="auto">
              <a:xfrm>
                <a:off x="651" y="2442"/>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3" name="Rectangle 391"/>
              <p:cNvSpPr>
                <a:spLocks noChangeArrowheads="1"/>
              </p:cNvSpPr>
              <p:nvPr/>
            </p:nvSpPr>
            <p:spPr bwMode="auto">
              <a:xfrm>
                <a:off x="1834"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4" name="Rectangle 392"/>
              <p:cNvSpPr>
                <a:spLocks noChangeArrowheads="1"/>
              </p:cNvSpPr>
              <p:nvPr/>
            </p:nvSpPr>
            <p:spPr bwMode="auto">
              <a:xfrm>
                <a:off x="1838" y="2442"/>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5" name="Rectangle 393"/>
              <p:cNvSpPr>
                <a:spLocks noChangeArrowheads="1"/>
              </p:cNvSpPr>
              <p:nvPr/>
            </p:nvSpPr>
            <p:spPr bwMode="auto">
              <a:xfrm>
                <a:off x="3023" y="244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6" name="Rectangle 394"/>
              <p:cNvSpPr>
                <a:spLocks noChangeArrowheads="1"/>
              </p:cNvSpPr>
              <p:nvPr/>
            </p:nvSpPr>
            <p:spPr bwMode="auto">
              <a:xfrm>
                <a:off x="3026" y="2442"/>
                <a:ext cx="298"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7" name="Rectangle 395"/>
              <p:cNvSpPr>
                <a:spLocks noChangeArrowheads="1"/>
              </p:cNvSpPr>
              <p:nvPr/>
            </p:nvSpPr>
            <p:spPr bwMode="auto">
              <a:xfrm>
                <a:off x="3324"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8" name="Rectangle 396"/>
              <p:cNvSpPr>
                <a:spLocks noChangeArrowheads="1"/>
              </p:cNvSpPr>
              <p:nvPr/>
            </p:nvSpPr>
            <p:spPr bwMode="auto">
              <a:xfrm>
                <a:off x="3328" y="2442"/>
                <a:ext cx="79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09" name="Rectangle 397"/>
              <p:cNvSpPr>
                <a:spLocks noChangeArrowheads="1"/>
              </p:cNvSpPr>
              <p:nvPr/>
            </p:nvSpPr>
            <p:spPr bwMode="auto">
              <a:xfrm>
                <a:off x="4121" y="2442"/>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0" name="Rectangle 398"/>
              <p:cNvSpPr>
                <a:spLocks noChangeArrowheads="1"/>
              </p:cNvSpPr>
              <p:nvPr/>
            </p:nvSpPr>
            <p:spPr bwMode="auto">
              <a:xfrm>
                <a:off x="4124" y="2442"/>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1" name="Rectangle 399"/>
              <p:cNvSpPr>
                <a:spLocks noChangeArrowheads="1"/>
              </p:cNvSpPr>
              <p:nvPr/>
            </p:nvSpPr>
            <p:spPr bwMode="auto">
              <a:xfrm>
                <a:off x="4428"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2" name="Rectangle 400"/>
              <p:cNvSpPr>
                <a:spLocks noChangeArrowheads="1"/>
              </p:cNvSpPr>
              <p:nvPr/>
            </p:nvSpPr>
            <p:spPr bwMode="auto">
              <a:xfrm>
                <a:off x="4432" y="244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3" name="Rectangle 401"/>
              <p:cNvSpPr>
                <a:spLocks noChangeArrowheads="1"/>
              </p:cNvSpPr>
              <p:nvPr/>
            </p:nvSpPr>
            <p:spPr bwMode="auto">
              <a:xfrm>
                <a:off x="4822"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4" name="Rectangle 402"/>
              <p:cNvSpPr>
                <a:spLocks noChangeArrowheads="1"/>
              </p:cNvSpPr>
              <p:nvPr/>
            </p:nvSpPr>
            <p:spPr bwMode="auto">
              <a:xfrm>
                <a:off x="4826" y="2442"/>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5" name="Rectangle 403"/>
              <p:cNvSpPr>
                <a:spLocks noChangeArrowheads="1"/>
              </p:cNvSpPr>
              <p:nvPr/>
            </p:nvSpPr>
            <p:spPr bwMode="auto">
              <a:xfrm>
                <a:off x="5216" y="2442"/>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6" name="Rectangle 404"/>
              <p:cNvSpPr>
                <a:spLocks noChangeArrowheads="1"/>
              </p:cNvSpPr>
              <p:nvPr/>
            </p:nvSpPr>
            <p:spPr bwMode="auto">
              <a:xfrm>
                <a:off x="5220" y="2442"/>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817" name="Rectangle 405"/>
              <p:cNvSpPr>
                <a:spLocks noChangeArrowheads="1"/>
              </p:cNvSpPr>
              <p:nvPr/>
            </p:nvSpPr>
            <p:spPr bwMode="auto">
              <a:xfrm>
                <a:off x="5614" y="2442"/>
                <a:ext cx="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grpSp>
        <p:grpSp>
          <p:nvGrpSpPr>
            <p:cNvPr id="14" name="Group 607"/>
            <p:cNvGrpSpPr>
              <a:grpSpLocks/>
            </p:cNvGrpSpPr>
            <p:nvPr/>
          </p:nvGrpSpPr>
          <p:grpSpPr bwMode="auto">
            <a:xfrm>
              <a:off x="646" y="2446"/>
              <a:ext cx="4986" cy="608"/>
              <a:chOff x="646" y="2446"/>
              <a:chExt cx="4986" cy="608"/>
            </a:xfrm>
            <a:grpFill/>
          </p:grpSpPr>
          <p:sp>
            <p:nvSpPr>
              <p:cNvPr id="24" name="Rectangle 407"/>
              <p:cNvSpPr>
                <a:spLocks noChangeArrowheads="1"/>
              </p:cNvSpPr>
              <p:nvPr/>
            </p:nvSpPr>
            <p:spPr bwMode="auto">
              <a:xfrm>
                <a:off x="647"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5" name="Rectangle 408"/>
              <p:cNvSpPr>
                <a:spLocks noChangeArrowheads="1"/>
              </p:cNvSpPr>
              <p:nvPr/>
            </p:nvSpPr>
            <p:spPr bwMode="auto">
              <a:xfrm>
                <a:off x="1834"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6" name="Rectangle 409"/>
              <p:cNvSpPr>
                <a:spLocks noChangeArrowheads="1"/>
              </p:cNvSpPr>
              <p:nvPr/>
            </p:nvSpPr>
            <p:spPr bwMode="auto">
              <a:xfrm>
                <a:off x="3023" y="2446"/>
                <a:ext cx="3"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7" name="Rectangle 410"/>
              <p:cNvSpPr>
                <a:spLocks noChangeArrowheads="1"/>
              </p:cNvSpPr>
              <p:nvPr/>
            </p:nvSpPr>
            <p:spPr bwMode="auto">
              <a:xfrm>
                <a:off x="3324"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8" name="Rectangle 411"/>
              <p:cNvSpPr>
                <a:spLocks noChangeArrowheads="1"/>
              </p:cNvSpPr>
              <p:nvPr/>
            </p:nvSpPr>
            <p:spPr bwMode="auto">
              <a:xfrm>
                <a:off x="4121" y="2446"/>
                <a:ext cx="3"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9" name="Rectangle 412"/>
              <p:cNvSpPr>
                <a:spLocks noChangeArrowheads="1"/>
              </p:cNvSpPr>
              <p:nvPr/>
            </p:nvSpPr>
            <p:spPr bwMode="auto">
              <a:xfrm>
                <a:off x="4428"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0" name="Rectangle 413"/>
              <p:cNvSpPr>
                <a:spLocks noChangeArrowheads="1"/>
              </p:cNvSpPr>
              <p:nvPr/>
            </p:nvSpPr>
            <p:spPr bwMode="auto">
              <a:xfrm>
                <a:off x="4822"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1" name="Rectangle 414"/>
              <p:cNvSpPr>
                <a:spLocks noChangeArrowheads="1"/>
              </p:cNvSpPr>
              <p:nvPr/>
            </p:nvSpPr>
            <p:spPr bwMode="auto">
              <a:xfrm>
                <a:off x="5216" y="2446"/>
                <a:ext cx="4"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2" name="Rectangle 415"/>
              <p:cNvSpPr>
                <a:spLocks noChangeArrowheads="1"/>
              </p:cNvSpPr>
              <p:nvPr/>
            </p:nvSpPr>
            <p:spPr bwMode="auto">
              <a:xfrm>
                <a:off x="5614" y="2446"/>
                <a:ext cx="6" cy="1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3" name="Rectangle 416"/>
              <p:cNvSpPr>
                <a:spLocks noChangeArrowheads="1"/>
              </p:cNvSpPr>
              <p:nvPr/>
            </p:nvSpPr>
            <p:spPr bwMode="auto">
              <a:xfrm>
                <a:off x="692" y="2564"/>
                <a:ext cx="87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Haverhill North Coke</a:t>
                </a:r>
                <a:endParaRPr lang="en-US" altLang="en-US" smtClean="0"/>
              </a:p>
            </p:txBody>
          </p:sp>
          <p:sp>
            <p:nvSpPr>
              <p:cNvPr id="34" name="Rectangle 417"/>
              <p:cNvSpPr>
                <a:spLocks noChangeArrowheads="1"/>
              </p:cNvSpPr>
              <p:nvPr/>
            </p:nvSpPr>
            <p:spPr bwMode="auto">
              <a:xfrm>
                <a:off x="1530"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5" name="Rectangle 418"/>
              <p:cNvSpPr>
                <a:spLocks noChangeArrowheads="1"/>
              </p:cNvSpPr>
              <p:nvPr/>
            </p:nvSpPr>
            <p:spPr bwMode="auto">
              <a:xfrm>
                <a:off x="1879" y="2679"/>
                <a:ext cx="83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Suncoke Energy, Inc</a:t>
                </a:r>
                <a:endParaRPr lang="en-US" altLang="en-US" smtClean="0"/>
              </a:p>
            </p:txBody>
          </p:sp>
          <p:sp>
            <p:nvSpPr>
              <p:cNvPr id="36" name="Rectangle 419"/>
              <p:cNvSpPr>
                <a:spLocks noChangeArrowheads="1"/>
              </p:cNvSpPr>
              <p:nvPr/>
            </p:nvSpPr>
            <p:spPr bwMode="auto">
              <a:xfrm>
                <a:off x="2681"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t>
                </a:r>
                <a:endParaRPr lang="en-US" altLang="en-US" smtClean="0"/>
              </a:p>
            </p:txBody>
          </p:sp>
          <p:sp>
            <p:nvSpPr>
              <p:cNvPr id="37" name="Rectangle 420"/>
              <p:cNvSpPr>
                <a:spLocks noChangeArrowheads="1"/>
              </p:cNvSpPr>
              <p:nvPr/>
            </p:nvSpPr>
            <p:spPr bwMode="auto">
              <a:xfrm>
                <a:off x="2706"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8" name="Rectangle 421"/>
              <p:cNvSpPr>
                <a:spLocks noChangeArrowheads="1"/>
              </p:cNvSpPr>
              <p:nvPr/>
            </p:nvSpPr>
            <p:spPr bwMode="auto">
              <a:xfrm>
                <a:off x="3145" y="2679"/>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9</a:t>
                </a:r>
                <a:endParaRPr lang="en-US" altLang="en-US" smtClean="0"/>
              </a:p>
            </p:txBody>
          </p:sp>
          <p:sp>
            <p:nvSpPr>
              <p:cNvPr id="39" name="Rectangle 422"/>
              <p:cNvSpPr>
                <a:spLocks noChangeArrowheads="1"/>
              </p:cNvSpPr>
              <p:nvPr/>
            </p:nvSpPr>
            <p:spPr bwMode="auto">
              <a:xfrm>
                <a:off x="3193"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40" name="Rectangle 423"/>
              <p:cNvSpPr>
                <a:spLocks noChangeArrowheads="1"/>
              </p:cNvSpPr>
              <p:nvPr/>
            </p:nvSpPr>
            <p:spPr bwMode="auto">
              <a:xfrm>
                <a:off x="3357" y="2564"/>
                <a:ext cx="69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Franklin Furnace</a:t>
                </a:r>
                <a:endParaRPr lang="en-US" altLang="en-US" smtClean="0"/>
              </a:p>
            </p:txBody>
          </p:sp>
          <p:sp>
            <p:nvSpPr>
              <p:cNvPr id="41" name="Rectangle 424"/>
              <p:cNvSpPr>
                <a:spLocks noChangeArrowheads="1"/>
              </p:cNvSpPr>
              <p:nvPr/>
            </p:nvSpPr>
            <p:spPr bwMode="auto">
              <a:xfrm>
                <a:off x="4016"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42" name="Rectangle 425"/>
              <p:cNvSpPr>
                <a:spLocks noChangeArrowheads="1"/>
              </p:cNvSpPr>
              <p:nvPr/>
            </p:nvSpPr>
            <p:spPr bwMode="auto">
              <a:xfrm>
                <a:off x="4148" y="2564"/>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OH</a:t>
                </a:r>
                <a:endParaRPr lang="en-US" altLang="en-US" smtClean="0"/>
              </a:p>
            </p:txBody>
          </p:sp>
          <p:sp>
            <p:nvSpPr>
              <p:cNvPr id="43" name="Rectangle 426"/>
              <p:cNvSpPr>
                <a:spLocks noChangeArrowheads="1"/>
              </p:cNvSpPr>
              <p:nvPr/>
            </p:nvSpPr>
            <p:spPr bwMode="auto">
              <a:xfrm>
                <a:off x="4287"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44" name="Rectangle 427"/>
              <p:cNvSpPr>
                <a:spLocks noChangeArrowheads="1"/>
              </p:cNvSpPr>
              <p:nvPr/>
            </p:nvSpPr>
            <p:spPr bwMode="auto">
              <a:xfrm>
                <a:off x="4604" y="2679"/>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9</a:t>
                </a:r>
                <a:endParaRPr lang="en-US" altLang="en-US" smtClean="0"/>
              </a:p>
            </p:txBody>
          </p:sp>
          <p:sp>
            <p:nvSpPr>
              <p:cNvPr id="45" name="Rectangle 428"/>
              <p:cNvSpPr>
                <a:spLocks noChangeArrowheads="1"/>
              </p:cNvSpPr>
              <p:nvPr/>
            </p:nvSpPr>
            <p:spPr bwMode="auto">
              <a:xfrm>
                <a:off x="4652" y="2679"/>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46" name="Rectangle 429"/>
              <p:cNvSpPr>
                <a:spLocks noChangeArrowheads="1"/>
              </p:cNvSpPr>
              <p:nvPr/>
            </p:nvSpPr>
            <p:spPr bwMode="auto">
              <a:xfrm>
                <a:off x="5001" y="2564"/>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9</a:t>
                </a:r>
                <a:endParaRPr lang="en-US" altLang="en-US" smtClean="0"/>
              </a:p>
            </p:txBody>
          </p:sp>
          <p:sp>
            <p:nvSpPr>
              <p:cNvPr id="47" name="Rectangle 430"/>
              <p:cNvSpPr>
                <a:spLocks noChangeArrowheads="1"/>
              </p:cNvSpPr>
              <p:nvPr/>
            </p:nvSpPr>
            <p:spPr bwMode="auto">
              <a:xfrm>
                <a:off x="5049" y="256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48" name="Rectangle 431"/>
              <p:cNvSpPr>
                <a:spLocks noChangeArrowheads="1"/>
              </p:cNvSpPr>
              <p:nvPr/>
            </p:nvSpPr>
            <p:spPr bwMode="auto">
              <a:xfrm>
                <a:off x="5371" y="262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6</a:t>
                </a:r>
                <a:endParaRPr lang="en-US" altLang="en-US" smtClean="0"/>
              </a:p>
            </p:txBody>
          </p:sp>
          <p:sp>
            <p:nvSpPr>
              <p:cNvPr id="49" name="Rectangle 432"/>
              <p:cNvSpPr>
                <a:spLocks noChangeArrowheads="1"/>
              </p:cNvSpPr>
              <p:nvPr/>
            </p:nvSpPr>
            <p:spPr bwMode="auto">
              <a:xfrm>
                <a:off x="5419" y="2621"/>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a:t>
                </a:r>
                <a:endParaRPr lang="en-US" altLang="en-US" smtClean="0"/>
              </a:p>
            </p:txBody>
          </p:sp>
          <p:sp>
            <p:nvSpPr>
              <p:cNvPr id="50" name="Rectangle 433"/>
              <p:cNvSpPr>
                <a:spLocks noChangeArrowheads="1"/>
              </p:cNvSpPr>
              <p:nvPr/>
            </p:nvSpPr>
            <p:spPr bwMode="auto">
              <a:xfrm>
                <a:off x="5467" y="262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51" name="Rectangle 434"/>
              <p:cNvSpPr>
                <a:spLocks noChangeArrowheads="1"/>
              </p:cNvSpPr>
              <p:nvPr/>
            </p:nvSpPr>
            <p:spPr bwMode="auto">
              <a:xfrm>
                <a:off x="647"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2" name="Rectangle 435"/>
              <p:cNvSpPr>
                <a:spLocks noChangeArrowheads="1"/>
              </p:cNvSpPr>
              <p:nvPr/>
            </p:nvSpPr>
            <p:spPr bwMode="auto">
              <a:xfrm>
                <a:off x="651" y="2560"/>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3" name="Rectangle 436"/>
              <p:cNvSpPr>
                <a:spLocks noChangeArrowheads="1"/>
              </p:cNvSpPr>
              <p:nvPr/>
            </p:nvSpPr>
            <p:spPr bwMode="auto">
              <a:xfrm>
                <a:off x="1834"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4" name="Rectangle 437"/>
              <p:cNvSpPr>
                <a:spLocks noChangeArrowheads="1"/>
              </p:cNvSpPr>
              <p:nvPr/>
            </p:nvSpPr>
            <p:spPr bwMode="auto">
              <a:xfrm>
                <a:off x="1838" y="2560"/>
                <a:ext cx="118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5" name="Rectangle 438"/>
              <p:cNvSpPr>
                <a:spLocks noChangeArrowheads="1"/>
              </p:cNvSpPr>
              <p:nvPr/>
            </p:nvSpPr>
            <p:spPr bwMode="auto">
              <a:xfrm>
                <a:off x="3022" y="256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6" name="Rectangle 439"/>
              <p:cNvSpPr>
                <a:spLocks noChangeArrowheads="1"/>
              </p:cNvSpPr>
              <p:nvPr/>
            </p:nvSpPr>
            <p:spPr bwMode="auto">
              <a:xfrm>
                <a:off x="3025"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7" name="Rectangle 440"/>
              <p:cNvSpPr>
                <a:spLocks noChangeArrowheads="1"/>
              </p:cNvSpPr>
              <p:nvPr/>
            </p:nvSpPr>
            <p:spPr bwMode="auto">
              <a:xfrm>
                <a:off x="3029" y="2560"/>
                <a:ext cx="282"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8" name="Rectangle 441"/>
              <p:cNvSpPr>
                <a:spLocks noChangeArrowheads="1"/>
              </p:cNvSpPr>
              <p:nvPr/>
            </p:nvSpPr>
            <p:spPr bwMode="auto">
              <a:xfrm>
                <a:off x="3311"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59" name="Rectangle 442"/>
              <p:cNvSpPr>
                <a:spLocks noChangeArrowheads="1"/>
              </p:cNvSpPr>
              <p:nvPr/>
            </p:nvSpPr>
            <p:spPr bwMode="auto">
              <a:xfrm>
                <a:off x="3315" y="2560"/>
                <a:ext cx="9"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60" name="Rectangle 443"/>
              <p:cNvSpPr>
                <a:spLocks noChangeArrowheads="1"/>
              </p:cNvSpPr>
              <p:nvPr/>
            </p:nvSpPr>
            <p:spPr bwMode="auto">
              <a:xfrm>
                <a:off x="3324"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61" name="Rectangle 444"/>
              <p:cNvSpPr>
                <a:spLocks noChangeArrowheads="1"/>
              </p:cNvSpPr>
              <p:nvPr/>
            </p:nvSpPr>
            <p:spPr bwMode="auto">
              <a:xfrm>
                <a:off x="3328" y="2560"/>
                <a:ext cx="77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62" name="Rectangle 445"/>
              <p:cNvSpPr>
                <a:spLocks noChangeArrowheads="1"/>
              </p:cNvSpPr>
              <p:nvPr/>
            </p:nvSpPr>
            <p:spPr bwMode="auto">
              <a:xfrm>
                <a:off x="4103"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63" name="Rectangle 446"/>
              <p:cNvSpPr>
                <a:spLocks noChangeArrowheads="1"/>
              </p:cNvSpPr>
              <p:nvPr/>
            </p:nvSpPr>
            <p:spPr bwMode="auto">
              <a:xfrm>
                <a:off x="4107" y="2560"/>
                <a:ext cx="1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0" name="Rectangle 447"/>
              <p:cNvSpPr>
                <a:spLocks noChangeArrowheads="1"/>
              </p:cNvSpPr>
              <p:nvPr/>
            </p:nvSpPr>
            <p:spPr bwMode="auto">
              <a:xfrm>
                <a:off x="4121" y="256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1" name="Rectangle 448"/>
              <p:cNvSpPr>
                <a:spLocks noChangeArrowheads="1"/>
              </p:cNvSpPr>
              <p:nvPr/>
            </p:nvSpPr>
            <p:spPr bwMode="auto">
              <a:xfrm>
                <a:off x="4124" y="2560"/>
                <a:ext cx="30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3" name="Rectangle 449"/>
              <p:cNvSpPr>
                <a:spLocks noChangeArrowheads="1"/>
              </p:cNvSpPr>
              <p:nvPr/>
            </p:nvSpPr>
            <p:spPr bwMode="auto">
              <a:xfrm>
                <a:off x="4428"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4" name="Rectangle 450"/>
              <p:cNvSpPr>
                <a:spLocks noChangeArrowheads="1"/>
              </p:cNvSpPr>
              <p:nvPr/>
            </p:nvSpPr>
            <p:spPr bwMode="auto">
              <a:xfrm>
                <a:off x="4432" y="2560"/>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5" name="Rectangle 451"/>
              <p:cNvSpPr>
                <a:spLocks noChangeArrowheads="1"/>
              </p:cNvSpPr>
              <p:nvPr/>
            </p:nvSpPr>
            <p:spPr bwMode="auto">
              <a:xfrm>
                <a:off x="4822"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6" name="Rectangle 452"/>
              <p:cNvSpPr>
                <a:spLocks noChangeArrowheads="1"/>
              </p:cNvSpPr>
              <p:nvPr/>
            </p:nvSpPr>
            <p:spPr bwMode="auto">
              <a:xfrm>
                <a:off x="4826"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7" name="Rectangle 453"/>
              <p:cNvSpPr>
                <a:spLocks noChangeArrowheads="1"/>
              </p:cNvSpPr>
              <p:nvPr/>
            </p:nvSpPr>
            <p:spPr bwMode="auto">
              <a:xfrm>
                <a:off x="4830" y="2560"/>
                <a:ext cx="38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8" name="Rectangle 454"/>
              <p:cNvSpPr>
                <a:spLocks noChangeArrowheads="1"/>
              </p:cNvSpPr>
              <p:nvPr/>
            </p:nvSpPr>
            <p:spPr bwMode="auto">
              <a:xfrm>
                <a:off x="5216"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29" name="Rectangle 455"/>
              <p:cNvSpPr>
                <a:spLocks noChangeArrowheads="1"/>
              </p:cNvSpPr>
              <p:nvPr/>
            </p:nvSpPr>
            <p:spPr bwMode="auto">
              <a:xfrm>
                <a:off x="5220" y="2560"/>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0" name="Rectangle 456"/>
              <p:cNvSpPr>
                <a:spLocks noChangeArrowheads="1"/>
              </p:cNvSpPr>
              <p:nvPr/>
            </p:nvSpPr>
            <p:spPr bwMode="auto">
              <a:xfrm>
                <a:off x="5223" y="2560"/>
                <a:ext cx="391"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1" name="Rectangle 457"/>
              <p:cNvSpPr>
                <a:spLocks noChangeArrowheads="1"/>
              </p:cNvSpPr>
              <p:nvPr/>
            </p:nvSpPr>
            <p:spPr bwMode="auto">
              <a:xfrm>
                <a:off x="5614" y="2560"/>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2" name="Rectangle 458"/>
              <p:cNvSpPr>
                <a:spLocks noChangeArrowheads="1"/>
              </p:cNvSpPr>
              <p:nvPr/>
            </p:nvSpPr>
            <p:spPr bwMode="auto">
              <a:xfrm>
                <a:off x="5618" y="2560"/>
                <a:ext cx="2"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3" name="Rectangle 459"/>
              <p:cNvSpPr>
                <a:spLocks noChangeArrowheads="1"/>
              </p:cNvSpPr>
              <p:nvPr/>
            </p:nvSpPr>
            <p:spPr bwMode="auto">
              <a:xfrm>
                <a:off x="647"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4" name="Rectangle 460"/>
              <p:cNvSpPr>
                <a:spLocks noChangeArrowheads="1"/>
              </p:cNvSpPr>
              <p:nvPr/>
            </p:nvSpPr>
            <p:spPr bwMode="auto">
              <a:xfrm>
                <a:off x="1835"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5" name="Rectangle 461"/>
              <p:cNvSpPr>
                <a:spLocks noChangeArrowheads="1"/>
              </p:cNvSpPr>
              <p:nvPr/>
            </p:nvSpPr>
            <p:spPr bwMode="auto">
              <a:xfrm>
                <a:off x="3024" y="2564"/>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6" name="Rectangle 462"/>
              <p:cNvSpPr>
                <a:spLocks noChangeArrowheads="1"/>
              </p:cNvSpPr>
              <p:nvPr/>
            </p:nvSpPr>
            <p:spPr bwMode="auto">
              <a:xfrm>
                <a:off x="3312"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7" name="Rectangle 463"/>
              <p:cNvSpPr>
                <a:spLocks noChangeArrowheads="1"/>
              </p:cNvSpPr>
              <p:nvPr/>
            </p:nvSpPr>
            <p:spPr bwMode="auto">
              <a:xfrm>
                <a:off x="4103"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8" name="Rectangle 464"/>
              <p:cNvSpPr>
                <a:spLocks noChangeArrowheads="1"/>
              </p:cNvSpPr>
              <p:nvPr/>
            </p:nvSpPr>
            <p:spPr bwMode="auto">
              <a:xfrm>
                <a:off x="4429"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39" name="Rectangle 465"/>
              <p:cNvSpPr>
                <a:spLocks noChangeArrowheads="1"/>
              </p:cNvSpPr>
              <p:nvPr/>
            </p:nvSpPr>
            <p:spPr bwMode="auto">
              <a:xfrm>
                <a:off x="4826"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40" name="Rectangle 466"/>
              <p:cNvSpPr>
                <a:spLocks noChangeArrowheads="1"/>
              </p:cNvSpPr>
              <p:nvPr/>
            </p:nvSpPr>
            <p:spPr bwMode="auto">
              <a:xfrm>
                <a:off x="5220" y="2564"/>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41" name="Rectangle 467"/>
              <p:cNvSpPr>
                <a:spLocks noChangeArrowheads="1"/>
              </p:cNvSpPr>
              <p:nvPr/>
            </p:nvSpPr>
            <p:spPr bwMode="auto">
              <a:xfrm>
                <a:off x="5615" y="2564"/>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42" name="Rectangle 468"/>
              <p:cNvSpPr>
                <a:spLocks noChangeArrowheads="1"/>
              </p:cNvSpPr>
              <p:nvPr/>
            </p:nvSpPr>
            <p:spPr bwMode="auto">
              <a:xfrm>
                <a:off x="692" y="2678"/>
                <a:ext cx="73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Middletown Coke</a:t>
                </a:r>
                <a:endParaRPr lang="en-US" altLang="en-US" smtClean="0"/>
              </a:p>
            </p:txBody>
          </p:sp>
          <p:sp>
            <p:nvSpPr>
              <p:cNvPr id="363543" name="Rectangle 469"/>
              <p:cNvSpPr>
                <a:spLocks noChangeArrowheads="1"/>
              </p:cNvSpPr>
              <p:nvPr/>
            </p:nvSpPr>
            <p:spPr bwMode="auto">
              <a:xfrm>
                <a:off x="1389"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44" name="Rectangle 470"/>
              <p:cNvSpPr>
                <a:spLocks noChangeArrowheads="1"/>
              </p:cNvSpPr>
              <p:nvPr/>
            </p:nvSpPr>
            <p:spPr bwMode="auto">
              <a:xfrm>
                <a:off x="3357" y="2678"/>
                <a:ext cx="508"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Middletown</a:t>
                </a:r>
                <a:endParaRPr lang="en-US" altLang="en-US" smtClean="0"/>
              </a:p>
            </p:txBody>
          </p:sp>
          <p:sp>
            <p:nvSpPr>
              <p:cNvPr id="363545" name="Rectangle 471"/>
              <p:cNvSpPr>
                <a:spLocks noChangeArrowheads="1"/>
              </p:cNvSpPr>
              <p:nvPr/>
            </p:nvSpPr>
            <p:spPr bwMode="auto">
              <a:xfrm>
                <a:off x="3827"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46" name="Rectangle 472"/>
              <p:cNvSpPr>
                <a:spLocks noChangeArrowheads="1"/>
              </p:cNvSpPr>
              <p:nvPr/>
            </p:nvSpPr>
            <p:spPr bwMode="auto">
              <a:xfrm>
                <a:off x="4148" y="2678"/>
                <a:ext cx="17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OH</a:t>
                </a:r>
                <a:endParaRPr lang="en-US" altLang="en-US" smtClean="0"/>
              </a:p>
            </p:txBody>
          </p:sp>
          <p:sp>
            <p:nvSpPr>
              <p:cNvPr id="363547" name="Rectangle 473"/>
              <p:cNvSpPr>
                <a:spLocks noChangeArrowheads="1"/>
              </p:cNvSpPr>
              <p:nvPr/>
            </p:nvSpPr>
            <p:spPr bwMode="auto">
              <a:xfrm>
                <a:off x="4287"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48" name="Rectangle 474"/>
              <p:cNvSpPr>
                <a:spLocks noChangeArrowheads="1"/>
              </p:cNvSpPr>
              <p:nvPr/>
            </p:nvSpPr>
            <p:spPr bwMode="auto">
              <a:xfrm>
                <a:off x="4976" y="2678"/>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10</a:t>
                </a:r>
                <a:endParaRPr lang="en-US" altLang="en-US" smtClean="0"/>
              </a:p>
            </p:txBody>
          </p:sp>
          <p:sp>
            <p:nvSpPr>
              <p:cNvPr id="363549" name="Rectangle 475"/>
              <p:cNvSpPr>
                <a:spLocks noChangeArrowheads="1"/>
              </p:cNvSpPr>
              <p:nvPr/>
            </p:nvSpPr>
            <p:spPr bwMode="auto">
              <a:xfrm>
                <a:off x="5073" y="2678"/>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50" name="Rectangle 476"/>
              <p:cNvSpPr>
                <a:spLocks noChangeArrowheads="1"/>
              </p:cNvSpPr>
              <p:nvPr/>
            </p:nvSpPr>
            <p:spPr bwMode="auto">
              <a:xfrm>
                <a:off x="647"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1" name="Rectangle 477"/>
              <p:cNvSpPr>
                <a:spLocks noChangeArrowheads="1"/>
              </p:cNvSpPr>
              <p:nvPr/>
            </p:nvSpPr>
            <p:spPr bwMode="auto">
              <a:xfrm>
                <a:off x="651" y="2675"/>
                <a:ext cx="118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2" name="Rectangle 478"/>
              <p:cNvSpPr>
                <a:spLocks noChangeArrowheads="1"/>
              </p:cNvSpPr>
              <p:nvPr/>
            </p:nvSpPr>
            <p:spPr bwMode="auto">
              <a:xfrm>
                <a:off x="1834"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3" name="Rectangle 479"/>
              <p:cNvSpPr>
                <a:spLocks noChangeArrowheads="1"/>
              </p:cNvSpPr>
              <p:nvPr/>
            </p:nvSpPr>
            <p:spPr bwMode="auto">
              <a:xfrm>
                <a:off x="3022" y="2675"/>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4" name="Rectangle 480"/>
              <p:cNvSpPr>
                <a:spLocks noChangeArrowheads="1"/>
              </p:cNvSpPr>
              <p:nvPr/>
            </p:nvSpPr>
            <p:spPr bwMode="auto">
              <a:xfrm>
                <a:off x="3311"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5" name="Rectangle 481"/>
              <p:cNvSpPr>
                <a:spLocks noChangeArrowheads="1"/>
              </p:cNvSpPr>
              <p:nvPr/>
            </p:nvSpPr>
            <p:spPr bwMode="auto">
              <a:xfrm>
                <a:off x="3315" y="2675"/>
                <a:ext cx="788"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6" name="Rectangle 482"/>
              <p:cNvSpPr>
                <a:spLocks noChangeArrowheads="1"/>
              </p:cNvSpPr>
              <p:nvPr/>
            </p:nvSpPr>
            <p:spPr bwMode="auto">
              <a:xfrm>
                <a:off x="4103"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7" name="Rectangle 483"/>
              <p:cNvSpPr>
                <a:spLocks noChangeArrowheads="1"/>
              </p:cNvSpPr>
              <p:nvPr/>
            </p:nvSpPr>
            <p:spPr bwMode="auto">
              <a:xfrm>
                <a:off x="4107" y="2675"/>
                <a:ext cx="321"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8" name="Rectangle 484"/>
              <p:cNvSpPr>
                <a:spLocks noChangeArrowheads="1"/>
              </p:cNvSpPr>
              <p:nvPr/>
            </p:nvSpPr>
            <p:spPr bwMode="auto">
              <a:xfrm>
                <a:off x="4428"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59" name="Rectangle 485"/>
              <p:cNvSpPr>
                <a:spLocks noChangeArrowheads="1"/>
              </p:cNvSpPr>
              <p:nvPr/>
            </p:nvSpPr>
            <p:spPr bwMode="auto">
              <a:xfrm>
                <a:off x="4825"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0" name="Rectangle 486"/>
              <p:cNvSpPr>
                <a:spLocks noChangeArrowheads="1"/>
              </p:cNvSpPr>
              <p:nvPr/>
            </p:nvSpPr>
            <p:spPr bwMode="auto">
              <a:xfrm>
                <a:off x="4829" y="2675"/>
                <a:ext cx="391"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1" name="Rectangle 487"/>
              <p:cNvSpPr>
                <a:spLocks noChangeArrowheads="1"/>
              </p:cNvSpPr>
              <p:nvPr/>
            </p:nvSpPr>
            <p:spPr bwMode="auto">
              <a:xfrm>
                <a:off x="5220" y="2675"/>
                <a:ext cx="3"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2" name="Rectangle 488"/>
              <p:cNvSpPr>
                <a:spLocks noChangeArrowheads="1"/>
              </p:cNvSpPr>
              <p:nvPr/>
            </p:nvSpPr>
            <p:spPr bwMode="auto">
              <a:xfrm>
                <a:off x="5615" y="2675"/>
                <a:ext cx="4" cy="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3" name="Rectangle 489"/>
              <p:cNvSpPr>
                <a:spLocks noChangeArrowheads="1"/>
              </p:cNvSpPr>
              <p:nvPr/>
            </p:nvSpPr>
            <p:spPr bwMode="auto">
              <a:xfrm>
                <a:off x="647"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4" name="Rectangle 490"/>
              <p:cNvSpPr>
                <a:spLocks noChangeArrowheads="1"/>
              </p:cNvSpPr>
              <p:nvPr/>
            </p:nvSpPr>
            <p:spPr bwMode="auto">
              <a:xfrm>
                <a:off x="1835"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5" name="Rectangle 491"/>
              <p:cNvSpPr>
                <a:spLocks noChangeArrowheads="1"/>
              </p:cNvSpPr>
              <p:nvPr/>
            </p:nvSpPr>
            <p:spPr bwMode="auto">
              <a:xfrm>
                <a:off x="3024" y="2678"/>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6" name="Rectangle 492"/>
              <p:cNvSpPr>
                <a:spLocks noChangeArrowheads="1"/>
              </p:cNvSpPr>
              <p:nvPr/>
            </p:nvSpPr>
            <p:spPr bwMode="auto">
              <a:xfrm>
                <a:off x="3312"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7" name="Rectangle 493"/>
              <p:cNvSpPr>
                <a:spLocks noChangeArrowheads="1"/>
              </p:cNvSpPr>
              <p:nvPr/>
            </p:nvSpPr>
            <p:spPr bwMode="auto">
              <a:xfrm>
                <a:off x="4103"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8" name="Rectangle 494"/>
              <p:cNvSpPr>
                <a:spLocks noChangeArrowheads="1"/>
              </p:cNvSpPr>
              <p:nvPr/>
            </p:nvSpPr>
            <p:spPr bwMode="auto">
              <a:xfrm>
                <a:off x="4429"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69" name="Rectangle 495"/>
              <p:cNvSpPr>
                <a:spLocks noChangeArrowheads="1"/>
              </p:cNvSpPr>
              <p:nvPr/>
            </p:nvSpPr>
            <p:spPr bwMode="auto">
              <a:xfrm>
                <a:off x="4826"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70" name="Rectangle 496"/>
              <p:cNvSpPr>
                <a:spLocks noChangeArrowheads="1"/>
              </p:cNvSpPr>
              <p:nvPr/>
            </p:nvSpPr>
            <p:spPr bwMode="auto">
              <a:xfrm>
                <a:off x="5220" y="2678"/>
                <a:ext cx="3"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71" name="Rectangle 497"/>
              <p:cNvSpPr>
                <a:spLocks noChangeArrowheads="1"/>
              </p:cNvSpPr>
              <p:nvPr/>
            </p:nvSpPr>
            <p:spPr bwMode="auto">
              <a:xfrm>
                <a:off x="5615" y="2678"/>
                <a:ext cx="4" cy="1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72" name="Rectangle 498"/>
              <p:cNvSpPr>
                <a:spLocks noChangeArrowheads="1"/>
              </p:cNvSpPr>
              <p:nvPr/>
            </p:nvSpPr>
            <p:spPr bwMode="auto">
              <a:xfrm>
                <a:off x="692" y="2794"/>
                <a:ext cx="379"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Gateway</a:t>
                </a:r>
                <a:endParaRPr lang="en-US" altLang="en-US" smtClean="0"/>
              </a:p>
            </p:txBody>
          </p:sp>
          <p:sp>
            <p:nvSpPr>
              <p:cNvPr id="363573" name="Rectangle 499"/>
              <p:cNvSpPr>
                <a:spLocks noChangeArrowheads="1"/>
              </p:cNvSpPr>
              <p:nvPr/>
            </p:nvSpPr>
            <p:spPr bwMode="auto">
              <a:xfrm>
                <a:off x="1033"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74" name="Rectangle 500"/>
              <p:cNvSpPr>
                <a:spLocks noChangeArrowheads="1"/>
              </p:cNvSpPr>
              <p:nvPr/>
            </p:nvSpPr>
            <p:spPr bwMode="auto">
              <a:xfrm>
                <a:off x="3357" y="2794"/>
                <a:ext cx="51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Granite City</a:t>
                </a:r>
                <a:endParaRPr lang="en-US" altLang="en-US" smtClean="0"/>
              </a:p>
            </p:txBody>
          </p:sp>
          <p:sp>
            <p:nvSpPr>
              <p:cNvPr id="363575" name="Rectangle 501"/>
              <p:cNvSpPr>
                <a:spLocks noChangeArrowheads="1"/>
              </p:cNvSpPr>
              <p:nvPr/>
            </p:nvSpPr>
            <p:spPr bwMode="auto">
              <a:xfrm>
                <a:off x="3834"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76" name="Rectangle 502"/>
              <p:cNvSpPr>
                <a:spLocks noChangeArrowheads="1"/>
              </p:cNvSpPr>
              <p:nvPr/>
            </p:nvSpPr>
            <p:spPr bwMode="auto">
              <a:xfrm>
                <a:off x="4148" y="2794"/>
                <a:ext cx="127"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IL</a:t>
                </a:r>
                <a:endParaRPr lang="en-US" altLang="en-US" smtClean="0"/>
              </a:p>
            </p:txBody>
          </p:sp>
          <p:sp>
            <p:nvSpPr>
              <p:cNvPr id="363577" name="Rectangle 503"/>
              <p:cNvSpPr>
                <a:spLocks noChangeArrowheads="1"/>
              </p:cNvSpPr>
              <p:nvPr/>
            </p:nvSpPr>
            <p:spPr bwMode="auto">
              <a:xfrm>
                <a:off x="4239"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78" name="Rectangle 504"/>
              <p:cNvSpPr>
                <a:spLocks noChangeArrowheads="1"/>
              </p:cNvSpPr>
              <p:nvPr/>
            </p:nvSpPr>
            <p:spPr bwMode="auto">
              <a:xfrm>
                <a:off x="4976" y="2794"/>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11</a:t>
                </a:r>
                <a:endParaRPr lang="en-US" altLang="en-US" smtClean="0"/>
              </a:p>
            </p:txBody>
          </p:sp>
          <p:sp>
            <p:nvSpPr>
              <p:cNvPr id="363579" name="Rectangle 505"/>
              <p:cNvSpPr>
                <a:spLocks noChangeArrowheads="1"/>
              </p:cNvSpPr>
              <p:nvPr/>
            </p:nvSpPr>
            <p:spPr bwMode="auto">
              <a:xfrm>
                <a:off x="5073"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80" name="Rectangle 506"/>
              <p:cNvSpPr>
                <a:spLocks noChangeArrowheads="1"/>
              </p:cNvSpPr>
              <p:nvPr/>
            </p:nvSpPr>
            <p:spPr bwMode="auto">
              <a:xfrm>
                <a:off x="5395" y="2794"/>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7</a:t>
                </a:r>
                <a:endParaRPr lang="en-US" altLang="en-US" smtClean="0"/>
              </a:p>
            </p:txBody>
          </p:sp>
          <p:sp>
            <p:nvSpPr>
              <p:cNvPr id="363581" name="Rectangle 507"/>
              <p:cNvSpPr>
                <a:spLocks noChangeArrowheads="1"/>
              </p:cNvSpPr>
              <p:nvPr/>
            </p:nvSpPr>
            <p:spPr bwMode="auto">
              <a:xfrm>
                <a:off x="5443" y="2794"/>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363582" name="Rectangle 508"/>
              <p:cNvSpPr>
                <a:spLocks noChangeArrowheads="1"/>
              </p:cNvSpPr>
              <p:nvPr/>
            </p:nvSpPr>
            <p:spPr bwMode="auto">
              <a:xfrm>
                <a:off x="646"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3" name="Rectangle 509"/>
              <p:cNvSpPr>
                <a:spLocks noChangeArrowheads="1"/>
              </p:cNvSpPr>
              <p:nvPr/>
            </p:nvSpPr>
            <p:spPr bwMode="auto">
              <a:xfrm>
                <a:off x="646"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2" name="Rectangle 510"/>
              <p:cNvSpPr>
                <a:spLocks noChangeArrowheads="1"/>
              </p:cNvSpPr>
              <p:nvPr/>
            </p:nvSpPr>
            <p:spPr bwMode="auto">
              <a:xfrm>
                <a:off x="652"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3" name="Rectangle 511"/>
              <p:cNvSpPr>
                <a:spLocks noChangeArrowheads="1"/>
              </p:cNvSpPr>
              <p:nvPr/>
            </p:nvSpPr>
            <p:spPr bwMode="auto">
              <a:xfrm>
                <a:off x="658" y="2789"/>
                <a:ext cx="117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4" name="Rectangle 512"/>
              <p:cNvSpPr>
                <a:spLocks noChangeArrowheads="1"/>
              </p:cNvSpPr>
              <p:nvPr/>
            </p:nvSpPr>
            <p:spPr bwMode="auto">
              <a:xfrm>
                <a:off x="1833"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6" name="Rectangle 513"/>
              <p:cNvSpPr>
                <a:spLocks noChangeArrowheads="1"/>
              </p:cNvSpPr>
              <p:nvPr/>
            </p:nvSpPr>
            <p:spPr bwMode="auto">
              <a:xfrm>
                <a:off x="3022"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7" name="Rectangle 514"/>
              <p:cNvSpPr>
                <a:spLocks noChangeArrowheads="1"/>
              </p:cNvSpPr>
              <p:nvPr/>
            </p:nvSpPr>
            <p:spPr bwMode="auto">
              <a:xfrm>
                <a:off x="3311"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8" name="Rectangle 515"/>
              <p:cNvSpPr>
                <a:spLocks noChangeArrowheads="1"/>
              </p:cNvSpPr>
              <p:nvPr/>
            </p:nvSpPr>
            <p:spPr bwMode="auto">
              <a:xfrm>
                <a:off x="3311"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59" name="Rectangle 516"/>
              <p:cNvSpPr>
                <a:spLocks noChangeArrowheads="1"/>
              </p:cNvSpPr>
              <p:nvPr/>
            </p:nvSpPr>
            <p:spPr bwMode="auto">
              <a:xfrm>
                <a:off x="3317" y="2789"/>
                <a:ext cx="78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0" name="Rectangle 517"/>
              <p:cNvSpPr>
                <a:spLocks noChangeArrowheads="1"/>
              </p:cNvSpPr>
              <p:nvPr/>
            </p:nvSpPr>
            <p:spPr bwMode="auto">
              <a:xfrm>
                <a:off x="4102"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1" name="Rectangle 518"/>
              <p:cNvSpPr>
                <a:spLocks noChangeArrowheads="1"/>
              </p:cNvSpPr>
              <p:nvPr/>
            </p:nvSpPr>
            <p:spPr bwMode="auto">
              <a:xfrm>
                <a:off x="4108"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2" name="Rectangle 519"/>
              <p:cNvSpPr>
                <a:spLocks noChangeArrowheads="1"/>
              </p:cNvSpPr>
              <p:nvPr/>
            </p:nvSpPr>
            <p:spPr bwMode="auto">
              <a:xfrm>
                <a:off x="4114" y="2789"/>
                <a:ext cx="313"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3" name="Rectangle 520"/>
              <p:cNvSpPr>
                <a:spLocks noChangeArrowheads="1"/>
              </p:cNvSpPr>
              <p:nvPr/>
            </p:nvSpPr>
            <p:spPr bwMode="auto">
              <a:xfrm>
                <a:off x="4427"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4" name="Rectangle 521"/>
              <p:cNvSpPr>
                <a:spLocks noChangeArrowheads="1"/>
              </p:cNvSpPr>
              <p:nvPr/>
            </p:nvSpPr>
            <p:spPr bwMode="auto">
              <a:xfrm>
                <a:off x="4825"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5" name="Rectangle 522"/>
              <p:cNvSpPr>
                <a:spLocks noChangeArrowheads="1"/>
              </p:cNvSpPr>
              <p:nvPr/>
            </p:nvSpPr>
            <p:spPr bwMode="auto">
              <a:xfrm>
                <a:off x="4825"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6" name="Rectangle 523"/>
              <p:cNvSpPr>
                <a:spLocks noChangeArrowheads="1"/>
              </p:cNvSpPr>
              <p:nvPr/>
            </p:nvSpPr>
            <p:spPr bwMode="auto">
              <a:xfrm>
                <a:off x="4830" y="2789"/>
                <a:ext cx="389"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7" name="Rectangle 524"/>
              <p:cNvSpPr>
                <a:spLocks noChangeArrowheads="1"/>
              </p:cNvSpPr>
              <p:nvPr/>
            </p:nvSpPr>
            <p:spPr bwMode="auto">
              <a:xfrm>
                <a:off x="5219" y="2789"/>
                <a:ext cx="5"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8" name="Rectangle 525"/>
              <p:cNvSpPr>
                <a:spLocks noChangeArrowheads="1"/>
              </p:cNvSpPr>
              <p:nvPr/>
            </p:nvSpPr>
            <p:spPr bwMode="auto">
              <a:xfrm>
                <a:off x="5224"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69" name="Rectangle 526"/>
              <p:cNvSpPr>
                <a:spLocks noChangeArrowheads="1"/>
              </p:cNvSpPr>
              <p:nvPr/>
            </p:nvSpPr>
            <p:spPr bwMode="auto">
              <a:xfrm>
                <a:off x="5230" y="2789"/>
                <a:ext cx="384"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0" name="Rectangle 527"/>
              <p:cNvSpPr>
                <a:spLocks noChangeArrowheads="1"/>
              </p:cNvSpPr>
              <p:nvPr/>
            </p:nvSpPr>
            <p:spPr bwMode="auto">
              <a:xfrm>
                <a:off x="5614" y="2789"/>
                <a:ext cx="6" cy="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1" name="Rectangle 528"/>
              <p:cNvSpPr>
                <a:spLocks noChangeArrowheads="1"/>
              </p:cNvSpPr>
              <p:nvPr/>
            </p:nvSpPr>
            <p:spPr bwMode="auto">
              <a:xfrm>
                <a:off x="646"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2" name="Rectangle 529"/>
              <p:cNvSpPr>
                <a:spLocks noChangeArrowheads="1"/>
              </p:cNvSpPr>
              <p:nvPr/>
            </p:nvSpPr>
            <p:spPr bwMode="auto">
              <a:xfrm>
                <a:off x="1833"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3" name="Rectangle 530"/>
              <p:cNvSpPr>
                <a:spLocks noChangeArrowheads="1"/>
              </p:cNvSpPr>
              <p:nvPr/>
            </p:nvSpPr>
            <p:spPr bwMode="auto">
              <a:xfrm>
                <a:off x="3022" y="2795"/>
                <a:ext cx="5"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4" name="Rectangle 531"/>
              <p:cNvSpPr>
                <a:spLocks noChangeArrowheads="1"/>
              </p:cNvSpPr>
              <p:nvPr/>
            </p:nvSpPr>
            <p:spPr bwMode="auto">
              <a:xfrm>
                <a:off x="3311"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5" name="Rectangle 532"/>
              <p:cNvSpPr>
                <a:spLocks noChangeArrowheads="1"/>
              </p:cNvSpPr>
              <p:nvPr/>
            </p:nvSpPr>
            <p:spPr bwMode="auto">
              <a:xfrm>
                <a:off x="4102"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6" name="Rectangle 533"/>
              <p:cNvSpPr>
                <a:spLocks noChangeArrowheads="1"/>
              </p:cNvSpPr>
              <p:nvPr/>
            </p:nvSpPr>
            <p:spPr bwMode="auto">
              <a:xfrm>
                <a:off x="4427"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7" name="Rectangle 534"/>
              <p:cNvSpPr>
                <a:spLocks noChangeArrowheads="1"/>
              </p:cNvSpPr>
              <p:nvPr/>
            </p:nvSpPr>
            <p:spPr bwMode="auto">
              <a:xfrm>
                <a:off x="4825" y="2795"/>
                <a:ext cx="5"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8" name="Rectangle 535"/>
              <p:cNvSpPr>
                <a:spLocks noChangeArrowheads="1"/>
              </p:cNvSpPr>
              <p:nvPr/>
            </p:nvSpPr>
            <p:spPr bwMode="auto">
              <a:xfrm>
                <a:off x="5219" y="2795"/>
                <a:ext cx="5"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79" name="Rectangle 536"/>
              <p:cNvSpPr>
                <a:spLocks noChangeArrowheads="1"/>
              </p:cNvSpPr>
              <p:nvPr/>
            </p:nvSpPr>
            <p:spPr bwMode="auto">
              <a:xfrm>
                <a:off x="5614" y="2795"/>
                <a:ext cx="6" cy="1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80" name="Rectangle 537"/>
              <p:cNvSpPr>
                <a:spLocks noChangeArrowheads="1"/>
              </p:cNvSpPr>
              <p:nvPr/>
            </p:nvSpPr>
            <p:spPr bwMode="auto">
              <a:xfrm>
                <a:off x="1122" y="2923"/>
                <a:ext cx="280"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Totals</a:t>
                </a:r>
                <a:endParaRPr lang="en-US" altLang="en-US" smtClean="0"/>
              </a:p>
            </p:txBody>
          </p:sp>
          <p:sp>
            <p:nvSpPr>
              <p:cNvPr id="23581" name="Rectangle 538"/>
              <p:cNvSpPr>
                <a:spLocks noChangeArrowheads="1"/>
              </p:cNvSpPr>
              <p:nvPr/>
            </p:nvSpPr>
            <p:spPr bwMode="auto">
              <a:xfrm>
                <a:off x="1362"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2" name="Rectangle 539"/>
              <p:cNvSpPr>
                <a:spLocks noChangeArrowheads="1"/>
              </p:cNvSpPr>
              <p:nvPr/>
            </p:nvSpPr>
            <p:spPr bwMode="auto">
              <a:xfrm>
                <a:off x="1879"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3" name="Rectangle 540"/>
              <p:cNvSpPr>
                <a:spLocks noChangeArrowheads="1"/>
              </p:cNvSpPr>
              <p:nvPr/>
            </p:nvSpPr>
            <p:spPr bwMode="auto">
              <a:xfrm>
                <a:off x="190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4" name="Rectangle 541"/>
              <p:cNvSpPr>
                <a:spLocks noChangeArrowheads="1"/>
              </p:cNvSpPr>
              <p:nvPr/>
            </p:nvSpPr>
            <p:spPr bwMode="auto">
              <a:xfrm>
                <a:off x="3145" y="292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9</a:t>
                </a:r>
                <a:endParaRPr lang="en-US" altLang="en-US" smtClean="0"/>
              </a:p>
            </p:txBody>
          </p:sp>
          <p:sp>
            <p:nvSpPr>
              <p:cNvPr id="23585" name="Rectangle 542"/>
              <p:cNvSpPr>
                <a:spLocks noChangeArrowheads="1"/>
              </p:cNvSpPr>
              <p:nvPr/>
            </p:nvSpPr>
            <p:spPr bwMode="auto">
              <a:xfrm>
                <a:off x="319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6" name="Rectangle 543"/>
              <p:cNvSpPr>
                <a:spLocks noChangeArrowheads="1"/>
              </p:cNvSpPr>
              <p:nvPr/>
            </p:nvSpPr>
            <p:spPr bwMode="auto">
              <a:xfrm>
                <a:off x="3357"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7" name="Rectangle 544"/>
              <p:cNvSpPr>
                <a:spLocks noChangeArrowheads="1"/>
              </p:cNvSpPr>
              <p:nvPr/>
            </p:nvSpPr>
            <p:spPr bwMode="auto">
              <a:xfrm>
                <a:off x="3381"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8" name="Rectangle 545"/>
              <p:cNvSpPr>
                <a:spLocks noChangeArrowheads="1"/>
              </p:cNvSpPr>
              <p:nvPr/>
            </p:nvSpPr>
            <p:spPr bwMode="auto">
              <a:xfrm>
                <a:off x="4148"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89" name="Rectangle 546"/>
              <p:cNvSpPr>
                <a:spLocks noChangeArrowheads="1"/>
              </p:cNvSpPr>
              <p:nvPr/>
            </p:nvSpPr>
            <p:spPr bwMode="auto">
              <a:xfrm>
                <a:off x="4172"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90" name="Rectangle 547"/>
              <p:cNvSpPr>
                <a:spLocks noChangeArrowheads="1"/>
              </p:cNvSpPr>
              <p:nvPr/>
            </p:nvSpPr>
            <p:spPr bwMode="auto">
              <a:xfrm>
                <a:off x="4604" y="292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9</a:t>
                </a:r>
                <a:endParaRPr lang="en-US" altLang="en-US" smtClean="0"/>
              </a:p>
            </p:txBody>
          </p:sp>
          <p:sp>
            <p:nvSpPr>
              <p:cNvPr id="23591" name="Rectangle 548"/>
              <p:cNvSpPr>
                <a:spLocks noChangeArrowheads="1"/>
              </p:cNvSpPr>
              <p:nvPr/>
            </p:nvSpPr>
            <p:spPr bwMode="auto">
              <a:xfrm>
                <a:off x="4652"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92" name="Rectangle 549"/>
              <p:cNvSpPr>
                <a:spLocks noChangeArrowheads="1"/>
              </p:cNvSpPr>
              <p:nvPr/>
            </p:nvSpPr>
            <p:spPr bwMode="auto">
              <a:xfrm>
                <a:off x="4976" y="2923"/>
                <a:ext cx="135"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11</a:t>
                </a:r>
                <a:endParaRPr lang="en-US" altLang="en-US" smtClean="0"/>
              </a:p>
            </p:txBody>
          </p:sp>
          <p:sp>
            <p:nvSpPr>
              <p:cNvPr id="23593" name="Rectangle 550"/>
              <p:cNvSpPr>
                <a:spLocks noChangeArrowheads="1"/>
              </p:cNvSpPr>
              <p:nvPr/>
            </p:nvSpPr>
            <p:spPr bwMode="auto">
              <a:xfrm>
                <a:off x="507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94" name="Rectangle 551"/>
              <p:cNvSpPr>
                <a:spLocks noChangeArrowheads="1"/>
              </p:cNvSpPr>
              <p:nvPr/>
            </p:nvSpPr>
            <p:spPr bwMode="auto">
              <a:xfrm>
                <a:off x="5395" y="2923"/>
                <a:ext cx="86"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7</a:t>
                </a:r>
                <a:endParaRPr lang="en-US" altLang="en-US" smtClean="0"/>
              </a:p>
            </p:txBody>
          </p:sp>
          <p:sp>
            <p:nvSpPr>
              <p:cNvPr id="23595" name="Rectangle 552"/>
              <p:cNvSpPr>
                <a:spLocks noChangeArrowheads="1"/>
              </p:cNvSpPr>
              <p:nvPr/>
            </p:nvSpPr>
            <p:spPr bwMode="auto">
              <a:xfrm>
                <a:off x="5443" y="2923"/>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sp>
            <p:nvSpPr>
              <p:cNvPr id="23596" name="Rectangle 553"/>
              <p:cNvSpPr>
                <a:spLocks noChangeArrowheads="1"/>
              </p:cNvSpPr>
              <p:nvPr/>
            </p:nvSpPr>
            <p:spPr bwMode="auto">
              <a:xfrm>
                <a:off x="647"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97" name="Rectangle 554"/>
              <p:cNvSpPr>
                <a:spLocks noChangeArrowheads="1"/>
              </p:cNvSpPr>
              <p:nvPr/>
            </p:nvSpPr>
            <p:spPr bwMode="auto">
              <a:xfrm>
                <a:off x="646" y="2905"/>
                <a:ext cx="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98" name="Rectangle 555"/>
              <p:cNvSpPr>
                <a:spLocks noChangeArrowheads="1"/>
              </p:cNvSpPr>
              <p:nvPr/>
            </p:nvSpPr>
            <p:spPr bwMode="auto">
              <a:xfrm>
                <a:off x="652"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599" name="Rectangle 556"/>
              <p:cNvSpPr>
                <a:spLocks noChangeArrowheads="1"/>
              </p:cNvSpPr>
              <p:nvPr/>
            </p:nvSpPr>
            <p:spPr bwMode="auto">
              <a:xfrm>
                <a:off x="669" y="2905"/>
                <a:ext cx="1164"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0" name="Rectangle 557"/>
              <p:cNvSpPr>
                <a:spLocks noChangeArrowheads="1"/>
              </p:cNvSpPr>
              <p:nvPr/>
            </p:nvSpPr>
            <p:spPr bwMode="auto">
              <a:xfrm>
                <a:off x="1834"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1" name="Rectangle 558"/>
              <p:cNvSpPr>
                <a:spLocks noChangeArrowheads="1"/>
              </p:cNvSpPr>
              <p:nvPr/>
            </p:nvSpPr>
            <p:spPr bwMode="auto">
              <a:xfrm>
                <a:off x="1833"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2" name="Rectangle 559"/>
              <p:cNvSpPr>
                <a:spLocks noChangeArrowheads="1"/>
              </p:cNvSpPr>
              <p:nvPr/>
            </p:nvSpPr>
            <p:spPr bwMode="auto">
              <a:xfrm>
                <a:off x="1839"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3" name="Rectangle 560"/>
              <p:cNvSpPr>
                <a:spLocks noChangeArrowheads="1"/>
              </p:cNvSpPr>
              <p:nvPr/>
            </p:nvSpPr>
            <p:spPr bwMode="auto">
              <a:xfrm>
                <a:off x="1856" y="2905"/>
                <a:ext cx="116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4" name="Rectangle 561"/>
              <p:cNvSpPr>
                <a:spLocks noChangeArrowheads="1"/>
              </p:cNvSpPr>
              <p:nvPr/>
            </p:nvSpPr>
            <p:spPr bwMode="auto">
              <a:xfrm>
                <a:off x="3023" y="2923"/>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5" name="Rectangle 562"/>
              <p:cNvSpPr>
                <a:spLocks noChangeArrowheads="1"/>
              </p:cNvSpPr>
              <p:nvPr/>
            </p:nvSpPr>
            <p:spPr bwMode="auto">
              <a:xfrm>
                <a:off x="3022"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6" name="Rectangle 563"/>
              <p:cNvSpPr>
                <a:spLocks noChangeArrowheads="1"/>
              </p:cNvSpPr>
              <p:nvPr/>
            </p:nvSpPr>
            <p:spPr bwMode="auto">
              <a:xfrm>
                <a:off x="3027"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7" name="Rectangle 564"/>
              <p:cNvSpPr>
                <a:spLocks noChangeArrowheads="1"/>
              </p:cNvSpPr>
              <p:nvPr/>
            </p:nvSpPr>
            <p:spPr bwMode="auto">
              <a:xfrm>
                <a:off x="3045" y="2905"/>
                <a:ext cx="266"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8" name="Rectangle 565"/>
              <p:cNvSpPr>
                <a:spLocks noChangeArrowheads="1"/>
              </p:cNvSpPr>
              <p:nvPr/>
            </p:nvSpPr>
            <p:spPr bwMode="auto">
              <a:xfrm>
                <a:off x="3312"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09" name="Rectangle 566"/>
              <p:cNvSpPr>
                <a:spLocks noChangeArrowheads="1"/>
              </p:cNvSpPr>
              <p:nvPr/>
            </p:nvSpPr>
            <p:spPr bwMode="auto">
              <a:xfrm>
                <a:off x="3311"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10" name="Rectangle 567"/>
              <p:cNvSpPr>
                <a:spLocks noChangeArrowheads="1"/>
              </p:cNvSpPr>
              <p:nvPr/>
            </p:nvSpPr>
            <p:spPr bwMode="auto">
              <a:xfrm>
                <a:off x="3317"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11" name="Rectangle 568"/>
              <p:cNvSpPr>
                <a:spLocks noChangeArrowheads="1"/>
              </p:cNvSpPr>
              <p:nvPr/>
            </p:nvSpPr>
            <p:spPr bwMode="auto">
              <a:xfrm>
                <a:off x="3334" y="2905"/>
                <a:ext cx="76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12" name="Rectangle 569"/>
              <p:cNvSpPr>
                <a:spLocks noChangeArrowheads="1"/>
              </p:cNvSpPr>
              <p:nvPr/>
            </p:nvSpPr>
            <p:spPr bwMode="auto">
              <a:xfrm>
                <a:off x="4103"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13" name="Rectangle 570"/>
              <p:cNvSpPr>
                <a:spLocks noChangeArrowheads="1"/>
              </p:cNvSpPr>
              <p:nvPr/>
            </p:nvSpPr>
            <p:spPr bwMode="auto">
              <a:xfrm>
                <a:off x="4102"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14" name="Rectangle 571"/>
              <p:cNvSpPr>
                <a:spLocks noChangeArrowheads="1"/>
              </p:cNvSpPr>
              <p:nvPr/>
            </p:nvSpPr>
            <p:spPr bwMode="auto">
              <a:xfrm>
                <a:off x="4108"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615" name="Rectangle 572"/>
              <p:cNvSpPr>
                <a:spLocks noChangeArrowheads="1"/>
              </p:cNvSpPr>
              <p:nvPr/>
            </p:nvSpPr>
            <p:spPr bwMode="auto">
              <a:xfrm>
                <a:off x="4125" y="2905"/>
                <a:ext cx="30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4" name="Rectangle 573"/>
              <p:cNvSpPr>
                <a:spLocks noChangeArrowheads="1"/>
              </p:cNvSpPr>
              <p:nvPr/>
            </p:nvSpPr>
            <p:spPr bwMode="auto">
              <a:xfrm>
                <a:off x="4428"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5" name="Rectangle 574"/>
              <p:cNvSpPr>
                <a:spLocks noChangeArrowheads="1"/>
              </p:cNvSpPr>
              <p:nvPr/>
            </p:nvSpPr>
            <p:spPr bwMode="auto">
              <a:xfrm>
                <a:off x="4427"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6" name="Rectangle 575"/>
              <p:cNvSpPr>
                <a:spLocks noChangeArrowheads="1"/>
              </p:cNvSpPr>
              <p:nvPr/>
            </p:nvSpPr>
            <p:spPr bwMode="auto">
              <a:xfrm>
                <a:off x="4433"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7" name="Rectangle 576"/>
              <p:cNvSpPr>
                <a:spLocks noChangeArrowheads="1"/>
              </p:cNvSpPr>
              <p:nvPr/>
            </p:nvSpPr>
            <p:spPr bwMode="auto">
              <a:xfrm>
                <a:off x="4450" y="2905"/>
                <a:ext cx="375"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8" name="Rectangle 577"/>
              <p:cNvSpPr>
                <a:spLocks noChangeArrowheads="1"/>
              </p:cNvSpPr>
              <p:nvPr/>
            </p:nvSpPr>
            <p:spPr bwMode="auto">
              <a:xfrm>
                <a:off x="4826"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89" name="Rectangle 578"/>
              <p:cNvSpPr>
                <a:spLocks noChangeArrowheads="1"/>
              </p:cNvSpPr>
              <p:nvPr/>
            </p:nvSpPr>
            <p:spPr bwMode="auto">
              <a:xfrm>
                <a:off x="4825"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0" name="Rectangle 579"/>
              <p:cNvSpPr>
                <a:spLocks noChangeArrowheads="1"/>
              </p:cNvSpPr>
              <p:nvPr/>
            </p:nvSpPr>
            <p:spPr bwMode="auto">
              <a:xfrm>
                <a:off x="4830"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1" name="Rectangle 580"/>
              <p:cNvSpPr>
                <a:spLocks noChangeArrowheads="1"/>
              </p:cNvSpPr>
              <p:nvPr/>
            </p:nvSpPr>
            <p:spPr bwMode="auto">
              <a:xfrm>
                <a:off x="4848" y="2905"/>
                <a:ext cx="371"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2" name="Rectangle 581"/>
              <p:cNvSpPr>
                <a:spLocks noChangeArrowheads="1"/>
              </p:cNvSpPr>
              <p:nvPr/>
            </p:nvSpPr>
            <p:spPr bwMode="auto">
              <a:xfrm>
                <a:off x="5220" y="2923"/>
                <a:ext cx="3"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3" name="Rectangle 582"/>
              <p:cNvSpPr>
                <a:spLocks noChangeArrowheads="1"/>
              </p:cNvSpPr>
              <p:nvPr/>
            </p:nvSpPr>
            <p:spPr bwMode="auto">
              <a:xfrm>
                <a:off x="5219" y="2905"/>
                <a:ext cx="17"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4" name="Rectangle 583"/>
              <p:cNvSpPr>
                <a:spLocks noChangeArrowheads="1"/>
              </p:cNvSpPr>
              <p:nvPr/>
            </p:nvSpPr>
            <p:spPr bwMode="auto">
              <a:xfrm>
                <a:off x="5224"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5" name="Rectangle 584"/>
              <p:cNvSpPr>
                <a:spLocks noChangeArrowheads="1"/>
              </p:cNvSpPr>
              <p:nvPr/>
            </p:nvSpPr>
            <p:spPr bwMode="auto">
              <a:xfrm>
                <a:off x="5242" y="2905"/>
                <a:ext cx="372"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6" name="Rectangle 585"/>
              <p:cNvSpPr>
                <a:spLocks noChangeArrowheads="1"/>
              </p:cNvSpPr>
              <p:nvPr/>
            </p:nvSpPr>
            <p:spPr bwMode="auto">
              <a:xfrm>
                <a:off x="5615" y="2923"/>
                <a:ext cx="4" cy="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7" name="Rectangle 586"/>
              <p:cNvSpPr>
                <a:spLocks noChangeArrowheads="1"/>
              </p:cNvSpPr>
              <p:nvPr/>
            </p:nvSpPr>
            <p:spPr bwMode="auto">
              <a:xfrm>
                <a:off x="5614" y="2905"/>
                <a:ext cx="18" cy="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8" name="Rectangle 587"/>
              <p:cNvSpPr>
                <a:spLocks noChangeArrowheads="1"/>
              </p:cNvSpPr>
              <p:nvPr/>
            </p:nvSpPr>
            <p:spPr bwMode="auto">
              <a:xfrm>
                <a:off x="647"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599" name="Rectangle 588"/>
              <p:cNvSpPr>
                <a:spLocks noChangeArrowheads="1"/>
              </p:cNvSpPr>
              <p:nvPr/>
            </p:nvSpPr>
            <p:spPr bwMode="auto">
              <a:xfrm>
                <a:off x="647"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0" name="Rectangle 589"/>
              <p:cNvSpPr>
                <a:spLocks noChangeArrowheads="1"/>
              </p:cNvSpPr>
              <p:nvPr/>
            </p:nvSpPr>
            <p:spPr bwMode="auto">
              <a:xfrm>
                <a:off x="647"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1" name="Rectangle 590"/>
              <p:cNvSpPr>
                <a:spLocks noChangeArrowheads="1"/>
              </p:cNvSpPr>
              <p:nvPr/>
            </p:nvSpPr>
            <p:spPr bwMode="auto">
              <a:xfrm>
                <a:off x="651" y="3038"/>
                <a:ext cx="118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2" name="Rectangle 591"/>
              <p:cNvSpPr>
                <a:spLocks noChangeArrowheads="1"/>
              </p:cNvSpPr>
              <p:nvPr/>
            </p:nvSpPr>
            <p:spPr bwMode="auto">
              <a:xfrm>
                <a:off x="1834"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3" name="Rectangle 592"/>
              <p:cNvSpPr>
                <a:spLocks noChangeArrowheads="1"/>
              </p:cNvSpPr>
              <p:nvPr/>
            </p:nvSpPr>
            <p:spPr bwMode="auto">
              <a:xfrm>
                <a:off x="1834"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4" name="Rectangle 593"/>
              <p:cNvSpPr>
                <a:spLocks noChangeArrowheads="1"/>
              </p:cNvSpPr>
              <p:nvPr/>
            </p:nvSpPr>
            <p:spPr bwMode="auto">
              <a:xfrm>
                <a:off x="1838" y="3038"/>
                <a:ext cx="1185"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5" name="Rectangle 594"/>
              <p:cNvSpPr>
                <a:spLocks noChangeArrowheads="1"/>
              </p:cNvSpPr>
              <p:nvPr/>
            </p:nvSpPr>
            <p:spPr bwMode="auto">
              <a:xfrm>
                <a:off x="3023" y="2923"/>
                <a:ext cx="3"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6" name="Rectangle 595"/>
              <p:cNvSpPr>
                <a:spLocks noChangeArrowheads="1"/>
              </p:cNvSpPr>
              <p:nvPr/>
            </p:nvSpPr>
            <p:spPr bwMode="auto">
              <a:xfrm>
                <a:off x="3023" y="303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7" name="Rectangle 596"/>
              <p:cNvSpPr>
                <a:spLocks noChangeArrowheads="1"/>
              </p:cNvSpPr>
              <p:nvPr/>
            </p:nvSpPr>
            <p:spPr bwMode="auto">
              <a:xfrm>
                <a:off x="3026" y="3038"/>
                <a:ext cx="286"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8" name="Rectangle 597"/>
              <p:cNvSpPr>
                <a:spLocks noChangeArrowheads="1"/>
              </p:cNvSpPr>
              <p:nvPr/>
            </p:nvSpPr>
            <p:spPr bwMode="auto">
              <a:xfrm>
                <a:off x="3312"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09" name="Rectangle 598"/>
              <p:cNvSpPr>
                <a:spLocks noChangeArrowheads="1"/>
              </p:cNvSpPr>
              <p:nvPr/>
            </p:nvSpPr>
            <p:spPr bwMode="auto">
              <a:xfrm>
                <a:off x="3312"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0" name="Rectangle 599"/>
              <p:cNvSpPr>
                <a:spLocks noChangeArrowheads="1"/>
              </p:cNvSpPr>
              <p:nvPr/>
            </p:nvSpPr>
            <p:spPr bwMode="auto">
              <a:xfrm>
                <a:off x="3316" y="3038"/>
                <a:ext cx="787"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1" name="Rectangle 600"/>
              <p:cNvSpPr>
                <a:spLocks noChangeArrowheads="1"/>
              </p:cNvSpPr>
              <p:nvPr/>
            </p:nvSpPr>
            <p:spPr bwMode="auto">
              <a:xfrm>
                <a:off x="4103"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2" name="Rectangle 601"/>
              <p:cNvSpPr>
                <a:spLocks noChangeArrowheads="1"/>
              </p:cNvSpPr>
              <p:nvPr/>
            </p:nvSpPr>
            <p:spPr bwMode="auto">
              <a:xfrm>
                <a:off x="4103"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3" name="Rectangle 602"/>
              <p:cNvSpPr>
                <a:spLocks noChangeArrowheads="1"/>
              </p:cNvSpPr>
              <p:nvPr/>
            </p:nvSpPr>
            <p:spPr bwMode="auto">
              <a:xfrm>
                <a:off x="4107" y="3038"/>
                <a:ext cx="321"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4" name="Rectangle 603"/>
              <p:cNvSpPr>
                <a:spLocks noChangeArrowheads="1"/>
              </p:cNvSpPr>
              <p:nvPr/>
            </p:nvSpPr>
            <p:spPr bwMode="auto">
              <a:xfrm>
                <a:off x="4428"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5" name="Rectangle 604"/>
              <p:cNvSpPr>
                <a:spLocks noChangeArrowheads="1"/>
              </p:cNvSpPr>
              <p:nvPr/>
            </p:nvSpPr>
            <p:spPr bwMode="auto">
              <a:xfrm>
                <a:off x="4428"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6" name="Rectangle 605"/>
              <p:cNvSpPr>
                <a:spLocks noChangeArrowheads="1"/>
              </p:cNvSpPr>
              <p:nvPr/>
            </p:nvSpPr>
            <p:spPr bwMode="auto">
              <a:xfrm>
                <a:off x="4432" y="3038"/>
                <a:ext cx="39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363617" name="Rectangle 606"/>
              <p:cNvSpPr>
                <a:spLocks noChangeArrowheads="1"/>
              </p:cNvSpPr>
              <p:nvPr/>
            </p:nvSpPr>
            <p:spPr bwMode="auto">
              <a:xfrm>
                <a:off x="4826"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grpSp>
        <p:sp>
          <p:nvSpPr>
            <p:cNvPr id="15" name="Rectangle 608"/>
            <p:cNvSpPr>
              <a:spLocks noChangeArrowheads="1"/>
            </p:cNvSpPr>
            <p:nvPr/>
          </p:nvSpPr>
          <p:spPr bwMode="auto">
            <a:xfrm>
              <a:off x="4826"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16" name="Rectangle 609"/>
            <p:cNvSpPr>
              <a:spLocks noChangeArrowheads="1"/>
            </p:cNvSpPr>
            <p:nvPr/>
          </p:nvSpPr>
          <p:spPr bwMode="auto">
            <a:xfrm>
              <a:off x="4830" y="3038"/>
              <a:ext cx="390"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17" name="Rectangle 610"/>
            <p:cNvSpPr>
              <a:spLocks noChangeArrowheads="1"/>
            </p:cNvSpPr>
            <p:nvPr/>
          </p:nvSpPr>
          <p:spPr bwMode="auto">
            <a:xfrm>
              <a:off x="5220" y="2923"/>
              <a:ext cx="3"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18" name="Rectangle 611"/>
            <p:cNvSpPr>
              <a:spLocks noChangeArrowheads="1"/>
            </p:cNvSpPr>
            <p:nvPr/>
          </p:nvSpPr>
          <p:spPr bwMode="auto">
            <a:xfrm>
              <a:off x="5220" y="3038"/>
              <a:ext cx="3"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19" name="Rectangle 612"/>
            <p:cNvSpPr>
              <a:spLocks noChangeArrowheads="1"/>
            </p:cNvSpPr>
            <p:nvPr/>
          </p:nvSpPr>
          <p:spPr bwMode="auto">
            <a:xfrm>
              <a:off x="5223" y="3038"/>
              <a:ext cx="392"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0" name="Rectangle 613"/>
            <p:cNvSpPr>
              <a:spLocks noChangeArrowheads="1"/>
            </p:cNvSpPr>
            <p:nvPr/>
          </p:nvSpPr>
          <p:spPr bwMode="auto">
            <a:xfrm>
              <a:off x="5615" y="2923"/>
              <a:ext cx="4" cy="1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1" name="Rectangle 614"/>
            <p:cNvSpPr>
              <a:spLocks noChangeArrowheads="1"/>
            </p:cNvSpPr>
            <p:nvPr/>
          </p:nvSpPr>
          <p:spPr bwMode="auto">
            <a:xfrm>
              <a:off x="5615"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2" name="Rectangle 615"/>
            <p:cNvSpPr>
              <a:spLocks noChangeArrowheads="1"/>
            </p:cNvSpPr>
            <p:nvPr/>
          </p:nvSpPr>
          <p:spPr bwMode="auto">
            <a:xfrm>
              <a:off x="5615" y="3038"/>
              <a:ext cx="4" cy="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23" name="Rectangle 616"/>
            <p:cNvSpPr>
              <a:spLocks noChangeArrowheads="1"/>
            </p:cNvSpPr>
            <p:nvPr/>
          </p:nvSpPr>
          <p:spPr bwMode="auto">
            <a:xfrm>
              <a:off x="647" y="3041"/>
              <a:ext cx="62" cy="1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2000">
                  <a:solidFill>
                    <a:schemeClr val="tx1"/>
                  </a:solidFill>
                  <a:latin typeface="Arial" panose="020B0604020202020204" pitchFamily="34" charset="0"/>
                </a:defRPr>
              </a:lvl1pPr>
              <a:lvl2pPr>
                <a:defRPr kumimoji="1" sz="2000">
                  <a:solidFill>
                    <a:schemeClr val="tx1"/>
                  </a:solidFill>
                  <a:latin typeface="Arial" panose="020B0604020202020204" pitchFamily="34" charset="0"/>
                </a:defRPr>
              </a:lvl2pPr>
              <a:lvl3pPr>
                <a:defRPr kumimoji="1" sz="2000">
                  <a:solidFill>
                    <a:schemeClr val="tx1"/>
                  </a:solidFill>
                  <a:latin typeface="Arial" panose="020B0604020202020204" pitchFamily="34" charset="0"/>
                </a:defRPr>
              </a:lvl3pPr>
              <a:lvl4pPr>
                <a:defRPr kumimoji="1" sz="2000">
                  <a:solidFill>
                    <a:schemeClr val="tx1"/>
                  </a:solidFill>
                  <a:latin typeface="Arial" panose="020B0604020202020204" pitchFamily="34" charset="0"/>
                </a:defRPr>
              </a:lvl4pPr>
              <a:lvl5pPr>
                <a:defRPr kumimoji="1" sz="2000">
                  <a:solidFill>
                    <a:schemeClr val="tx1"/>
                  </a:solidFill>
                  <a:latin typeface="Arial" panose="020B0604020202020204" pitchFamily="34" charset="0"/>
                </a:defRPr>
              </a:lvl5pPr>
              <a:lvl6pPr eaLnBrk="0" fontAlgn="base" hangingPunct="0">
                <a:spcBef>
                  <a:spcPct val="0"/>
                </a:spcBef>
                <a:spcAft>
                  <a:spcPct val="0"/>
                </a:spcAft>
                <a:defRPr kumimoji="1" sz="2000">
                  <a:solidFill>
                    <a:schemeClr val="tx1"/>
                  </a:solidFill>
                  <a:latin typeface="Arial" panose="020B0604020202020204" pitchFamily="34" charset="0"/>
                </a:defRPr>
              </a:lvl6pPr>
              <a:lvl7pPr eaLnBrk="0" fontAlgn="base" hangingPunct="0">
                <a:spcBef>
                  <a:spcPct val="0"/>
                </a:spcBef>
                <a:spcAft>
                  <a:spcPct val="0"/>
                </a:spcAft>
                <a:defRPr kumimoji="1" sz="2000">
                  <a:solidFill>
                    <a:schemeClr val="tx1"/>
                  </a:solidFill>
                  <a:latin typeface="Arial" panose="020B0604020202020204" pitchFamily="34" charset="0"/>
                </a:defRPr>
              </a:lvl7pPr>
              <a:lvl8pPr eaLnBrk="0" fontAlgn="base" hangingPunct="0">
                <a:spcBef>
                  <a:spcPct val="0"/>
                </a:spcBef>
                <a:spcAft>
                  <a:spcPct val="0"/>
                </a:spcAft>
                <a:defRPr kumimoji="1" sz="2000">
                  <a:solidFill>
                    <a:schemeClr val="tx1"/>
                  </a:solidFill>
                  <a:latin typeface="Arial" panose="020B0604020202020204" pitchFamily="34" charset="0"/>
                </a:defRPr>
              </a:lvl8pPr>
              <a:lvl9pPr eaLnBrk="0" fontAlgn="base" hangingPunct="0">
                <a:spcBef>
                  <a:spcPct val="0"/>
                </a:spcBef>
                <a:spcAft>
                  <a:spcPct val="0"/>
                </a:spcAft>
                <a:defRPr kumimoji="1" sz="2000">
                  <a:solidFill>
                    <a:schemeClr val="tx1"/>
                  </a:solidFill>
                  <a:latin typeface="Arial" panose="020B0604020202020204" pitchFamily="34" charset="0"/>
                </a:defRPr>
              </a:lvl9pPr>
            </a:lstStyle>
            <a:p>
              <a:pPr>
                <a:defRPr/>
              </a:pPr>
              <a:r>
                <a:rPr lang="en-US" altLang="en-US" sz="1200" smtClean="0">
                  <a:solidFill>
                    <a:srgbClr val="000000"/>
                  </a:solidFill>
                  <a:latin typeface="Times New Roman" panose="02020603050405020304" pitchFamily="18" charset="0"/>
                </a:rPr>
                <a:t> </a:t>
              </a:r>
              <a:endParaRPr lang="en-US" altLang="en-US" smtClean="0"/>
            </a:p>
          </p:txBody>
        </p:sp>
      </p:grpSp>
      <p:pic>
        <p:nvPicPr>
          <p:cNvPr id="25606" name="Picture 36401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313" y="5681663"/>
            <a:ext cx="8231187" cy="1762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2400" dirty="0" smtClean="0">
                <a:effectLst/>
              </a:rPr>
              <a:t>COETF EFFORTS ON THE FINAL (APRIL 2016) PQBS ICR</a:t>
            </a:r>
            <a:endParaRPr lang="en-US" altLang="en-US" sz="2400" dirty="0" smtClean="0">
              <a:effectLst/>
            </a:endParaRPr>
          </a:p>
        </p:txBody>
      </p:sp>
      <p:sp>
        <p:nvSpPr>
          <p:cNvPr id="33795" name="Rectangle 3"/>
          <p:cNvSpPr>
            <a:spLocks noGrp="1" noChangeArrowheads="1"/>
          </p:cNvSpPr>
          <p:nvPr>
            <p:ph type="body" idx="1"/>
          </p:nvPr>
        </p:nvSpPr>
        <p:spPr>
          <a:xfrm>
            <a:off x="1066800" y="1752600"/>
            <a:ext cx="8382000" cy="4290984"/>
          </a:xfrm>
        </p:spPr>
        <p:txBody>
          <a:bodyPr/>
          <a:lstStyle/>
          <a:p>
            <a:pPr marL="0" indent="0">
              <a:buNone/>
            </a:pPr>
            <a:endParaRPr lang="en-US" altLang="en-US" sz="2400" dirty="0" smtClean="0">
              <a:effectLst/>
            </a:endParaRPr>
          </a:p>
          <a:p>
            <a:r>
              <a:rPr lang="en-US" altLang="en-US" sz="2000" dirty="0" smtClean="0">
                <a:effectLst/>
              </a:rPr>
              <a:t>Since EPA’s release of the final ICR, the COETF has served as a roundtable for discussing how individual companies plan to the various questions EPA is posing and deciding what responses would best serve the industry’s interests.</a:t>
            </a:r>
          </a:p>
          <a:p>
            <a:endParaRPr lang="en-US" altLang="en-US" sz="2000" dirty="0" smtClean="0">
              <a:effectLst/>
            </a:endParaRPr>
          </a:p>
          <a:p>
            <a:pPr lvl="1"/>
            <a:r>
              <a:rPr lang="en-US" altLang="en-US" sz="1600" b="1" dirty="0" smtClean="0">
                <a:effectLst/>
              </a:rPr>
              <a:t>In June 2016, the COETF formed a </a:t>
            </a:r>
            <a:r>
              <a:rPr lang="en-US" sz="1600" b="1" dirty="0" err="1">
                <a:effectLst/>
              </a:rPr>
              <a:t>a</a:t>
            </a:r>
            <a:r>
              <a:rPr lang="en-US" sz="1600" b="1" dirty="0">
                <a:effectLst/>
              </a:rPr>
              <a:t> “Modeling Subgroup” to review/consider and make recommendations to the COETF on what to advocate to EPA in terms of RTR modeling, and when</a:t>
            </a:r>
            <a:r>
              <a:rPr lang="en-US" sz="1600" b="1" dirty="0" smtClean="0">
                <a:effectLst/>
              </a:rPr>
              <a:t>.</a:t>
            </a:r>
          </a:p>
          <a:p>
            <a:pPr lvl="1"/>
            <a:endParaRPr lang="en-US" sz="1600" b="1" dirty="0" smtClean="0">
              <a:effectLst/>
            </a:endParaRPr>
          </a:p>
          <a:p>
            <a:pPr lvl="1"/>
            <a:r>
              <a:rPr lang="en-US" altLang="en-US" sz="1600" b="1" dirty="0" smtClean="0">
                <a:effectLst/>
              </a:rPr>
              <a:t>In September 2016, the COETF </a:t>
            </a:r>
            <a:r>
              <a:rPr lang="en-US" sz="1600" b="1" dirty="0" smtClean="0">
                <a:effectLst/>
              </a:rPr>
              <a:t>agreed </a:t>
            </a:r>
            <a:r>
              <a:rPr lang="en-US" sz="1600" b="1" dirty="0">
                <a:effectLst/>
              </a:rPr>
              <a:t>on the text of a footnote for companies to consider including in their “Group 2” (Sections IV and V) submissions to EPA on the </a:t>
            </a:r>
            <a:r>
              <a:rPr lang="en-US" sz="1600" b="1" dirty="0" smtClean="0">
                <a:effectLst/>
              </a:rPr>
              <a:t>ICR.  </a:t>
            </a:r>
            <a:r>
              <a:rPr lang="en-US" sz="1600" b="1" dirty="0">
                <a:effectLst/>
              </a:rPr>
              <a:t>The footnote advocates for EPA to use the buoyant volume source approach for modeling coke battery fugitive </a:t>
            </a:r>
            <a:r>
              <a:rPr lang="en-US" sz="1600" b="1" dirty="0" smtClean="0">
                <a:effectLst/>
              </a:rPr>
              <a:t>emissions.</a:t>
            </a:r>
            <a:endParaRPr lang="en-US" altLang="en-US" sz="1600" b="1" dirty="0" smtClean="0">
              <a:effectLst/>
            </a:endParaRPr>
          </a:p>
          <a:p>
            <a:endParaRPr lang="en-US" altLang="en-US" sz="2200" dirty="0" smtClean="0">
              <a:effectLst/>
              <a:latin typeface="Helvetica" panose="020B0604020202020204" pitchFamily="34" charset="0"/>
            </a:endParaRPr>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51209AB-D493-4F66-8676-0B59BA29CD5C}" type="slidenum">
              <a:rPr lang="en-US" altLang="en-US">
                <a:solidFill>
                  <a:srgbClr val="FFFFFF"/>
                </a:solidFill>
              </a:rPr>
              <a:pPr marL="0" lvl="8" eaLnBrk="0" fontAlgn="base" hangingPunct="0">
                <a:spcBef>
                  <a:spcPct val="20000"/>
                </a:spcBef>
                <a:spcAft>
                  <a:spcPct val="0"/>
                </a:spcAft>
                <a:buClr>
                  <a:srgbClr val="FFCC00"/>
                </a:buClr>
                <a:buSzPct val="75000"/>
                <a:defRPr/>
              </a:pPr>
              <a:t>14</a:t>
            </a:fld>
            <a:endParaRPr lang="en-US" altLang="en-US" dirty="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400" dirty="0" smtClean="0">
                <a:effectLst/>
              </a:rPr>
              <a:t>CWA UPDATE, INCLUDING MSGP UPDATE</a:t>
            </a:r>
            <a:endParaRPr lang="en-US" altLang="en-US" sz="2400" dirty="0" smtClean="0"/>
          </a:p>
        </p:txBody>
      </p:sp>
      <p:sp>
        <p:nvSpPr>
          <p:cNvPr id="362499" name="Rectangle 3"/>
          <p:cNvSpPr>
            <a:spLocks noGrp="1" noChangeArrowheads="1"/>
          </p:cNvSpPr>
          <p:nvPr>
            <p:ph type="body" idx="1"/>
          </p:nvPr>
        </p:nvSpPr>
        <p:spPr>
          <a:xfrm>
            <a:off x="1066800" y="2209801"/>
            <a:ext cx="8382000" cy="2286000"/>
          </a:xfrm>
        </p:spPr>
        <p:txBody>
          <a:bodyPr/>
          <a:lstStyle/>
          <a:p>
            <a:pPr marL="0" indent="0">
              <a:buNone/>
              <a:defRPr/>
            </a:pPr>
            <a:endParaRPr lang="en-US" altLang="en-US" sz="1600" dirty="0" smtClean="0"/>
          </a:p>
          <a:p>
            <a:pPr>
              <a:defRPr/>
            </a:pPr>
            <a:r>
              <a:rPr lang="en-US" altLang="en-US" sz="2400" dirty="0" smtClean="0"/>
              <a:t>EPA/U.S. Corps of Engineers “Waters of the U.S.” (WOTUS) Final </a:t>
            </a:r>
            <a:r>
              <a:rPr lang="en-US" altLang="en-US" sz="2400" dirty="0" smtClean="0"/>
              <a:t>Rule</a:t>
            </a:r>
          </a:p>
          <a:p>
            <a:pPr>
              <a:defRPr/>
            </a:pPr>
            <a:endParaRPr lang="en-US" altLang="en-US" sz="2400" dirty="0" smtClean="0"/>
          </a:p>
          <a:p>
            <a:pPr>
              <a:defRPr/>
            </a:pPr>
            <a:r>
              <a:rPr lang="en-US" altLang="en-US" sz="2400" dirty="0"/>
              <a:t>Litigation </a:t>
            </a:r>
            <a:r>
              <a:rPr lang="en-US" altLang="en-US" sz="2400" dirty="0" smtClean="0"/>
              <a:t>over </a:t>
            </a:r>
            <a:r>
              <a:rPr lang="en-US" altLang="en-US" sz="2400" dirty="0"/>
              <a:t>EPA’s </a:t>
            </a:r>
            <a:r>
              <a:rPr lang="en-US" altLang="en-US" sz="2400" dirty="0" smtClean="0"/>
              <a:t>2015 Multi-Sector </a:t>
            </a:r>
            <a:r>
              <a:rPr lang="en-US" altLang="en-US" sz="2400" dirty="0"/>
              <a:t>General Permit (MSGP)</a:t>
            </a:r>
          </a:p>
          <a:p>
            <a:pPr>
              <a:defRPr/>
            </a:pPr>
            <a:endParaRPr lang="en-US" altLang="en-US" sz="1600" dirty="0" smtClean="0"/>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15</a:t>
            </a:fld>
            <a:endParaRPr lang="en-US"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t/>
            </a:r>
            <a:br>
              <a:rPr lang="en-US" altLang="en-US" sz="2800" dirty="0"/>
            </a:br>
            <a:r>
              <a:rPr lang="en-US" altLang="en-US" sz="2800" dirty="0">
                <a:effectLst/>
              </a:rPr>
              <a:t/>
            </a:r>
            <a:br>
              <a:rPr lang="en-US" altLang="en-US" sz="2800" dirty="0">
                <a:effectLst/>
              </a:rPr>
            </a:br>
            <a:r>
              <a:rPr lang="en-US" altLang="en-US" sz="2800" dirty="0" smtClean="0"/>
              <a:t>EPA/U.S. CORPS OF ENGINEERS</a:t>
            </a:r>
            <a:br>
              <a:rPr lang="en-US" altLang="en-US" sz="2800" dirty="0" smtClean="0"/>
            </a:br>
            <a:r>
              <a:rPr lang="en-US" altLang="en-US" sz="2800" dirty="0" smtClean="0"/>
              <a:t>“WATERS OF THE U.S.” (WOTUS) FINAL RULE</a:t>
            </a:r>
            <a:endParaRPr lang="en-US" altLang="en-US" sz="2400" dirty="0" smtClean="0"/>
          </a:p>
        </p:txBody>
      </p:sp>
      <p:sp>
        <p:nvSpPr>
          <p:cNvPr id="362499" name="Rectangle 3"/>
          <p:cNvSpPr>
            <a:spLocks noGrp="1" noChangeArrowheads="1"/>
          </p:cNvSpPr>
          <p:nvPr>
            <p:ph type="body" idx="1"/>
          </p:nvPr>
        </p:nvSpPr>
        <p:spPr>
          <a:xfrm>
            <a:off x="1066800" y="1981200"/>
            <a:ext cx="8382000" cy="4062383"/>
          </a:xfrm>
        </p:spPr>
        <p:txBody>
          <a:bodyPr/>
          <a:lstStyle/>
          <a:p>
            <a:pPr marL="0" indent="0">
              <a:buNone/>
              <a:defRPr/>
            </a:pPr>
            <a:endParaRPr lang="en-US" altLang="en-US" sz="1600" dirty="0" smtClean="0"/>
          </a:p>
          <a:p>
            <a:pPr>
              <a:defRPr/>
            </a:pPr>
            <a:r>
              <a:rPr lang="en-US" altLang="en-US" sz="1600" dirty="0" smtClean="0"/>
              <a:t>The final rule was issued on June 29, 2015 </a:t>
            </a:r>
            <a:r>
              <a:rPr lang="en-US" altLang="en-US" sz="1600" dirty="0"/>
              <a:t>(80 Fed. Reg. 37,054).  The rule became effective on August </a:t>
            </a:r>
            <a:r>
              <a:rPr lang="en-US" altLang="en-US" sz="1600" dirty="0" smtClean="0"/>
              <a:t>28, 2015.</a:t>
            </a:r>
          </a:p>
          <a:p>
            <a:pPr marL="0" indent="0">
              <a:buNone/>
              <a:defRPr/>
            </a:pPr>
            <a:endParaRPr lang="en-US" altLang="en-US" sz="1600" dirty="0"/>
          </a:p>
          <a:p>
            <a:pPr lvl="1">
              <a:defRPr/>
            </a:pPr>
            <a:r>
              <a:rPr lang="en-US" sz="1300" b="1" dirty="0">
                <a:effectLst/>
              </a:rPr>
              <a:t>The rule has implications for any entity regulated under the Clean Water Act (CWA), including construction, manufacturing, mining, agricultural, and energy </a:t>
            </a:r>
            <a:r>
              <a:rPr lang="en-US" sz="1300" b="1" dirty="0" smtClean="0">
                <a:effectLst/>
              </a:rPr>
              <a:t>development.</a:t>
            </a:r>
          </a:p>
          <a:p>
            <a:pPr lvl="1">
              <a:defRPr/>
            </a:pPr>
            <a:r>
              <a:rPr lang="en-US" sz="1300" b="1" dirty="0" smtClean="0">
                <a:effectLst/>
              </a:rPr>
              <a:t>It </a:t>
            </a:r>
            <a:r>
              <a:rPr lang="en-US" sz="1300" b="1" dirty="0">
                <a:effectLst/>
              </a:rPr>
              <a:t>dramatically expands the number and types of waters subject to regulation under the CWA, as this definition establishes the scope of federal jurisdiction over U.S. waters.  Where federal jurisdiction exists, federal permits will be necessary for a number of activities impacting these waters, including filling, dredging, discharging into, or modifying </a:t>
            </a:r>
            <a:r>
              <a:rPr lang="en-US" sz="1300" b="1" dirty="0" smtClean="0">
                <a:effectLst/>
              </a:rPr>
              <a:t>flow.</a:t>
            </a:r>
          </a:p>
          <a:p>
            <a:pPr lvl="1">
              <a:defRPr/>
            </a:pPr>
            <a:r>
              <a:rPr lang="en-US" sz="1300" b="1" dirty="0" smtClean="0">
                <a:effectLst/>
              </a:rPr>
              <a:t>This </a:t>
            </a:r>
            <a:r>
              <a:rPr lang="en-US" sz="1300" b="1" dirty="0">
                <a:effectLst/>
              </a:rPr>
              <a:t>new definition of “waters” will also be incorporated into regulations under several other environmental laws, including the </a:t>
            </a:r>
            <a:r>
              <a:rPr lang="en-US" sz="1300" b="1" dirty="0" smtClean="0">
                <a:effectLst/>
              </a:rPr>
              <a:t>CAA, RCRA, </a:t>
            </a:r>
            <a:r>
              <a:rPr lang="en-US" sz="1300" b="1" dirty="0">
                <a:effectLst/>
              </a:rPr>
              <a:t>and </a:t>
            </a:r>
            <a:r>
              <a:rPr lang="en-US" sz="1300" b="1" dirty="0" smtClean="0">
                <a:effectLst/>
              </a:rPr>
              <a:t>CERCLA.</a:t>
            </a:r>
          </a:p>
          <a:p>
            <a:pPr marL="457200" lvl="1" indent="0">
              <a:buNone/>
              <a:defRPr/>
            </a:pPr>
            <a:endParaRPr lang="en-US" sz="1400" dirty="0" smtClean="0">
              <a:effectLst/>
            </a:endParaRPr>
          </a:p>
          <a:p>
            <a:pPr lvl="0">
              <a:defRPr/>
            </a:pPr>
            <a:r>
              <a:rPr lang="en-US" altLang="en-US" sz="1600" b="1" dirty="0" smtClean="0"/>
              <a:t>Litigation over the final rule continues.</a:t>
            </a:r>
          </a:p>
          <a:p>
            <a:pPr marL="0" lvl="0" indent="0">
              <a:buNone/>
              <a:defRPr/>
            </a:pPr>
            <a:endParaRPr lang="en-US" altLang="en-US" sz="1600" b="1" dirty="0" smtClean="0"/>
          </a:p>
          <a:p>
            <a:pPr lvl="1">
              <a:defRPr/>
            </a:pPr>
            <a:r>
              <a:rPr lang="en-US" sz="1300" b="1" dirty="0" smtClean="0">
                <a:effectLst/>
              </a:rPr>
              <a:t>The </a:t>
            </a:r>
            <a:r>
              <a:rPr lang="en-US" sz="1300" b="1" dirty="0">
                <a:effectLst/>
              </a:rPr>
              <a:t>final </a:t>
            </a:r>
            <a:r>
              <a:rPr lang="en-US" sz="1300" b="1" dirty="0" smtClean="0">
                <a:effectLst/>
              </a:rPr>
              <a:t>rule has </a:t>
            </a:r>
            <a:r>
              <a:rPr lang="en-US" sz="1300" b="1" dirty="0">
                <a:effectLst/>
              </a:rPr>
              <a:t>been challenged in the courts by numerous parties and has been stayed pending that ongoing </a:t>
            </a:r>
            <a:r>
              <a:rPr lang="en-US" sz="1300" b="1" dirty="0" smtClean="0">
                <a:effectLst/>
              </a:rPr>
              <a:t>litigation.</a:t>
            </a:r>
          </a:p>
          <a:p>
            <a:pPr marL="457200" lvl="1" indent="0">
              <a:buNone/>
              <a:defRPr/>
            </a:pPr>
            <a:endParaRPr lang="en-US" sz="1200" b="1" dirty="0" smtClean="0">
              <a:effectLst/>
            </a:endParaRPr>
          </a:p>
          <a:p>
            <a:pPr lvl="0">
              <a:defRPr/>
            </a:pPr>
            <a:r>
              <a:rPr lang="en-US" altLang="en-US" sz="1600" b="1" dirty="0" smtClean="0"/>
              <a:t>Congress continues to pursue various legislative actions to overturn/”defund” the final rule (e.g., passage of </a:t>
            </a:r>
            <a:r>
              <a:rPr lang="en-US" sz="1600" b="1" dirty="0" smtClean="0">
                <a:effectLst/>
              </a:rPr>
              <a:t>a </a:t>
            </a:r>
            <a:r>
              <a:rPr lang="en-US" sz="1600" b="1" dirty="0">
                <a:effectLst/>
              </a:rPr>
              <a:t>Congressional Review Act resolution of </a:t>
            </a:r>
            <a:r>
              <a:rPr lang="en-US" sz="1600" b="1" dirty="0" smtClean="0">
                <a:effectLst/>
              </a:rPr>
              <a:t>disapproval in January 2016, that was subsequently vetoed by President Obama).</a:t>
            </a:r>
            <a:endParaRPr lang="en-US" altLang="en-US" sz="1600" b="1" dirty="0"/>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16</a:t>
            </a:fld>
            <a:endParaRPr lang="en-US" altLang="en-US" dirty="0"/>
          </a:p>
        </p:txBody>
      </p:sp>
    </p:spTree>
    <p:extLst>
      <p:ext uri="{BB962C8B-B14F-4D97-AF65-F5344CB8AC3E}">
        <p14:creationId xmlns:p14="http://schemas.microsoft.com/office/powerpoint/2010/main" val="1438750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a:t>Litigation </a:t>
            </a:r>
            <a:r>
              <a:rPr lang="en-US" altLang="en-US" sz="2800" dirty="0" smtClean="0"/>
              <a:t>over EPA’s </a:t>
            </a:r>
            <a:r>
              <a:rPr lang="en-US" altLang="en-US" sz="2800" dirty="0"/>
              <a:t>2015 Multi-Sector General Permit (MSGP</a:t>
            </a:r>
            <a:r>
              <a:rPr lang="en-US" altLang="en-US" sz="2800" dirty="0" smtClean="0"/>
              <a:t>)</a:t>
            </a:r>
            <a:endParaRPr lang="en-US" altLang="en-US" sz="2400" dirty="0" smtClean="0"/>
          </a:p>
        </p:txBody>
      </p:sp>
      <p:sp>
        <p:nvSpPr>
          <p:cNvPr id="362499" name="Rectangle 3"/>
          <p:cNvSpPr>
            <a:spLocks noGrp="1" noChangeArrowheads="1"/>
          </p:cNvSpPr>
          <p:nvPr>
            <p:ph type="body" idx="1"/>
          </p:nvPr>
        </p:nvSpPr>
        <p:spPr>
          <a:xfrm>
            <a:off x="1066800" y="1676400"/>
            <a:ext cx="8382000" cy="3657601"/>
          </a:xfrm>
        </p:spPr>
        <p:txBody>
          <a:bodyPr/>
          <a:lstStyle/>
          <a:p>
            <a:pPr marL="457200" lvl="1" indent="0">
              <a:buNone/>
              <a:defRPr/>
            </a:pPr>
            <a:endParaRPr lang="en-US" sz="1400" dirty="0" smtClean="0">
              <a:effectLst/>
            </a:endParaRPr>
          </a:p>
          <a:p>
            <a:pPr lvl="0">
              <a:defRPr/>
            </a:pPr>
            <a:endParaRPr lang="en-US" sz="2000" dirty="0" smtClean="0">
              <a:effectLst/>
            </a:endParaRPr>
          </a:p>
          <a:p>
            <a:pPr lvl="0">
              <a:defRPr/>
            </a:pPr>
            <a:endParaRPr lang="en-US" sz="2000" dirty="0" smtClean="0">
              <a:effectLst/>
            </a:endParaRPr>
          </a:p>
          <a:p>
            <a:pPr lvl="0">
              <a:defRPr/>
            </a:pPr>
            <a:endParaRPr lang="en-US" sz="2000" dirty="0">
              <a:effectLst/>
            </a:endParaRPr>
          </a:p>
          <a:p>
            <a:pPr lvl="0">
              <a:defRPr/>
            </a:pPr>
            <a:r>
              <a:rPr lang="en-US" sz="2000" dirty="0" smtClean="0">
                <a:effectLst/>
              </a:rPr>
              <a:t>On June 16, 2015, EPA issued its 2015 MSGP for </a:t>
            </a:r>
            <a:r>
              <a:rPr lang="en-US" sz="2000" dirty="0" err="1" smtClean="0">
                <a:effectLst/>
              </a:rPr>
              <a:t>stormwater</a:t>
            </a:r>
            <a:r>
              <a:rPr lang="en-US" sz="2000" dirty="0" smtClean="0">
                <a:effectLst/>
              </a:rPr>
              <a:t> discharges from industrial sources.</a:t>
            </a:r>
          </a:p>
          <a:p>
            <a:pPr lvl="0">
              <a:defRPr/>
            </a:pPr>
            <a:endParaRPr lang="en-US" sz="1400" dirty="0" smtClean="0">
              <a:effectLst/>
            </a:endParaRPr>
          </a:p>
          <a:p>
            <a:pPr lvl="1">
              <a:defRPr/>
            </a:pPr>
            <a:r>
              <a:rPr lang="en-US" sz="1800" b="1" dirty="0"/>
              <a:t>The MSGP is the collective term for the CWA National Pollutant Discharge Elimination System (NPDES) program's general permits for </a:t>
            </a:r>
            <a:r>
              <a:rPr lang="en-US" sz="1800" b="1" dirty="0" err="1"/>
              <a:t>stormwater</a:t>
            </a:r>
            <a:r>
              <a:rPr lang="en-US" sz="1800" b="1" dirty="0"/>
              <a:t> discharges from industrial facilities </a:t>
            </a:r>
            <a:r>
              <a:rPr lang="en-US" sz="1800" b="1" dirty="0" smtClean="0"/>
              <a:t>spanning 29 sectors, </a:t>
            </a:r>
            <a:r>
              <a:rPr lang="en-US" sz="1800" b="1" dirty="0"/>
              <a:t>including, but not limited to, chemical manufacturing, textile mills, and timber </a:t>
            </a:r>
            <a:r>
              <a:rPr lang="en-US" sz="1800" b="1" dirty="0" smtClean="0"/>
              <a:t>products.</a:t>
            </a:r>
          </a:p>
          <a:p>
            <a:pPr lvl="1">
              <a:defRPr/>
            </a:pPr>
            <a:endParaRPr lang="en-US" sz="1800" b="1" dirty="0" smtClean="0"/>
          </a:p>
          <a:p>
            <a:pPr lvl="1">
              <a:defRPr/>
            </a:pPr>
            <a:r>
              <a:rPr lang="en-US" sz="1800" b="1" dirty="0" smtClean="0"/>
              <a:t>EPA </a:t>
            </a:r>
            <a:r>
              <a:rPr lang="en-US" sz="1800" b="1" dirty="0"/>
              <a:t>reissues the MSGP every five years</a:t>
            </a:r>
            <a:r>
              <a:rPr lang="en-US" sz="1800" b="1" dirty="0" smtClean="0"/>
              <a:t>.</a:t>
            </a:r>
          </a:p>
          <a:p>
            <a:pPr lvl="1">
              <a:defRPr/>
            </a:pPr>
            <a:endParaRPr lang="en-US" sz="1400" dirty="0" smtClean="0">
              <a:effectLst/>
            </a:endParaRPr>
          </a:p>
          <a:p>
            <a:pPr lvl="1">
              <a:defRPr/>
            </a:pPr>
            <a:endParaRPr lang="en-US" sz="1400" dirty="0" smtClean="0">
              <a:effectLst/>
            </a:endParaRPr>
          </a:p>
          <a:p>
            <a:pPr marL="457200" lvl="1" indent="0">
              <a:buNone/>
              <a:defRPr/>
            </a:pPr>
            <a:endParaRPr lang="en-US" sz="1400" dirty="0">
              <a:effectLst/>
            </a:endParaRPr>
          </a:p>
          <a:p>
            <a:pPr marL="0" indent="0" algn="ctr">
              <a:buFont typeface="Wingdings" panose="05000000000000000000" pitchFamily="2" charset="2"/>
              <a:buNone/>
              <a:defRPr/>
            </a:pPr>
            <a:r>
              <a:rPr lang="en-US" altLang="en-US" sz="1600" dirty="0" smtClean="0"/>
              <a:t>(</a:t>
            </a:r>
            <a:r>
              <a:rPr lang="en-US" altLang="en-US" sz="1600" dirty="0" smtClean="0"/>
              <a:t>continued)</a:t>
            </a:r>
            <a:endParaRPr lang="en-US" altLang="en-US" sz="1600" dirty="0"/>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17</a:t>
            </a:fld>
            <a:endParaRPr lang="en-US" altLang="en-US" dirty="0"/>
          </a:p>
        </p:txBody>
      </p:sp>
    </p:spTree>
    <p:extLst>
      <p:ext uri="{BB962C8B-B14F-4D97-AF65-F5344CB8AC3E}">
        <p14:creationId xmlns:p14="http://schemas.microsoft.com/office/powerpoint/2010/main" val="3917061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a:t>Litigation </a:t>
            </a:r>
            <a:r>
              <a:rPr lang="en-US" altLang="en-US" sz="2800" dirty="0" smtClean="0"/>
              <a:t>over EPA’s </a:t>
            </a:r>
            <a:r>
              <a:rPr lang="en-US" altLang="en-US" sz="2800" dirty="0"/>
              <a:t>2015 Multi-Sector General </a:t>
            </a:r>
            <a:r>
              <a:rPr lang="en-US" altLang="en-US" sz="2800" dirty="0" smtClean="0"/>
              <a:t>Permit (MSGP) </a:t>
            </a:r>
            <a:r>
              <a:rPr lang="en-US" altLang="en-US" sz="2800" i="1" dirty="0" smtClean="0"/>
              <a:t>(continued)</a:t>
            </a:r>
            <a:endParaRPr lang="en-US" altLang="en-US" sz="2400" i="1" dirty="0" smtClean="0"/>
          </a:p>
        </p:txBody>
      </p:sp>
      <p:sp>
        <p:nvSpPr>
          <p:cNvPr id="362499" name="Rectangle 3"/>
          <p:cNvSpPr>
            <a:spLocks noGrp="1" noChangeArrowheads="1"/>
          </p:cNvSpPr>
          <p:nvPr>
            <p:ph type="body" idx="1"/>
          </p:nvPr>
        </p:nvSpPr>
        <p:spPr>
          <a:xfrm>
            <a:off x="1066800" y="1524000"/>
            <a:ext cx="8382000" cy="4800599"/>
          </a:xfrm>
        </p:spPr>
        <p:txBody>
          <a:bodyPr/>
          <a:lstStyle/>
          <a:p>
            <a:pPr marL="457200" lvl="1" indent="0">
              <a:buNone/>
              <a:defRPr/>
            </a:pPr>
            <a:endParaRPr lang="en-US" sz="1400" dirty="0">
              <a:effectLst/>
            </a:endParaRPr>
          </a:p>
          <a:p>
            <a:pPr lvl="0">
              <a:defRPr/>
            </a:pPr>
            <a:endParaRPr lang="en-US" sz="2000" dirty="0" smtClean="0">
              <a:effectLst/>
            </a:endParaRPr>
          </a:p>
          <a:p>
            <a:pPr lvl="0">
              <a:defRPr/>
            </a:pPr>
            <a:r>
              <a:rPr lang="en-US" sz="2000" dirty="0" smtClean="0">
                <a:effectLst/>
              </a:rPr>
              <a:t>On </a:t>
            </a:r>
            <a:r>
              <a:rPr lang="en-US" sz="2000" dirty="0">
                <a:effectLst/>
              </a:rPr>
              <a:t>August 16, 2016, </a:t>
            </a:r>
            <a:r>
              <a:rPr lang="en-US" sz="2000" dirty="0" smtClean="0">
                <a:effectLst/>
              </a:rPr>
              <a:t>EPA </a:t>
            </a:r>
            <a:r>
              <a:rPr lang="en-US" sz="2000" dirty="0">
                <a:effectLst/>
              </a:rPr>
              <a:t>reached a settlement in Clean Water Act (CWA) lawsuits filed </a:t>
            </a:r>
            <a:r>
              <a:rPr lang="en-US" sz="2000" dirty="0" smtClean="0">
                <a:effectLst/>
              </a:rPr>
              <a:t>over the 2015 MSGP by several ENGOs.  ACCCI was a party to the settlement discussions between the ENGOs, EPA and industry.  Key provisions in the settlement agreement are:</a:t>
            </a:r>
          </a:p>
          <a:p>
            <a:pPr lvl="1">
              <a:defRPr/>
            </a:pPr>
            <a:endParaRPr lang="en-US" sz="1000" dirty="0" smtClean="0">
              <a:effectLst/>
            </a:endParaRPr>
          </a:p>
          <a:p>
            <a:pPr lvl="1"/>
            <a:r>
              <a:rPr lang="en-US" sz="1050" b="1" dirty="0">
                <a:effectLst/>
              </a:rPr>
              <a:t>EPA will sponsor and fund a National Research Council (NRC) study that will evaluate and provide recommendations on: (1) potential changes to current benchmark monitoring requirements used to evaluate the performance of </a:t>
            </a:r>
            <a:r>
              <a:rPr lang="en-US" sz="1050" b="1" dirty="0" err="1">
                <a:effectLst/>
              </a:rPr>
              <a:t>stormwater</a:t>
            </a:r>
            <a:r>
              <a:rPr lang="en-US" sz="1050" b="1" dirty="0">
                <a:effectLst/>
              </a:rPr>
              <a:t> control measures; (2) the feasibility of numeric retention standards (</a:t>
            </a:r>
            <a:r>
              <a:rPr lang="en-US" sz="1050" b="1" i="1" dirty="0">
                <a:effectLst/>
              </a:rPr>
              <a:t>e.g.</a:t>
            </a:r>
            <a:r>
              <a:rPr lang="en-US" sz="1050" b="1" dirty="0">
                <a:effectLst/>
              </a:rPr>
              <a:t>, volumetric control standards for a percent storm size or based on percentage of imperviousness); and (3) the industrial sectors that EPA should prioritize for its consideration of increased monitoring requirements in the next permit cycle.</a:t>
            </a:r>
            <a:br>
              <a:rPr lang="en-US" sz="1050" b="1" dirty="0">
                <a:effectLst/>
              </a:rPr>
            </a:br>
            <a:r>
              <a:rPr lang="en-US" sz="1050" b="1" dirty="0">
                <a:effectLst/>
              </a:rPr>
              <a:t> </a:t>
            </a:r>
            <a:br>
              <a:rPr lang="en-US" sz="1050" b="1" dirty="0">
                <a:effectLst/>
              </a:rPr>
            </a:br>
            <a:endParaRPr lang="en-US" sz="1050" b="1" dirty="0">
              <a:effectLst/>
            </a:endParaRPr>
          </a:p>
          <a:p>
            <a:pPr lvl="1"/>
            <a:r>
              <a:rPr lang="en-US" sz="1050" b="1" dirty="0">
                <a:effectLst/>
              </a:rPr>
              <a:t>EPA will propose that industrial facilities using </a:t>
            </a:r>
            <a:r>
              <a:rPr lang="en-US" sz="1050" b="1" i="1" u="sng" dirty="0">
                <a:effectLst/>
              </a:rPr>
              <a:t>coal tar sealant </a:t>
            </a:r>
            <a:r>
              <a:rPr lang="en-US" sz="1050" b="1" dirty="0">
                <a:effectLst/>
              </a:rPr>
              <a:t>"to initially seal or to re-seal pavement and thereby discharge polycyclic aromatic hydrocarbons ('PAHs') in </a:t>
            </a:r>
            <a:r>
              <a:rPr lang="en-US" sz="1050" b="1" dirty="0" err="1">
                <a:effectLst/>
              </a:rPr>
              <a:t>stormwater</a:t>
            </a:r>
            <a:r>
              <a:rPr lang="en-US" sz="1050" b="1" dirty="0">
                <a:effectLst/>
              </a:rPr>
              <a:t> are not eligible for coverage under the MSGP and must either eliminate such discharges or apply for an individual permit."</a:t>
            </a:r>
            <a:br>
              <a:rPr lang="en-US" sz="1050" b="1" dirty="0">
                <a:effectLst/>
              </a:rPr>
            </a:br>
            <a:r>
              <a:rPr lang="en-US" sz="1050" b="1" dirty="0">
                <a:effectLst/>
              </a:rPr>
              <a:t> </a:t>
            </a:r>
            <a:br>
              <a:rPr lang="en-US" sz="1050" b="1" dirty="0">
                <a:effectLst/>
              </a:rPr>
            </a:br>
            <a:endParaRPr lang="en-US" sz="1050" b="1" dirty="0">
              <a:effectLst/>
            </a:endParaRPr>
          </a:p>
          <a:p>
            <a:pPr lvl="1"/>
            <a:r>
              <a:rPr lang="en-US" sz="1050" b="1" dirty="0">
                <a:effectLst/>
              </a:rPr>
              <a:t>EPA will propose an escalating series of additional actions permittees must take when </a:t>
            </a:r>
            <a:r>
              <a:rPr lang="en-US" sz="1050" b="1" dirty="0" err="1">
                <a:effectLst/>
              </a:rPr>
              <a:t>stormwater</a:t>
            </a:r>
            <a:r>
              <a:rPr lang="en-US" sz="1050" b="1" dirty="0">
                <a:effectLst/>
              </a:rPr>
              <a:t> discharges exceed benchmark monitoring targets.</a:t>
            </a:r>
            <a:br>
              <a:rPr lang="en-US" sz="1050" b="1" dirty="0">
                <a:effectLst/>
              </a:rPr>
            </a:br>
            <a:r>
              <a:rPr lang="en-US" sz="1050" b="1" dirty="0">
                <a:effectLst/>
              </a:rPr>
              <a:t> </a:t>
            </a:r>
            <a:br>
              <a:rPr lang="en-US" sz="1050" b="1" dirty="0">
                <a:effectLst/>
              </a:rPr>
            </a:br>
            <a:endParaRPr lang="en-US" sz="1050" b="1" dirty="0">
              <a:effectLst/>
            </a:endParaRPr>
          </a:p>
          <a:p>
            <a:pPr lvl="1"/>
            <a:r>
              <a:rPr lang="en-US" sz="1050" b="1" dirty="0">
                <a:effectLst/>
              </a:rPr>
              <a:t>EPA will propose measures aimed at preventing </a:t>
            </a:r>
            <a:r>
              <a:rPr lang="en-US" sz="1050" b="1" dirty="0" err="1">
                <a:effectLst/>
              </a:rPr>
              <a:t>stormwater</a:t>
            </a:r>
            <a:r>
              <a:rPr lang="en-US" sz="1050" b="1" dirty="0">
                <a:effectLst/>
              </a:rPr>
              <a:t> discharges that could result in recontamination of Comprehensive Environmental Response, Compensation, and Liability Act (CERCLA) sites</a:t>
            </a:r>
            <a:r>
              <a:rPr lang="en-US" sz="1050" b="1" dirty="0" smtClean="0">
                <a:effectLst/>
              </a:rPr>
              <a:t>.</a:t>
            </a:r>
            <a:endParaRPr lang="en-US" altLang="en-US" sz="1050" b="1" dirty="0" smtClean="0"/>
          </a:p>
          <a:p>
            <a:pPr marL="0" indent="0" algn="ctr">
              <a:buFont typeface="Wingdings" panose="05000000000000000000" pitchFamily="2" charset="2"/>
              <a:buNone/>
              <a:defRPr/>
            </a:pPr>
            <a:r>
              <a:rPr lang="en-US" altLang="en-US" sz="1600" dirty="0" smtClean="0"/>
              <a:t>(continued)</a:t>
            </a:r>
            <a:endParaRPr lang="en-US" altLang="en-US" sz="1600" dirty="0"/>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18</a:t>
            </a:fld>
            <a:endParaRPr lang="en-US" altLang="en-US" dirty="0"/>
          </a:p>
        </p:txBody>
      </p:sp>
    </p:spTree>
    <p:extLst>
      <p:ext uri="{BB962C8B-B14F-4D97-AF65-F5344CB8AC3E}">
        <p14:creationId xmlns:p14="http://schemas.microsoft.com/office/powerpoint/2010/main" val="4106447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smtClean="0">
                <a:effectLst/>
              </a:rPr>
              <a:t/>
            </a:r>
            <a:br>
              <a:rPr lang="en-US" altLang="en-US" sz="2800" dirty="0" smtClean="0">
                <a:effectLst/>
              </a:rPr>
            </a:br>
            <a:r>
              <a:rPr lang="en-US" altLang="en-US" sz="2800" dirty="0">
                <a:effectLst/>
              </a:rPr>
              <a:t/>
            </a:r>
            <a:br>
              <a:rPr lang="en-US" altLang="en-US" sz="2800" dirty="0">
                <a:effectLst/>
              </a:rPr>
            </a:br>
            <a:r>
              <a:rPr lang="en-US" altLang="en-US" sz="2800" dirty="0"/>
              <a:t>Litigation </a:t>
            </a:r>
            <a:r>
              <a:rPr lang="en-US" altLang="en-US" sz="2800" dirty="0" smtClean="0"/>
              <a:t>over EPA’s </a:t>
            </a:r>
            <a:r>
              <a:rPr lang="en-US" altLang="en-US" sz="2800" dirty="0"/>
              <a:t>2015 Multi-Sector General </a:t>
            </a:r>
            <a:r>
              <a:rPr lang="en-US" altLang="en-US" sz="2800" dirty="0" smtClean="0"/>
              <a:t>Permit (MSGP) </a:t>
            </a:r>
            <a:r>
              <a:rPr lang="en-US" altLang="en-US" sz="2800" i="1" dirty="0" smtClean="0"/>
              <a:t>(Concluded)</a:t>
            </a:r>
            <a:endParaRPr lang="en-US" altLang="en-US" sz="2400" i="1" dirty="0" smtClean="0"/>
          </a:p>
        </p:txBody>
      </p:sp>
      <p:sp>
        <p:nvSpPr>
          <p:cNvPr id="362499" name="Rectangle 3"/>
          <p:cNvSpPr>
            <a:spLocks noGrp="1" noChangeArrowheads="1"/>
          </p:cNvSpPr>
          <p:nvPr>
            <p:ph type="body" idx="1"/>
          </p:nvPr>
        </p:nvSpPr>
        <p:spPr>
          <a:xfrm>
            <a:off x="1066800" y="1524000"/>
            <a:ext cx="8382000" cy="4800599"/>
          </a:xfrm>
        </p:spPr>
        <p:txBody>
          <a:bodyPr/>
          <a:lstStyle/>
          <a:p>
            <a:pPr marL="457200" lvl="1" indent="0">
              <a:buNone/>
              <a:defRPr/>
            </a:pPr>
            <a:endParaRPr lang="en-US" sz="1400" dirty="0">
              <a:effectLst/>
            </a:endParaRPr>
          </a:p>
          <a:p>
            <a:pPr lvl="0">
              <a:defRPr/>
            </a:pPr>
            <a:endParaRPr lang="en-US" sz="2000" dirty="0" smtClean="0">
              <a:effectLst/>
            </a:endParaRPr>
          </a:p>
          <a:p>
            <a:pPr lvl="0">
              <a:defRPr/>
            </a:pPr>
            <a:r>
              <a:rPr lang="en-US" sz="2000" dirty="0" smtClean="0">
                <a:effectLst/>
              </a:rPr>
              <a:t>On September 30, the coalition of which ACCCI which member that participated in the settlement discussions – the Federal Water Quality Coalition (FWQC) – held a call to begin discussing strategic options for moving forward.</a:t>
            </a:r>
          </a:p>
          <a:p>
            <a:pPr lvl="0">
              <a:defRPr/>
            </a:pPr>
            <a:endParaRPr lang="en-US" sz="2000" dirty="0">
              <a:effectLst/>
            </a:endParaRPr>
          </a:p>
          <a:p>
            <a:pPr lvl="0">
              <a:defRPr/>
            </a:pPr>
            <a:r>
              <a:rPr lang="en-US" sz="2000" dirty="0" smtClean="0">
                <a:effectLst/>
              </a:rPr>
              <a:t>At </a:t>
            </a:r>
            <a:r>
              <a:rPr lang="en-US" sz="2000" u="sng" dirty="0" smtClean="0">
                <a:effectLst/>
              </a:rPr>
              <a:t>12:00 Noon EDT on Tuesday, October 11</a:t>
            </a:r>
            <a:r>
              <a:rPr lang="en-US" sz="2000" dirty="0" smtClean="0">
                <a:effectLst/>
              </a:rPr>
              <a:t>, ACCCI’s MESH and Coal Chemicals Environmental subcommittees will hold a joint conference call with FWQC counsel (Fred Andes (Barnes &amp; Thornburg LLP)) to begin discussing ACCCI’s strategic options.  ACCCI has invited PCTC staff and members to participate in this call.</a:t>
            </a:r>
          </a:p>
          <a:p>
            <a:pPr lvl="0">
              <a:defRPr/>
            </a:pPr>
            <a:endParaRPr lang="en-US" sz="2000" dirty="0">
              <a:effectLst/>
            </a:endParaRPr>
          </a:p>
          <a:p>
            <a:pPr lvl="0">
              <a:defRPr/>
            </a:pPr>
            <a:endParaRPr lang="en-US" sz="2000" dirty="0" smtClean="0">
              <a:effectLst/>
            </a:endParaRPr>
          </a:p>
          <a:p>
            <a:pPr>
              <a:defRPr/>
            </a:pPr>
            <a:endParaRPr lang="en-US" altLang="en-US" sz="1600" dirty="0"/>
          </a:p>
        </p:txBody>
      </p:sp>
      <p:sp>
        <p:nvSpPr>
          <p:cNvPr id="2" name="Rectangle 1"/>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4BA1680-E38C-4D6A-B262-78F239774A44}" type="slidenum">
              <a:rPr lang="en-US" altLang="en-US"/>
              <a:pPr marL="0" lvl="8" eaLnBrk="0" fontAlgn="base" hangingPunct="0">
                <a:spcBef>
                  <a:spcPct val="20000"/>
                </a:spcBef>
                <a:spcAft>
                  <a:spcPct val="0"/>
                </a:spcAft>
                <a:buClr>
                  <a:srgbClr val="FFCC00"/>
                </a:buClr>
                <a:buSzPct val="75000"/>
                <a:defRPr/>
              </a:pPr>
              <a:t>19</a:t>
            </a:fld>
            <a:endParaRPr lang="en-US" altLang="en-US" dirty="0"/>
          </a:p>
        </p:txBody>
      </p:sp>
    </p:spTree>
    <p:extLst>
      <p:ext uri="{BB962C8B-B14F-4D97-AF65-F5344CB8AC3E}">
        <p14:creationId xmlns:p14="http://schemas.microsoft.com/office/powerpoint/2010/main" val="36444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pPr>
              <a:defRPr/>
            </a:pPr>
            <a:r>
              <a:rPr lang="en-US" altLang="en-US" dirty="0" smtClean="0"/>
              <a:t>PRESENTATION OVERVIEW</a:t>
            </a:r>
          </a:p>
        </p:txBody>
      </p:sp>
      <p:sp>
        <p:nvSpPr>
          <p:cNvPr id="89093" name="Rectangle 5"/>
          <p:cNvSpPr>
            <a:spLocks noGrp="1" noChangeArrowheads="1"/>
          </p:cNvSpPr>
          <p:nvPr>
            <p:ph type="body" idx="1"/>
          </p:nvPr>
        </p:nvSpPr>
        <p:spPr>
          <a:xfrm>
            <a:off x="1143000" y="2133600"/>
            <a:ext cx="8458200" cy="3581400"/>
          </a:xfrm>
        </p:spPr>
        <p:txBody>
          <a:bodyPr/>
          <a:lstStyle/>
          <a:p>
            <a:pPr marL="0" indent="0">
              <a:lnSpc>
                <a:spcPct val="130000"/>
              </a:lnSpc>
              <a:buFont typeface="Wingdings" panose="05000000000000000000" pitchFamily="2" charset="2"/>
              <a:buNone/>
              <a:defRPr/>
            </a:pPr>
            <a:endParaRPr lang="en-US" altLang="en-US" sz="2400" dirty="0">
              <a:effectLst/>
            </a:endParaRPr>
          </a:p>
          <a:p>
            <a:pPr>
              <a:lnSpc>
                <a:spcPct val="130000"/>
              </a:lnSpc>
              <a:defRPr/>
            </a:pPr>
            <a:r>
              <a:rPr lang="en-US" altLang="en-US" sz="2400" dirty="0" smtClean="0">
                <a:effectLst/>
              </a:rPr>
              <a:t>Clean Air Act (CAA) Update </a:t>
            </a:r>
            <a:r>
              <a:rPr lang="en-US" altLang="en-US" sz="2400" i="1" dirty="0" smtClean="0">
                <a:effectLst/>
              </a:rPr>
              <a:t>(Jeff Knight (PWSP))</a:t>
            </a:r>
          </a:p>
          <a:p>
            <a:pPr marL="0" indent="0">
              <a:lnSpc>
                <a:spcPct val="130000"/>
              </a:lnSpc>
              <a:buNone/>
              <a:defRPr/>
            </a:pPr>
            <a:endParaRPr lang="en-US" altLang="en-US" sz="2400" i="1" dirty="0" smtClean="0">
              <a:effectLst/>
            </a:endParaRPr>
          </a:p>
          <a:p>
            <a:pPr>
              <a:lnSpc>
                <a:spcPct val="130000"/>
              </a:lnSpc>
              <a:defRPr/>
            </a:pPr>
            <a:r>
              <a:rPr lang="en-US" altLang="en-US" sz="2400" dirty="0" smtClean="0">
                <a:effectLst/>
              </a:rPr>
              <a:t>TSCA Reform Update </a:t>
            </a:r>
            <a:r>
              <a:rPr lang="en-US" altLang="en-US" sz="2400" i="1" dirty="0" smtClean="0">
                <a:effectLst/>
              </a:rPr>
              <a:t>(Warren Lehrenbaum (Crowell &amp; Moring))</a:t>
            </a:r>
          </a:p>
          <a:p>
            <a:pPr marL="0" indent="0">
              <a:lnSpc>
                <a:spcPct val="130000"/>
              </a:lnSpc>
              <a:buNone/>
              <a:defRPr/>
            </a:pPr>
            <a:endParaRPr lang="en-US" altLang="en-US" sz="2400" i="1" dirty="0" smtClean="0">
              <a:effectLst/>
            </a:endParaRPr>
          </a:p>
          <a:p>
            <a:pPr>
              <a:lnSpc>
                <a:spcPct val="130000"/>
              </a:lnSpc>
              <a:defRPr/>
            </a:pPr>
            <a:r>
              <a:rPr lang="en-US" altLang="en-US" sz="2400" dirty="0" smtClean="0">
                <a:effectLst/>
              </a:rPr>
              <a:t>Update on Other Environmental Issues</a:t>
            </a:r>
          </a:p>
          <a:p>
            <a:pPr>
              <a:lnSpc>
                <a:spcPct val="130000"/>
              </a:lnSpc>
              <a:defRPr/>
            </a:pPr>
            <a:endParaRPr lang="en-US" altLang="en-US" sz="2400" dirty="0" smtClean="0">
              <a:effectLst/>
            </a:endParaRPr>
          </a:p>
          <a:p>
            <a:pPr>
              <a:lnSpc>
                <a:spcPct val="130000"/>
              </a:lnSpc>
              <a:defRPr/>
            </a:pPr>
            <a:endParaRPr lang="en-US" altLang="en-US" sz="16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7BD26BA-E6DE-4B17-8670-3BCD7C4D5C99}" type="slidenum">
              <a:rPr lang="en-US" altLang="en-US"/>
              <a:pPr marL="0" lvl="8" eaLnBrk="0" fontAlgn="base" hangingPunct="0">
                <a:spcBef>
                  <a:spcPct val="20000"/>
                </a:spcBef>
                <a:spcAft>
                  <a:spcPct val="0"/>
                </a:spcAft>
                <a:buClr>
                  <a:srgbClr val="FFCC00"/>
                </a:buClr>
                <a:buSzPct val="75000"/>
                <a:defRPr/>
              </a:pPr>
              <a:t>2</a:t>
            </a:fld>
            <a:endParaRPr lang="en-US" altLang="en-US" dirty="0"/>
          </a:p>
        </p:txBody>
      </p:sp>
    </p:spTree>
    <p:extLst>
      <p:ext uri="{BB962C8B-B14F-4D97-AF65-F5344CB8AC3E}">
        <p14:creationId xmlns:p14="http://schemas.microsoft.com/office/powerpoint/2010/main" val="717065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sz="2800" dirty="0" smtClean="0">
                <a:effectLst/>
              </a:rPr>
              <a:t>RCRA UPDATE</a:t>
            </a:r>
            <a:endParaRPr lang="en-US" altLang="en-US" dirty="0" smtClean="0"/>
          </a:p>
        </p:txBody>
      </p:sp>
      <p:sp>
        <p:nvSpPr>
          <p:cNvPr id="362499" name="Rectangle 3"/>
          <p:cNvSpPr>
            <a:spLocks noGrp="1" noChangeArrowheads="1"/>
          </p:cNvSpPr>
          <p:nvPr>
            <p:ph type="body" idx="1"/>
          </p:nvPr>
        </p:nvSpPr>
        <p:spPr>
          <a:xfrm>
            <a:off x="1066800" y="0"/>
            <a:ext cx="8382000" cy="7391399"/>
          </a:xfrm>
        </p:spPr>
        <p:txBody>
          <a:bodyPr/>
          <a:lstStyle/>
          <a:p>
            <a:pPr marL="339725" lvl="0" indent="-339725">
              <a:lnSpc>
                <a:spcPct val="90000"/>
              </a:lnSpc>
              <a:spcAft>
                <a:spcPts val="800"/>
              </a:spcAft>
              <a:defRPr/>
            </a:pPr>
            <a:endParaRPr lang="en-US" altLang="en-US" sz="1600" dirty="0" smtClean="0">
              <a:solidFill>
                <a:srgbClr val="FFFFFF"/>
              </a:solidFill>
              <a:effectLst/>
            </a:endParaRPr>
          </a:p>
          <a:p>
            <a:pPr marL="339725" lvl="0" indent="-339725">
              <a:lnSpc>
                <a:spcPct val="90000"/>
              </a:lnSpc>
              <a:spcAft>
                <a:spcPts val="800"/>
              </a:spcAft>
              <a:defRPr/>
            </a:pPr>
            <a:r>
              <a:rPr lang="en-US" altLang="en-US" sz="1600" dirty="0" smtClean="0">
                <a:solidFill>
                  <a:srgbClr val="FFFFFF"/>
                </a:solidFill>
                <a:effectLst/>
              </a:rPr>
              <a:t>The </a:t>
            </a:r>
            <a:r>
              <a:rPr lang="en-US" altLang="en-US" sz="1600" dirty="0">
                <a:solidFill>
                  <a:srgbClr val="FFFFFF"/>
                </a:solidFill>
                <a:effectLst/>
              </a:rPr>
              <a:t>Public Employees for Environmental Responsibility (PEER) has petitioned EPA to lower the upper limit of the RCRA </a:t>
            </a:r>
            <a:r>
              <a:rPr lang="en-US" altLang="en-US" sz="1600" dirty="0" err="1">
                <a:solidFill>
                  <a:srgbClr val="FFFFFF"/>
                </a:solidFill>
                <a:effectLst/>
              </a:rPr>
              <a:t>Corrosivity</a:t>
            </a:r>
            <a:r>
              <a:rPr lang="en-US" altLang="en-US" sz="1600" dirty="0">
                <a:solidFill>
                  <a:srgbClr val="FFFFFF"/>
                </a:solidFill>
                <a:effectLst/>
              </a:rPr>
              <a:t> Characteristic (used to identify hazardous wastes) from pH 12.5 to pH 11.5, a 10-fold reduction; and, and to extend the standard to solid, as well as liquid materials.</a:t>
            </a:r>
          </a:p>
          <a:p>
            <a:pPr marL="339725" lvl="0" indent="-339725">
              <a:lnSpc>
                <a:spcPct val="90000"/>
              </a:lnSpc>
              <a:spcAft>
                <a:spcPts val="800"/>
              </a:spcAft>
              <a:defRPr/>
            </a:pPr>
            <a:r>
              <a:rPr lang="en-US" altLang="en-US" sz="1600" dirty="0" smtClean="0">
                <a:solidFill>
                  <a:srgbClr val="FFFFFF"/>
                </a:solidFill>
                <a:effectLst/>
              </a:rPr>
              <a:t>In June 2015, ACCCI </a:t>
            </a:r>
            <a:r>
              <a:rPr lang="en-US" altLang="en-US" sz="1600" dirty="0">
                <a:solidFill>
                  <a:srgbClr val="FFFFFF"/>
                </a:solidFill>
                <a:effectLst/>
              </a:rPr>
              <a:t>has joined a 17-association coalition that is “assisting” EPA in evaluating the petition.</a:t>
            </a:r>
          </a:p>
          <a:p>
            <a:pPr marL="339725" lvl="0" indent="-339725">
              <a:lnSpc>
                <a:spcPct val="90000"/>
              </a:lnSpc>
              <a:spcAft>
                <a:spcPts val="800"/>
              </a:spcAft>
              <a:defRPr/>
            </a:pPr>
            <a:r>
              <a:rPr lang="en-US" altLang="en-US" sz="1600" dirty="0">
                <a:solidFill>
                  <a:srgbClr val="FFFFFF"/>
                </a:solidFill>
                <a:effectLst/>
              </a:rPr>
              <a:t>In a September 30, 2015, letter to EPA, the coalition argued that:</a:t>
            </a:r>
          </a:p>
          <a:p>
            <a:pPr marL="576263" lvl="0" indent="-228600">
              <a:lnSpc>
                <a:spcPct val="90000"/>
              </a:lnSpc>
              <a:spcAft>
                <a:spcPts val="800"/>
              </a:spcAft>
              <a:buNone/>
              <a:tabLst>
                <a:tab pos="7772400" algn="r"/>
              </a:tabLst>
              <a:defRPr/>
            </a:pPr>
            <a:r>
              <a:rPr lang="en-US" altLang="en-US" sz="1600" dirty="0">
                <a:solidFill>
                  <a:srgbClr val="FFFFFF"/>
                </a:solidFill>
                <a:effectLst/>
              </a:rPr>
              <a:t>	</a:t>
            </a:r>
            <a:r>
              <a:rPr lang="en-US" altLang="en-US" sz="1400" dirty="0">
                <a:solidFill>
                  <a:srgbClr val="FFFFFF"/>
                </a:solidFill>
                <a:effectLst/>
              </a:rPr>
              <a:t>“a rule that met the petitioners’ requests needlessly would subject an enormous quantity of materials, many of which currently are safely used for productive purposes, to RCRA hazardous waste requirements with no corresponding benefit in the form of improved worker, public, or environmental safety.  In fact, amending the </a:t>
            </a:r>
            <a:r>
              <a:rPr lang="en-US" altLang="en-US" sz="1400" dirty="0" err="1">
                <a:solidFill>
                  <a:srgbClr val="FFFFFF"/>
                </a:solidFill>
                <a:effectLst/>
              </a:rPr>
              <a:t>corrosivity</a:t>
            </a:r>
            <a:r>
              <a:rPr lang="en-US" altLang="en-US" sz="1400" dirty="0">
                <a:solidFill>
                  <a:srgbClr val="FFFFFF"/>
                </a:solidFill>
                <a:effectLst/>
              </a:rPr>
              <a:t> characteristic as requested would result in classifying as “hazardous” millions of tons more material than could be accommodated in currently available Subtitle C landfills</a:t>
            </a:r>
            <a:r>
              <a:rPr lang="en-US" altLang="en-US" sz="1400" dirty="0" smtClean="0">
                <a:solidFill>
                  <a:srgbClr val="FFFFFF"/>
                </a:solidFill>
                <a:effectLst/>
              </a:rPr>
              <a:t>.”</a:t>
            </a:r>
            <a:endParaRPr lang="en-US" altLang="en-US" sz="1400" dirty="0">
              <a:solidFill>
                <a:srgbClr val="FFFFFF"/>
              </a:solidFill>
              <a:effectLst/>
            </a:endParaRPr>
          </a:p>
          <a:p>
            <a:pPr marL="339725" lvl="0" indent="-339725">
              <a:lnSpc>
                <a:spcPct val="90000"/>
              </a:lnSpc>
              <a:spcAft>
                <a:spcPts val="800"/>
              </a:spcAft>
              <a:defRPr/>
            </a:pPr>
            <a:r>
              <a:rPr lang="en-US" sz="1600" dirty="0" smtClean="0">
                <a:solidFill>
                  <a:srgbClr val="FFFFFF"/>
                </a:solidFill>
                <a:effectLst/>
              </a:rPr>
              <a:t>On </a:t>
            </a:r>
            <a:r>
              <a:rPr lang="en-US" sz="1600" dirty="0">
                <a:solidFill>
                  <a:srgbClr val="FFFFFF"/>
                </a:solidFill>
                <a:effectLst/>
              </a:rPr>
              <a:t>April 11, 2016, EPA published in the Federal Register a tentative decision to deny the PEER petition request to amend the RCRA </a:t>
            </a:r>
            <a:r>
              <a:rPr lang="en-US" sz="1600" dirty="0" err="1">
                <a:solidFill>
                  <a:srgbClr val="FFFFFF"/>
                </a:solidFill>
                <a:effectLst/>
              </a:rPr>
              <a:t>corrosivity</a:t>
            </a:r>
            <a:r>
              <a:rPr lang="en-US" sz="1600" dirty="0">
                <a:solidFill>
                  <a:srgbClr val="FFFFFF"/>
                </a:solidFill>
                <a:effectLst/>
              </a:rPr>
              <a:t> </a:t>
            </a:r>
            <a:r>
              <a:rPr lang="en-US" sz="1600" dirty="0" smtClean="0">
                <a:solidFill>
                  <a:srgbClr val="FFFFFF"/>
                </a:solidFill>
                <a:effectLst/>
              </a:rPr>
              <a:t>characteristic.  PEER asked for and received a six-month extension of the comment deadline,</a:t>
            </a:r>
            <a:r>
              <a:rPr lang="en-US" sz="1600" dirty="0" smtClean="0">
                <a:effectLst/>
                <a:latin typeface="Century Gothic" panose="020B0502020202020204" pitchFamily="34" charset="0"/>
                <a:ea typeface="Calibri" panose="020F0502020204030204" pitchFamily="34" charset="0"/>
                <a:cs typeface="Calibri" panose="020F0502020204030204" pitchFamily="34" charset="0"/>
              </a:rPr>
              <a:t> </a:t>
            </a:r>
            <a:r>
              <a:rPr lang="en-US" sz="1600" dirty="0">
                <a:effectLst/>
                <a:latin typeface="Century Gothic" panose="020B0502020202020204" pitchFamily="34" charset="0"/>
                <a:ea typeface="Calibri" panose="020F0502020204030204" pitchFamily="34" charset="0"/>
                <a:cs typeface="Calibri" panose="020F0502020204030204" pitchFamily="34" charset="0"/>
              </a:rPr>
              <a:t>to December </a:t>
            </a:r>
            <a:r>
              <a:rPr lang="en-US" sz="1600" dirty="0" smtClean="0">
                <a:effectLst/>
                <a:latin typeface="Century Gothic" panose="020B0502020202020204" pitchFamily="34" charset="0"/>
                <a:ea typeface="Calibri" panose="020F0502020204030204" pitchFamily="34" charset="0"/>
                <a:cs typeface="Calibri" panose="020F0502020204030204" pitchFamily="34" charset="0"/>
              </a:rPr>
              <a:t>7, 2016.</a:t>
            </a:r>
            <a:endParaRPr lang="en-US" sz="1600" dirty="0">
              <a:effectLst/>
            </a:endParaRPr>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82137A07-8D29-4C94-88B9-2D4F5C1B0563}" type="slidenum">
              <a:rPr lang="en-US" altLang="en-US"/>
              <a:pPr marL="0" lvl="8" eaLnBrk="0" fontAlgn="base" hangingPunct="0">
                <a:spcBef>
                  <a:spcPct val="20000"/>
                </a:spcBef>
                <a:spcAft>
                  <a:spcPct val="0"/>
                </a:spcAft>
                <a:buClr>
                  <a:srgbClr val="FFCC00"/>
                </a:buClr>
                <a:buSzPct val="75000"/>
                <a:defRPr/>
              </a:pPr>
              <a:t>20</a:t>
            </a:fld>
            <a:endParaRPr lang="en-US" altLang="en-US" dirty="0"/>
          </a:p>
        </p:txBody>
      </p:sp>
    </p:spTree>
    <p:extLst>
      <p:ext uri="{BB962C8B-B14F-4D97-AF65-F5344CB8AC3E}">
        <p14:creationId xmlns:p14="http://schemas.microsoft.com/office/powerpoint/2010/main" val="59049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a:defRPr/>
            </a:pP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sz="2400" dirty="0" smtClean="0"/>
              <a:t>OTHER IMPORTANT </a:t>
            </a:r>
            <a:r>
              <a:rPr lang="en-US" altLang="en-US" sz="2400" dirty="0" smtClean="0"/>
              <a:t>ENVIRONMENTAL</a:t>
            </a:r>
            <a:r>
              <a:rPr lang="en-US" altLang="en-US" sz="2400" dirty="0" smtClean="0"/>
              <a:t> </a:t>
            </a:r>
            <a:r>
              <a:rPr lang="en-US" altLang="en-US" sz="2400" dirty="0" smtClean="0"/>
              <a:t>ISSUES</a:t>
            </a:r>
            <a:endParaRPr lang="en-US" altLang="en-US" sz="2400" dirty="0"/>
          </a:p>
        </p:txBody>
      </p:sp>
      <p:sp>
        <p:nvSpPr>
          <p:cNvPr id="362499" name="Rectangle 3"/>
          <p:cNvSpPr>
            <a:spLocks noGrp="1" noChangeArrowheads="1"/>
          </p:cNvSpPr>
          <p:nvPr>
            <p:ph type="body" idx="1"/>
          </p:nvPr>
        </p:nvSpPr>
        <p:spPr>
          <a:xfrm>
            <a:off x="1066800" y="1676401"/>
            <a:ext cx="8382000" cy="2895600"/>
          </a:xfrm>
        </p:spPr>
        <p:txBody>
          <a:bodyPr/>
          <a:lstStyle/>
          <a:p>
            <a:pPr marL="0" indent="0">
              <a:spcAft>
                <a:spcPts val="800"/>
              </a:spcAft>
              <a:buFont typeface="Wingdings" panose="05000000000000000000" pitchFamily="2" charset="2"/>
              <a:buNone/>
              <a:defRPr/>
            </a:pPr>
            <a:endParaRPr lang="en-US" sz="2000" dirty="0" smtClean="0">
              <a:effectLst/>
            </a:endParaRPr>
          </a:p>
          <a:p>
            <a:pPr marL="339725" indent="-339725">
              <a:spcAft>
                <a:spcPts val="800"/>
              </a:spcAft>
              <a:defRPr/>
            </a:pPr>
            <a:endParaRPr lang="en-US" sz="2000" dirty="0" smtClean="0">
              <a:effectLst/>
            </a:endParaRPr>
          </a:p>
          <a:p>
            <a:pPr marL="339725" indent="-339725">
              <a:spcAft>
                <a:spcPts val="800"/>
              </a:spcAft>
              <a:defRPr/>
            </a:pPr>
            <a:r>
              <a:rPr lang="en-US" sz="2000" dirty="0" smtClean="0">
                <a:effectLst/>
              </a:rPr>
              <a:t>EPA </a:t>
            </a:r>
            <a:r>
              <a:rPr lang="en-US" sz="2000" dirty="0" smtClean="0">
                <a:effectLst/>
              </a:rPr>
              <a:t>Rulemakings/Issues</a:t>
            </a:r>
          </a:p>
          <a:p>
            <a:pPr marL="685800">
              <a:spcAft>
                <a:spcPts val="800"/>
              </a:spcAft>
              <a:buFont typeface="Arial" panose="020B0604020202020204" pitchFamily="34" charset="0"/>
              <a:buChar char="•"/>
              <a:defRPr/>
            </a:pPr>
            <a:r>
              <a:rPr lang="en-US" sz="1600" dirty="0" smtClean="0">
                <a:effectLst/>
              </a:rPr>
              <a:t>EPA’s </a:t>
            </a:r>
            <a:r>
              <a:rPr lang="en-US" sz="1600" dirty="0" smtClean="0">
                <a:effectLst/>
              </a:rPr>
              <a:t>RMP Rulemaking</a:t>
            </a:r>
          </a:p>
          <a:p>
            <a:pPr marL="685800">
              <a:spcAft>
                <a:spcPts val="800"/>
              </a:spcAft>
              <a:buFont typeface="Arial" panose="020B0604020202020204" pitchFamily="34" charset="0"/>
              <a:buChar char="•"/>
              <a:defRPr/>
            </a:pPr>
            <a:r>
              <a:rPr lang="en-US" sz="1600" dirty="0" smtClean="0">
                <a:effectLst/>
              </a:rPr>
              <a:t>EPA’s </a:t>
            </a:r>
            <a:r>
              <a:rPr lang="en-US" sz="1600" dirty="0" smtClean="0">
                <a:effectLst/>
              </a:rPr>
              <a:t>Environmental Justice (EJ) Program</a:t>
            </a:r>
          </a:p>
          <a:p>
            <a:pPr marL="339725" indent="-339725">
              <a:spcAft>
                <a:spcPts val="800"/>
              </a:spcAft>
              <a:defRPr/>
            </a:pPr>
            <a:endParaRPr lang="en-US" sz="2000" dirty="0" smtClean="0">
              <a:solidFill>
                <a:srgbClr val="FFFFFF"/>
              </a:solidFill>
              <a:effectLst/>
            </a:endParaRPr>
          </a:p>
          <a:p>
            <a:pPr marL="339725" indent="-339725">
              <a:spcAft>
                <a:spcPts val="800"/>
              </a:spcAft>
              <a:defRPr/>
            </a:pPr>
            <a:r>
              <a:rPr lang="en-US" sz="2000" dirty="0" smtClean="0">
                <a:solidFill>
                  <a:srgbClr val="FFFFFF"/>
                </a:solidFill>
                <a:effectLst/>
              </a:rPr>
              <a:t>Other </a:t>
            </a:r>
            <a:r>
              <a:rPr lang="en-US" sz="2000" dirty="0" smtClean="0">
                <a:solidFill>
                  <a:srgbClr val="FFFFFF"/>
                </a:solidFill>
                <a:effectLst/>
              </a:rPr>
              <a:t>Issues</a:t>
            </a:r>
            <a:endParaRPr lang="en-US" sz="2000" dirty="0">
              <a:solidFill>
                <a:srgbClr val="FFFFFF"/>
              </a:solidFill>
              <a:effectLst/>
            </a:endParaRPr>
          </a:p>
          <a:p>
            <a:pPr marL="682625">
              <a:spcAft>
                <a:spcPts val="800"/>
              </a:spcAft>
              <a:buFont typeface="Arial" panose="020B0604020202020204" pitchFamily="34" charset="0"/>
              <a:buChar char="•"/>
              <a:defRPr/>
            </a:pPr>
            <a:r>
              <a:rPr lang="en-US" sz="1600" dirty="0" smtClean="0">
                <a:effectLst/>
              </a:rPr>
              <a:t>Chemical Security Legislation</a:t>
            </a:r>
            <a:endParaRPr lang="en-US" sz="2000" dirty="0" smtClean="0">
              <a:effectLst/>
            </a:endParaRPr>
          </a:p>
          <a:p>
            <a:pPr marL="339725" indent="-339725">
              <a:lnSpc>
                <a:spcPct val="90000"/>
              </a:lnSpc>
              <a:spcAft>
                <a:spcPts val="800"/>
              </a:spcAft>
              <a:defRPr/>
            </a:pPr>
            <a:endParaRPr lang="en-US" altLang="en-US" sz="1400" dirty="0" smtClean="0"/>
          </a:p>
        </p:txBody>
      </p:sp>
      <p:sp>
        <p:nvSpPr>
          <p:cNvPr id="5" name="Rectangle 4"/>
          <p:cNvSpPr/>
          <p:nvPr/>
        </p:nvSpPr>
        <p:spPr>
          <a:xfrm>
            <a:off x="9107247" y="6043583"/>
            <a:ext cx="450957"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8B6358F-1C94-4C9A-9679-397A840231C1}" type="slidenum">
              <a:rPr lang="en-US" altLang="en-US"/>
              <a:pPr marL="0" lvl="8" eaLnBrk="0" fontAlgn="base" hangingPunct="0">
                <a:spcBef>
                  <a:spcPct val="20000"/>
                </a:spcBef>
                <a:spcAft>
                  <a:spcPct val="0"/>
                </a:spcAft>
                <a:buClr>
                  <a:srgbClr val="FFCC00"/>
                </a:buClr>
                <a:buSzPct val="75000"/>
                <a:defRPr/>
              </a:pPr>
              <a:t>21</a:t>
            </a:fld>
            <a:endParaRPr lang="en-US"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defRPr/>
            </a:pPr>
            <a:r>
              <a:rPr lang="en-US" altLang="en-US" sz="2800" dirty="0" smtClean="0"/>
              <a:t>QUESTIONS?</a:t>
            </a:r>
          </a:p>
        </p:txBody>
      </p:sp>
      <p:sp>
        <p:nvSpPr>
          <p:cNvPr id="347139" name="Rectangle 3"/>
          <p:cNvSpPr>
            <a:spLocks noGrp="1" noChangeArrowheads="1"/>
          </p:cNvSpPr>
          <p:nvPr>
            <p:ph type="body" idx="1"/>
          </p:nvPr>
        </p:nvSpPr>
        <p:spPr/>
        <p:txBody>
          <a:bodyPr/>
          <a:lstStyle/>
          <a:p>
            <a:pPr>
              <a:buFont typeface="Wingdings" panose="05000000000000000000" pitchFamily="2" charset="2"/>
              <a:buNone/>
              <a:defRPr/>
            </a:pPr>
            <a:endParaRPr lang="en-US" altLang="en-US" sz="1000" dirty="0" smtClean="0"/>
          </a:p>
        </p:txBody>
      </p:sp>
      <p:sp>
        <p:nvSpPr>
          <p:cNvPr id="4" name="Rectangle 3"/>
          <p:cNvSpPr/>
          <p:nvPr/>
        </p:nvSpPr>
        <p:spPr>
          <a:xfrm>
            <a:off x="9107247" y="6043583"/>
            <a:ext cx="470000"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E3319ED3-84BE-4C2D-98F2-9B0AE05CFC32}" type="slidenum">
              <a:rPr lang="en-US" altLang="en-US"/>
              <a:pPr marL="0" lvl="8" eaLnBrk="0" fontAlgn="base" hangingPunct="0">
                <a:spcBef>
                  <a:spcPct val="20000"/>
                </a:spcBef>
                <a:spcAft>
                  <a:spcPct val="0"/>
                </a:spcAft>
                <a:buClr>
                  <a:srgbClr val="FFCC00"/>
                </a:buClr>
                <a:buSzPct val="75000"/>
                <a:defRPr/>
              </a:pPr>
              <a:t>22</a:t>
            </a:fld>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pPr>
              <a:defRPr/>
            </a:pPr>
            <a:r>
              <a:rPr lang="en-US" altLang="en-US" dirty="0" smtClean="0"/>
              <a:t>UPDATE ON OTHER ENVIRONMENTAL ISSUES</a:t>
            </a:r>
          </a:p>
        </p:txBody>
      </p:sp>
      <p:sp>
        <p:nvSpPr>
          <p:cNvPr id="89093" name="Rectangle 5"/>
          <p:cNvSpPr>
            <a:spLocks noGrp="1" noChangeArrowheads="1"/>
          </p:cNvSpPr>
          <p:nvPr>
            <p:ph type="body" idx="1"/>
          </p:nvPr>
        </p:nvSpPr>
        <p:spPr>
          <a:xfrm>
            <a:off x="1143000" y="2057400"/>
            <a:ext cx="8458200" cy="3657600"/>
          </a:xfrm>
        </p:spPr>
        <p:txBody>
          <a:bodyPr/>
          <a:lstStyle/>
          <a:p>
            <a:pPr marL="0" indent="0">
              <a:lnSpc>
                <a:spcPct val="130000"/>
              </a:lnSpc>
              <a:buFont typeface="Wingdings" panose="05000000000000000000" pitchFamily="2" charset="2"/>
              <a:buNone/>
              <a:defRPr/>
            </a:pPr>
            <a:endParaRPr lang="en-US" altLang="en-US" sz="2400" dirty="0">
              <a:effectLst/>
            </a:endParaRPr>
          </a:p>
          <a:p>
            <a:pPr>
              <a:defRPr/>
            </a:pPr>
            <a:r>
              <a:rPr lang="en-US" altLang="en-US" sz="2400" dirty="0" smtClean="0">
                <a:effectLst/>
              </a:rPr>
              <a:t>Update on EPA’s Pushing, Quenching and Battery Stack (PQBS) RTR</a:t>
            </a:r>
          </a:p>
          <a:p>
            <a:pPr>
              <a:defRPr/>
            </a:pPr>
            <a:endParaRPr lang="en-US" altLang="en-US" sz="2400" dirty="0" smtClean="0">
              <a:effectLst/>
            </a:endParaRPr>
          </a:p>
          <a:p>
            <a:pPr>
              <a:defRPr/>
            </a:pPr>
            <a:r>
              <a:rPr lang="en-US" sz="2400" dirty="0" smtClean="0">
                <a:effectLst/>
                <a:ea typeface="Times New Roman" panose="02020603050405020304" pitchFamily="18" charset="0"/>
              </a:rPr>
              <a:t>CWA </a:t>
            </a:r>
            <a:r>
              <a:rPr lang="en-US" sz="2400" dirty="0">
                <a:effectLst/>
                <a:ea typeface="Times New Roman" panose="02020603050405020304" pitchFamily="18" charset="0"/>
              </a:rPr>
              <a:t>Update, including MSGP </a:t>
            </a:r>
            <a:r>
              <a:rPr lang="en-US" sz="2400" dirty="0" smtClean="0">
                <a:effectLst/>
                <a:ea typeface="Times New Roman" panose="02020603050405020304" pitchFamily="18" charset="0"/>
              </a:rPr>
              <a:t>Update</a:t>
            </a:r>
          </a:p>
          <a:p>
            <a:pPr marL="0" indent="0">
              <a:buNone/>
              <a:defRPr/>
            </a:pPr>
            <a:endParaRPr lang="en-US" sz="2400" dirty="0" smtClean="0">
              <a:effectLst/>
              <a:ea typeface="Times New Roman" panose="02020603050405020304" pitchFamily="18" charset="0"/>
            </a:endParaRPr>
          </a:p>
          <a:p>
            <a:pPr>
              <a:defRPr/>
            </a:pPr>
            <a:r>
              <a:rPr lang="en-US" sz="2400" dirty="0" smtClean="0">
                <a:effectLst/>
                <a:ea typeface="Times New Roman" panose="02020603050405020304" pitchFamily="18" charset="0"/>
              </a:rPr>
              <a:t>RCRA Update</a:t>
            </a:r>
          </a:p>
          <a:p>
            <a:pPr marL="0" indent="0">
              <a:buNone/>
              <a:defRPr/>
            </a:pPr>
            <a:endParaRPr lang="en-US" sz="2400" dirty="0" smtClean="0">
              <a:effectLst/>
              <a:ea typeface="Times New Roman" panose="02020603050405020304" pitchFamily="18" charset="0"/>
            </a:endParaRPr>
          </a:p>
          <a:p>
            <a:pPr>
              <a:defRPr/>
            </a:pPr>
            <a:r>
              <a:rPr lang="en-US" sz="2400" dirty="0" smtClean="0">
                <a:effectLst/>
                <a:ea typeface="Times New Roman" panose="02020603050405020304" pitchFamily="18" charset="0"/>
              </a:rPr>
              <a:t>Other Issues</a:t>
            </a:r>
            <a:endParaRPr lang="en-US" altLang="en-US" sz="2400" dirty="0" smtClean="0">
              <a:effectLst/>
            </a:endParaRPr>
          </a:p>
          <a:p>
            <a:pPr>
              <a:lnSpc>
                <a:spcPct val="130000"/>
              </a:lnSpc>
              <a:defRPr/>
            </a:pPr>
            <a:endParaRPr lang="en-US" altLang="en-US" sz="2400" dirty="0" smtClean="0">
              <a:effectLst/>
            </a:endParaRPr>
          </a:p>
          <a:p>
            <a:pPr>
              <a:lnSpc>
                <a:spcPct val="130000"/>
              </a:lnSpc>
              <a:defRPr/>
            </a:pPr>
            <a:endParaRPr lang="en-US" altLang="en-US" sz="16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7BD26BA-E6DE-4B17-8670-3BCD7C4D5C99}" type="slidenum">
              <a:rPr lang="en-US" altLang="en-US"/>
              <a:pPr marL="0" lvl="8" eaLnBrk="0" fontAlgn="base" hangingPunct="0">
                <a:spcBef>
                  <a:spcPct val="20000"/>
                </a:spcBef>
                <a:spcAft>
                  <a:spcPct val="0"/>
                </a:spcAft>
                <a:buClr>
                  <a:srgbClr val="FFCC00"/>
                </a:buClr>
                <a:buSzPct val="75000"/>
                <a:defRPr/>
              </a:pPr>
              <a:t>3</a:t>
            </a:fld>
            <a:endParaRPr lang="en-US" altLang="en-US" dirty="0"/>
          </a:p>
        </p:txBody>
      </p:sp>
    </p:spTree>
    <p:extLst>
      <p:ext uri="{BB962C8B-B14F-4D97-AF65-F5344CB8AC3E}">
        <p14:creationId xmlns:p14="http://schemas.microsoft.com/office/powerpoint/2010/main" val="345096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pPr>
              <a:defRPr/>
            </a:pPr>
            <a:r>
              <a:rPr lang="en-US" altLang="en-US" dirty="0" smtClean="0"/>
              <a:t>UPDATE ON EPA’S PQBS RTR</a:t>
            </a:r>
          </a:p>
        </p:txBody>
      </p:sp>
      <p:sp>
        <p:nvSpPr>
          <p:cNvPr id="89093" name="Rectangle 5"/>
          <p:cNvSpPr>
            <a:spLocks noGrp="1" noChangeArrowheads="1"/>
          </p:cNvSpPr>
          <p:nvPr>
            <p:ph type="body" idx="1"/>
          </p:nvPr>
        </p:nvSpPr>
        <p:spPr>
          <a:xfrm>
            <a:off x="1143000" y="2057400"/>
            <a:ext cx="8458200" cy="3657600"/>
          </a:xfrm>
        </p:spPr>
        <p:txBody>
          <a:bodyPr/>
          <a:lstStyle/>
          <a:p>
            <a:pPr marL="0" indent="0">
              <a:lnSpc>
                <a:spcPct val="130000"/>
              </a:lnSpc>
              <a:buFont typeface="Wingdings" panose="05000000000000000000" pitchFamily="2" charset="2"/>
              <a:buNone/>
              <a:defRPr/>
            </a:pPr>
            <a:endParaRPr lang="en-US" altLang="en-US" sz="2400" dirty="0">
              <a:effectLst/>
            </a:endParaRPr>
          </a:p>
          <a:p>
            <a:pPr>
              <a:defRPr/>
            </a:pPr>
            <a:r>
              <a:rPr lang="en-US" altLang="en-US" sz="2400" dirty="0" smtClean="0">
                <a:effectLst/>
              </a:rPr>
              <a:t>Current Status of the U.S. Coke Industry</a:t>
            </a:r>
            <a:endParaRPr lang="en-US" altLang="en-US" sz="2400" dirty="0" smtClean="0">
              <a:effectLst/>
            </a:endParaRPr>
          </a:p>
          <a:p>
            <a:pPr>
              <a:defRPr/>
            </a:pPr>
            <a:r>
              <a:rPr lang="en-US" sz="2400" dirty="0" smtClean="0">
                <a:effectLst/>
                <a:ea typeface="Times New Roman" panose="02020603050405020304" pitchFamily="18" charset="0"/>
              </a:rPr>
              <a:t>Background on the COETF</a:t>
            </a:r>
            <a:endParaRPr lang="en-US" sz="2400" dirty="0" smtClean="0">
              <a:effectLst/>
              <a:ea typeface="Times New Roman" panose="02020603050405020304" pitchFamily="18" charset="0"/>
            </a:endParaRPr>
          </a:p>
          <a:p>
            <a:pPr>
              <a:defRPr/>
            </a:pPr>
            <a:r>
              <a:rPr lang="en-US" altLang="en-US" sz="2400" dirty="0">
                <a:effectLst/>
              </a:rPr>
              <a:t>EPA’s Risk and Technology Review (RTR) of 2003 MACT Standards for Coke </a:t>
            </a:r>
            <a:r>
              <a:rPr lang="en-US" altLang="en-US" sz="2400" dirty="0" smtClean="0">
                <a:effectLst/>
              </a:rPr>
              <a:t>PQBS</a:t>
            </a:r>
          </a:p>
          <a:p>
            <a:pPr>
              <a:defRPr/>
            </a:pPr>
            <a:r>
              <a:rPr lang="en-US" altLang="en-US" sz="2400" dirty="0" smtClean="0">
                <a:effectLst/>
              </a:rPr>
              <a:t>Expected COETF Issues on the PQBS RTR</a:t>
            </a:r>
          </a:p>
          <a:p>
            <a:pPr>
              <a:defRPr/>
            </a:pPr>
            <a:r>
              <a:rPr lang="en-US" altLang="en-US" sz="2400" dirty="0" smtClean="0">
                <a:effectLst/>
              </a:rPr>
              <a:t>Initial EPA Efforts on the PQBS RTR</a:t>
            </a:r>
          </a:p>
          <a:p>
            <a:pPr>
              <a:defRPr/>
            </a:pPr>
            <a:r>
              <a:rPr lang="en-US" altLang="en-US" sz="2400" dirty="0" smtClean="0">
                <a:effectLst/>
              </a:rPr>
              <a:t>COETF Efforts on the Draft ICR</a:t>
            </a:r>
          </a:p>
          <a:p>
            <a:pPr>
              <a:defRPr/>
            </a:pPr>
            <a:r>
              <a:rPr lang="en-US" altLang="en-US" sz="2400" dirty="0" smtClean="0">
                <a:effectLst/>
              </a:rPr>
              <a:t>EPA’s Final (April 2016) PQBS ICR</a:t>
            </a:r>
          </a:p>
          <a:p>
            <a:pPr>
              <a:defRPr/>
            </a:pPr>
            <a:r>
              <a:rPr lang="en-US" altLang="en-US" sz="2400" dirty="0" smtClean="0">
                <a:effectLst/>
              </a:rPr>
              <a:t>COETF Efforts on the Final (April 2016) PQBS ICR</a:t>
            </a:r>
            <a:endParaRPr lang="en-US" altLang="en-US" sz="2400" dirty="0" smtClean="0">
              <a:effectLst/>
            </a:endParaRPr>
          </a:p>
          <a:p>
            <a:pPr>
              <a:lnSpc>
                <a:spcPct val="130000"/>
              </a:lnSpc>
              <a:defRPr/>
            </a:pPr>
            <a:endParaRPr lang="en-US" altLang="en-US" sz="2400" dirty="0" smtClean="0">
              <a:effectLst/>
            </a:endParaRPr>
          </a:p>
          <a:p>
            <a:pPr>
              <a:lnSpc>
                <a:spcPct val="130000"/>
              </a:lnSpc>
              <a:defRPr/>
            </a:pPr>
            <a:endParaRPr lang="en-US" altLang="en-US" sz="16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7BD26BA-E6DE-4B17-8670-3BCD7C4D5C99}" type="slidenum">
              <a:rPr lang="en-US" altLang="en-US"/>
              <a:pPr marL="0" lvl="8" eaLnBrk="0" fontAlgn="base" hangingPunct="0">
                <a:spcBef>
                  <a:spcPct val="20000"/>
                </a:spcBef>
                <a:spcAft>
                  <a:spcPct val="0"/>
                </a:spcAft>
                <a:buClr>
                  <a:srgbClr val="FFCC00"/>
                </a:buClr>
                <a:buSzPct val="75000"/>
                <a:defRPr/>
              </a:pPr>
              <a:t>4</a:t>
            </a:fld>
            <a:endParaRPr lang="en-US" altLang="en-US" dirty="0"/>
          </a:p>
        </p:txBody>
      </p:sp>
    </p:spTree>
    <p:extLst>
      <p:ext uri="{BB962C8B-B14F-4D97-AF65-F5344CB8AC3E}">
        <p14:creationId xmlns:p14="http://schemas.microsoft.com/office/powerpoint/2010/main" val="2388158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pPr>
              <a:defRPr/>
            </a:pPr>
            <a:r>
              <a:rPr lang="en-US" altLang="en-US" dirty="0" smtClean="0"/>
              <a:t>CURRENT STATUS OF THE U.S. COKE INDUSTRY</a:t>
            </a:r>
          </a:p>
        </p:txBody>
      </p:sp>
      <p:sp>
        <p:nvSpPr>
          <p:cNvPr id="108551" name="Rectangle 7"/>
          <p:cNvSpPr>
            <a:spLocks noGrp="1" noChangeArrowheads="1"/>
          </p:cNvSpPr>
          <p:nvPr>
            <p:ph type="body" idx="1"/>
          </p:nvPr>
        </p:nvSpPr>
        <p:spPr>
          <a:xfrm>
            <a:off x="1066800" y="2057400"/>
            <a:ext cx="8382000" cy="4038600"/>
          </a:xfrm>
        </p:spPr>
        <p:txBody>
          <a:bodyPr/>
          <a:lstStyle/>
          <a:p>
            <a:pPr>
              <a:defRPr/>
            </a:pPr>
            <a:endParaRPr lang="en-US" altLang="en-US" sz="1800" dirty="0" smtClean="0"/>
          </a:p>
          <a:p>
            <a:pPr>
              <a:defRPr/>
            </a:pPr>
            <a:r>
              <a:rPr lang="en-US" altLang="en-US" sz="2000" dirty="0" smtClean="0"/>
              <a:t>16 operating coke plants (54 batteries)</a:t>
            </a:r>
          </a:p>
          <a:p>
            <a:pPr marL="0" indent="0">
              <a:buFont typeface="Wingdings" panose="05000000000000000000" pitchFamily="2" charset="2"/>
              <a:buNone/>
              <a:defRPr/>
            </a:pPr>
            <a:endParaRPr lang="en-US" altLang="en-US" sz="2000" dirty="0" smtClean="0"/>
          </a:p>
          <a:p>
            <a:pPr marL="630238" lvl="1">
              <a:defRPr/>
            </a:pPr>
            <a:r>
              <a:rPr lang="en-US" altLang="en-US" sz="2000" b="1" dirty="0" smtClean="0"/>
              <a:t>6 integrated steel “by-product recovery” plants (20 batteries)</a:t>
            </a:r>
          </a:p>
          <a:p>
            <a:pPr marL="630238" lvl="1">
              <a:defRPr/>
            </a:pPr>
            <a:r>
              <a:rPr lang="en-US" altLang="en-US" sz="2000" b="1" dirty="0"/>
              <a:t>5</a:t>
            </a:r>
            <a:r>
              <a:rPr lang="en-US" altLang="en-US" sz="2000" b="1" dirty="0" smtClean="0"/>
              <a:t> “merchant” “by-product recovery” plants (10 batteries)</a:t>
            </a:r>
          </a:p>
          <a:p>
            <a:pPr marL="630238" lvl="1">
              <a:defRPr/>
            </a:pPr>
            <a:r>
              <a:rPr lang="en-US" altLang="en-US" sz="2000" b="1" dirty="0" smtClean="0"/>
              <a:t>5 “merchant” “heat-recovery” plants (20 batteries)</a:t>
            </a:r>
          </a:p>
          <a:p>
            <a:pPr marL="457200" lvl="1" indent="0">
              <a:buFontTx/>
              <a:buNone/>
              <a:defRPr/>
            </a:pPr>
            <a:endParaRPr lang="en-US" altLang="en-US" sz="2000" b="1" dirty="0" smtClean="0"/>
          </a:p>
          <a:p>
            <a:pPr>
              <a:defRPr/>
            </a:pPr>
            <a:r>
              <a:rPr lang="en-US" altLang="en-US" sz="2000" dirty="0" smtClean="0"/>
              <a:t>ACCCI addresses </a:t>
            </a:r>
            <a:r>
              <a:rPr lang="en-US" altLang="en-US" sz="2000" dirty="0"/>
              <a:t>key </a:t>
            </a:r>
            <a:r>
              <a:rPr lang="en-US" altLang="en-US" sz="2000" dirty="0" smtClean="0"/>
              <a:t>regulatory </a:t>
            </a:r>
            <a:r>
              <a:rPr lang="en-US" altLang="en-US" sz="2000" dirty="0"/>
              <a:t>issues facing the </a:t>
            </a:r>
            <a:r>
              <a:rPr lang="en-US" altLang="en-US" sz="2000" dirty="0" smtClean="0"/>
              <a:t>U.S. coke </a:t>
            </a:r>
            <a:r>
              <a:rPr lang="en-US" altLang="en-US" sz="2000" dirty="0"/>
              <a:t>industry.</a:t>
            </a:r>
          </a:p>
          <a:p>
            <a:pPr>
              <a:defRPr/>
            </a:pPr>
            <a:endParaRPr lang="en-US" altLang="en-US" sz="2000" dirty="0" smtClean="0"/>
          </a:p>
          <a:p>
            <a:pPr>
              <a:defRPr/>
            </a:pPr>
            <a:r>
              <a:rPr lang="en-US" altLang="en-US" sz="2000" dirty="0" smtClean="0"/>
              <a:t>ACCCI-managed “Coke Oven Environmental Task Force” (COETF) addresses key </a:t>
            </a:r>
            <a:r>
              <a:rPr lang="en-US" altLang="en-US" sz="2000" u="sng" dirty="0" smtClean="0"/>
              <a:t>environmental</a:t>
            </a:r>
            <a:r>
              <a:rPr lang="en-US" altLang="en-US" sz="2000" dirty="0" smtClean="0"/>
              <a:t> issues facing the U.S. </a:t>
            </a:r>
            <a:r>
              <a:rPr lang="en-US" altLang="en-US" sz="2000" u="sng" dirty="0" smtClean="0"/>
              <a:t>by-product recovery coke industry</a:t>
            </a:r>
            <a:r>
              <a:rPr lang="en-US" altLang="en-US" sz="2000" dirty="0" smtClean="0"/>
              <a:t>.</a:t>
            </a:r>
          </a:p>
          <a:p>
            <a:pPr marL="0" indent="0">
              <a:buFont typeface="Wingdings" panose="05000000000000000000" pitchFamily="2" charset="2"/>
              <a:buNone/>
              <a:defRPr/>
            </a:pPr>
            <a:endParaRPr lang="en-US" altLang="en-US" sz="1800" dirty="0" smtClean="0"/>
          </a:p>
          <a:p>
            <a:pPr lvl="1">
              <a:defRPr/>
            </a:pPr>
            <a:endParaRPr lang="en-US" altLang="en-US" sz="18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EB6C742-33C6-4918-B1FD-F0332AEA0A61}" type="slidenum">
              <a:rPr lang="en-US" altLang="en-US"/>
              <a:pPr marL="0" lvl="8" eaLnBrk="0" fontAlgn="base" hangingPunct="0">
                <a:spcBef>
                  <a:spcPct val="20000"/>
                </a:spcBef>
                <a:spcAft>
                  <a:spcPct val="0"/>
                </a:spcAft>
                <a:buClr>
                  <a:srgbClr val="FFCC00"/>
                </a:buClr>
                <a:buSzPct val="75000"/>
                <a:defRPr/>
              </a:pPr>
              <a:t>5</a:t>
            </a:fld>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pPr>
              <a:defRPr/>
            </a:pPr>
            <a:r>
              <a:rPr lang="en-US" altLang="en-US" dirty="0" smtClean="0"/>
              <a:t>CURRENT STATUS OF THE U.S. COKE INDUSTRY</a:t>
            </a:r>
          </a:p>
        </p:txBody>
      </p:sp>
      <p:sp>
        <p:nvSpPr>
          <p:cNvPr id="108551" name="Rectangle 7"/>
          <p:cNvSpPr>
            <a:spLocks noGrp="1" noChangeArrowheads="1"/>
          </p:cNvSpPr>
          <p:nvPr>
            <p:ph type="body" idx="1"/>
          </p:nvPr>
        </p:nvSpPr>
        <p:spPr>
          <a:xfrm>
            <a:off x="1066800" y="2057400"/>
            <a:ext cx="8382000" cy="4038600"/>
          </a:xfrm>
        </p:spPr>
        <p:txBody>
          <a:bodyPr/>
          <a:lstStyle/>
          <a:p>
            <a:pPr>
              <a:defRPr/>
            </a:pPr>
            <a:endParaRPr lang="en-US" altLang="en-US" sz="1800" dirty="0" smtClean="0"/>
          </a:p>
          <a:p>
            <a:pPr>
              <a:defRPr/>
            </a:pPr>
            <a:r>
              <a:rPr lang="en-US" altLang="en-US" sz="2000" dirty="0" smtClean="0"/>
              <a:t>16 operating coke plants (54 batteries)</a:t>
            </a:r>
          </a:p>
          <a:p>
            <a:pPr marL="0" indent="0">
              <a:buFont typeface="Wingdings" panose="05000000000000000000" pitchFamily="2" charset="2"/>
              <a:buNone/>
              <a:defRPr/>
            </a:pPr>
            <a:endParaRPr lang="en-US" altLang="en-US" sz="2000" dirty="0" smtClean="0"/>
          </a:p>
          <a:p>
            <a:pPr marL="630238" lvl="1">
              <a:defRPr/>
            </a:pPr>
            <a:r>
              <a:rPr lang="en-US" altLang="en-US" sz="2000" b="1" dirty="0" smtClean="0"/>
              <a:t>6 integrated steel “by-product recovery” plants (20 batteries)</a:t>
            </a:r>
          </a:p>
          <a:p>
            <a:pPr marL="630238" lvl="1">
              <a:defRPr/>
            </a:pPr>
            <a:r>
              <a:rPr lang="en-US" altLang="en-US" sz="2000" b="1" dirty="0"/>
              <a:t>5</a:t>
            </a:r>
            <a:r>
              <a:rPr lang="en-US" altLang="en-US" sz="2000" b="1" dirty="0" smtClean="0"/>
              <a:t> “merchant” “by-product recovery” plants (10 batteries)</a:t>
            </a:r>
          </a:p>
          <a:p>
            <a:pPr marL="630238" lvl="1">
              <a:defRPr/>
            </a:pPr>
            <a:r>
              <a:rPr lang="en-US" altLang="en-US" sz="2000" b="1" dirty="0" smtClean="0"/>
              <a:t>5 “merchant” “heat-recovery” plants (20 batteries)</a:t>
            </a:r>
          </a:p>
          <a:p>
            <a:pPr marL="457200" lvl="1" indent="0">
              <a:buFontTx/>
              <a:buNone/>
              <a:defRPr/>
            </a:pPr>
            <a:endParaRPr lang="en-US" altLang="en-US" sz="2000" b="1" dirty="0" smtClean="0"/>
          </a:p>
          <a:p>
            <a:pPr>
              <a:defRPr/>
            </a:pPr>
            <a:r>
              <a:rPr lang="en-US" altLang="en-US" sz="2000" dirty="0" smtClean="0"/>
              <a:t>ACCCI addresses </a:t>
            </a:r>
            <a:r>
              <a:rPr lang="en-US" altLang="en-US" sz="2000" dirty="0"/>
              <a:t>key </a:t>
            </a:r>
            <a:r>
              <a:rPr lang="en-US" altLang="en-US" sz="2000" dirty="0" smtClean="0"/>
              <a:t>regulatory </a:t>
            </a:r>
            <a:r>
              <a:rPr lang="en-US" altLang="en-US" sz="2000" dirty="0"/>
              <a:t>issues facing the </a:t>
            </a:r>
            <a:r>
              <a:rPr lang="en-US" altLang="en-US" sz="2000" dirty="0" smtClean="0"/>
              <a:t>U.S. coke </a:t>
            </a:r>
            <a:r>
              <a:rPr lang="en-US" altLang="en-US" sz="2000" dirty="0"/>
              <a:t>industry.</a:t>
            </a:r>
          </a:p>
          <a:p>
            <a:pPr>
              <a:defRPr/>
            </a:pPr>
            <a:endParaRPr lang="en-US" altLang="en-US" sz="2000" dirty="0" smtClean="0"/>
          </a:p>
          <a:p>
            <a:pPr>
              <a:defRPr/>
            </a:pPr>
            <a:r>
              <a:rPr lang="en-US" altLang="en-US" sz="2000" dirty="0" smtClean="0"/>
              <a:t>ACCCI-managed “Coke Oven Environmental Task Force” (COETF) addresses key </a:t>
            </a:r>
            <a:r>
              <a:rPr lang="en-US" altLang="en-US" sz="2000" u="sng" dirty="0" smtClean="0"/>
              <a:t>environmental</a:t>
            </a:r>
            <a:r>
              <a:rPr lang="en-US" altLang="en-US" sz="2000" dirty="0" smtClean="0"/>
              <a:t> issues facing the U.S. </a:t>
            </a:r>
            <a:r>
              <a:rPr lang="en-US" altLang="en-US" sz="2000" u="sng" dirty="0" smtClean="0"/>
              <a:t>by-product recovery coke industry</a:t>
            </a:r>
            <a:r>
              <a:rPr lang="en-US" altLang="en-US" sz="2000" dirty="0" smtClean="0"/>
              <a:t>.</a:t>
            </a:r>
          </a:p>
          <a:p>
            <a:pPr marL="0" indent="0">
              <a:buFont typeface="Wingdings" panose="05000000000000000000" pitchFamily="2" charset="2"/>
              <a:buNone/>
              <a:defRPr/>
            </a:pPr>
            <a:endParaRPr lang="en-US" altLang="en-US" sz="1800" dirty="0" smtClean="0"/>
          </a:p>
          <a:p>
            <a:pPr lvl="1">
              <a:defRPr/>
            </a:pPr>
            <a:endParaRPr lang="en-US" altLang="en-US" sz="18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DEB6C742-33C6-4918-B1FD-F0332AEA0A61}" type="slidenum">
              <a:rPr lang="en-US" altLang="en-US"/>
              <a:pPr marL="0" lvl="8" eaLnBrk="0" fontAlgn="base" hangingPunct="0">
                <a:spcBef>
                  <a:spcPct val="20000"/>
                </a:spcBef>
                <a:spcAft>
                  <a:spcPct val="0"/>
                </a:spcAft>
                <a:buClr>
                  <a:srgbClr val="FFCC00"/>
                </a:buClr>
                <a:buSzPct val="75000"/>
                <a:defRPr/>
              </a:pPr>
              <a:t>6</a:t>
            </a:fld>
            <a:endParaRPr lang="en-US" altLang="en-US" dirty="0"/>
          </a:p>
        </p:txBody>
      </p:sp>
    </p:spTree>
    <p:extLst>
      <p:ext uri="{BB962C8B-B14F-4D97-AF65-F5344CB8AC3E}">
        <p14:creationId xmlns:p14="http://schemas.microsoft.com/office/powerpoint/2010/main" val="3322210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pPr>
              <a:defRPr/>
            </a:pPr>
            <a:r>
              <a:rPr lang="en-US" altLang="en-US" dirty="0" smtClean="0"/>
              <a:t>BACKGROUND ON THE COETF</a:t>
            </a:r>
          </a:p>
        </p:txBody>
      </p:sp>
      <p:sp>
        <p:nvSpPr>
          <p:cNvPr id="108551" name="Rectangle 7"/>
          <p:cNvSpPr>
            <a:spLocks noGrp="1" noChangeArrowheads="1"/>
          </p:cNvSpPr>
          <p:nvPr>
            <p:ph type="body" idx="1"/>
          </p:nvPr>
        </p:nvSpPr>
        <p:spPr>
          <a:xfrm>
            <a:off x="1066800" y="2057400"/>
            <a:ext cx="8382000" cy="4038600"/>
          </a:xfrm>
        </p:spPr>
        <p:txBody>
          <a:bodyPr/>
          <a:lstStyle/>
          <a:p>
            <a:pPr>
              <a:defRPr/>
            </a:pPr>
            <a:endParaRPr lang="en-US" altLang="en-US" sz="2000" dirty="0" smtClean="0"/>
          </a:p>
          <a:p>
            <a:pPr>
              <a:defRPr/>
            </a:pPr>
            <a:endParaRPr lang="en-US" altLang="en-US" sz="2000" dirty="0" smtClean="0"/>
          </a:p>
          <a:p>
            <a:pPr>
              <a:defRPr/>
            </a:pPr>
            <a:r>
              <a:rPr lang="en-US" altLang="en-US" sz="2000" dirty="0" smtClean="0"/>
              <a:t>The COETF </a:t>
            </a:r>
            <a:r>
              <a:rPr lang="en-US" altLang="en-US" sz="2000" dirty="0"/>
              <a:t>was formed by the American Iron and Steel Institute (AISI) and ACCCI in 1996 to address major environmental issues collaboratively</a:t>
            </a:r>
            <a:r>
              <a:rPr lang="en-US" altLang="en-US" sz="2000" dirty="0" smtClean="0"/>
              <a:t>.</a:t>
            </a:r>
          </a:p>
          <a:p>
            <a:pPr>
              <a:defRPr/>
            </a:pPr>
            <a:endParaRPr lang="en-US" altLang="en-US" sz="2000" dirty="0" smtClean="0"/>
          </a:p>
          <a:p>
            <a:pPr marL="630238" lvl="1">
              <a:defRPr/>
            </a:pPr>
            <a:r>
              <a:rPr lang="en-US" altLang="en-US" sz="1800" b="1" dirty="0" smtClean="0"/>
              <a:t>The COETF operates as a semiautonomous, self-funded entity.</a:t>
            </a:r>
          </a:p>
          <a:p>
            <a:pPr marL="0" indent="0">
              <a:buFont typeface="Wingdings" panose="05000000000000000000" pitchFamily="2" charset="2"/>
              <a:buNone/>
              <a:defRPr/>
            </a:pPr>
            <a:endParaRPr lang="en-US" altLang="en-US" sz="2000" dirty="0"/>
          </a:p>
          <a:p>
            <a:pPr>
              <a:defRPr/>
            </a:pPr>
            <a:r>
              <a:rPr lang="en-US" altLang="en-US" sz="2000" dirty="0" smtClean="0">
                <a:solidFill>
                  <a:srgbClr val="FFFFFF"/>
                </a:solidFill>
              </a:rPr>
              <a:t>The COETF </a:t>
            </a:r>
            <a:r>
              <a:rPr lang="en-US" altLang="en-US" sz="2000" dirty="0">
                <a:solidFill>
                  <a:srgbClr val="FFFFFF"/>
                </a:solidFill>
              </a:rPr>
              <a:t>represents all </a:t>
            </a:r>
            <a:r>
              <a:rPr lang="en-US" altLang="en-US" sz="2000" dirty="0" smtClean="0">
                <a:solidFill>
                  <a:srgbClr val="FFFFFF"/>
                </a:solidFill>
              </a:rPr>
              <a:t>11 </a:t>
            </a:r>
            <a:r>
              <a:rPr lang="en-US" altLang="en-US" sz="2000" dirty="0">
                <a:solidFill>
                  <a:srgbClr val="FFFFFF"/>
                </a:solidFill>
              </a:rPr>
              <a:t>U.S. “by-product recovery” plants (</a:t>
            </a:r>
            <a:r>
              <a:rPr lang="en-US" altLang="en-US" sz="2000" dirty="0" smtClean="0">
                <a:solidFill>
                  <a:srgbClr val="FFFFFF"/>
                </a:solidFill>
              </a:rPr>
              <a:t>30 </a:t>
            </a:r>
            <a:r>
              <a:rPr lang="en-US" altLang="en-US" sz="2000" dirty="0">
                <a:solidFill>
                  <a:srgbClr val="FFFFFF"/>
                </a:solidFill>
              </a:rPr>
              <a:t>“by-product recovery” batteries).</a:t>
            </a:r>
          </a:p>
          <a:p>
            <a:pPr marL="0" indent="0">
              <a:buFont typeface="Wingdings" panose="05000000000000000000" pitchFamily="2" charset="2"/>
              <a:buNone/>
              <a:defRPr/>
            </a:pPr>
            <a:endParaRPr lang="en-US" altLang="en-US" sz="2000" dirty="0" smtClean="0"/>
          </a:p>
          <a:p>
            <a:pPr marL="630238" lvl="1">
              <a:defRPr/>
            </a:pPr>
            <a:r>
              <a:rPr lang="en-US" altLang="en-US" sz="2000" b="1" dirty="0" smtClean="0"/>
              <a:t>6 integrated steel “by-product recovery” plants (20 batteries)</a:t>
            </a:r>
          </a:p>
          <a:p>
            <a:pPr marL="630238" lvl="1">
              <a:defRPr/>
            </a:pPr>
            <a:r>
              <a:rPr lang="en-US" altLang="en-US" sz="2000" b="1" dirty="0"/>
              <a:t>5</a:t>
            </a:r>
            <a:r>
              <a:rPr lang="en-US" altLang="en-US" sz="2000" b="1" dirty="0" smtClean="0"/>
              <a:t> “merchant” “by-product recovery” plants (10 batteries)</a:t>
            </a:r>
          </a:p>
          <a:p>
            <a:pPr marL="630238" lvl="1">
              <a:defRPr/>
            </a:pPr>
            <a:r>
              <a:rPr lang="en-US" altLang="en-US" sz="2000" b="1" dirty="0" smtClean="0"/>
              <a:t>Five “heat recovery” coke plants (20 batteries) are not represented/participating in the COETF.</a:t>
            </a:r>
          </a:p>
          <a:p>
            <a:pPr marL="457200" lvl="1" indent="0">
              <a:buFontTx/>
              <a:buNone/>
              <a:defRPr/>
            </a:pPr>
            <a:endParaRPr lang="en-US" altLang="en-US" sz="1800" b="1" dirty="0" smtClean="0"/>
          </a:p>
          <a:p>
            <a:pPr lvl="1">
              <a:defRPr/>
            </a:pPr>
            <a:endParaRPr lang="en-US" altLang="en-US" sz="18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24E3E868-B779-4A04-9CA0-DF54DD79604F}" type="slidenum">
              <a:rPr lang="en-US" altLang="en-US"/>
              <a:pPr marL="0" lvl="8" eaLnBrk="0" fontAlgn="base" hangingPunct="0">
                <a:spcBef>
                  <a:spcPct val="20000"/>
                </a:spcBef>
                <a:spcAft>
                  <a:spcPct val="0"/>
                </a:spcAft>
                <a:buClr>
                  <a:srgbClr val="FFCC00"/>
                </a:buClr>
                <a:buSzPct val="75000"/>
                <a:defRPr/>
              </a:pPr>
              <a:t>7</a:t>
            </a:fld>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effectLst/>
              </a:rPr>
              <a:t>EPA’S RISK AND TECHNOLOGY REVIEW (RTR) OF 2003 MACT STANDARDS FOR COKE PQBS</a:t>
            </a:r>
            <a:endParaRPr lang="en-US" altLang="en-US" sz="2000" smtClean="0">
              <a:effectLst/>
            </a:endParaRPr>
          </a:p>
        </p:txBody>
      </p:sp>
      <p:sp>
        <p:nvSpPr>
          <p:cNvPr id="303107" name="Rectangle 3"/>
          <p:cNvSpPr>
            <a:spLocks noGrp="1" noChangeArrowheads="1"/>
          </p:cNvSpPr>
          <p:nvPr>
            <p:ph type="body" idx="1"/>
          </p:nvPr>
        </p:nvSpPr>
        <p:spPr>
          <a:xfrm>
            <a:off x="1066800" y="2057401"/>
            <a:ext cx="8496300" cy="3886200"/>
          </a:xfrm>
        </p:spPr>
        <p:txBody>
          <a:bodyPr/>
          <a:lstStyle/>
          <a:p>
            <a:pPr>
              <a:lnSpc>
                <a:spcPct val="120000"/>
              </a:lnSpc>
              <a:defRPr/>
            </a:pPr>
            <a:endParaRPr lang="en-US" altLang="en-US" sz="1300" dirty="0" smtClean="0"/>
          </a:p>
          <a:p>
            <a:pPr>
              <a:lnSpc>
                <a:spcPct val="120000"/>
              </a:lnSpc>
              <a:defRPr/>
            </a:pPr>
            <a:r>
              <a:rPr lang="en-US" altLang="en-US" sz="1400" dirty="0" smtClean="0"/>
              <a:t>On April 14, 2003, EPA promulgated “maximum achievable control technology” (MACT) standards for coke pushing, quenching and battery stacks (PQBS).</a:t>
            </a:r>
          </a:p>
          <a:p>
            <a:pPr>
              <a:lnSpc>
                <a:spcPct val="120000"/>
              </a:lnSpc>
              <a:defRPr/>
            </a:pPr>
            <a:endParaRPr lang="en-US" altLang="en-US" sz="800" dirty="0" smtClean="0"/>
          </a:p>
          <a:p>
            <a:pPr marL="685800" lvl="1" indent="-347663">
              <a:lnSpc>
                <a:spcPct val="120000"/>
              </a:lnSpc>
              <a:defRPr/>
            </a:pPr>
            <a:r>
              <a:rPr lang="en-US" altLang="en-US" sz="1300" b="1" dirty="0" smtClean="0"/>
              <a:t>Standards are to limit “hazardous air pollutants” (HAPs) </a:t>
            </a:r>
            <a:r>
              <a:rPr lang="en-US" altLang="en-US" sz="1300" b="1" dirty="0"/>
              <a:t>from </a:t>
            </a:r>
            <a:r>
              <a:rPr lang="en-US" altLang="en-US" sz="1300" b="1" dirty="0" smtClean="0"/>
              <a:t>PQBS </a:t>
            </a:r>
            <a:r>
              <a:rPr lang="en-US" sz="1300" b="1" dirty="0" smtClean="0">
                <a:effectLst/>
              </a:rPr>
              <a:t>(</a:t>
            </a:r>
            <a:r>
              <a:rPr lang="en-US" sz="1300" b="1" i="1" dirty="0" smtClean="0">
                <a:effectLst/>
              </a:rPr>
              <a:t>e.g</a:t>
            </a:r>
            <a:r>
              <a:rPr lang="en-US" sz="1300" b="1" i="1" dirty="0">
                <a:effectLst/>
              </a:rPr>
              <a:t>.,</a:t>
            </a:r>
            <a:r>
              <a:rPr lang="en-US" sz="1300" b="1" dirty="0">
                <a:effectLst/>
              </a:rPr>
              <a:t> </a:t>
            </a:r>
            <a:r>
              <a:rPr lang="en-US" sz="1300" b="1" dirty="0" smtClean="0">
                <a:effectLst/>
              </a:rPr>
              <a:t>benzene, toluene, “</a:t>
            </a:r>
            <a:r>
              <a:rPr lang="en-US" sz="1300" b="1" dirty="0">
                <a:effectLst/>
              </a:rPr>
              <a:t>coke oven </a:t>
            </a:r>
            <a:r>
              <a:rPr lang="en-US" sz="1300" b="1" dirty="0" smtClean="0">
                <a:effectLst/>
              </a:rPr>
              <a:t>emissions”)</a:t>
            </a:r>
            <a:r>
              <a:rPr lang="en-US" altLang="en-US" sz="1300" b="1" dirty="0" smtClean="0"/>
              <a:t>.</a:t>
            </a:r>
          </a:p>
          <a:p>
            <a:pPr lvl="1">
              <a:lnSpc>
                <a:spcPct val="120000"/>
              </a:lnSpc>
              <a:defRPr/>
            </a:pPr>
            <a:endParaRPr lang="en-US" altLang="en-US" sz="800" b="1" dirty="0" smtClean="0"/>
          </a:p>
          <a:p>
            <a:pPr>
              <a:lnSpc>
                <a:spcPct val="120000"/>
              </a:lnSpc>
              <a:defRPr/>
            </a:pPr>
            <a:r>
              <a:rPr lang="en-US" altLang="en-US" sz="1400" dirty="0" smtClean="0"/>
              <a:t>Clean Air Act (CAA) requires EPA to determine within eight years of promulgation (i.e., by 2011 for PQBS) whether tighter standards should be issued, based on:</a:t>
            </a:r>
          </a:p>
          <a:p>
            <a:pPr>
              <a:lnSpc>
                <a:spcPct val="120000"/>
              </a:lnSpc>
              <a:defRPr/>
            </a:pPr>
            <a:endParaRPr lang="en-US" altLang="en-US" sz="800" dirty="0" smtClean="0"/>
          </a:p>
          <a:p>
            <a:pPr marL="685800" lvl="1" indent="-341313">
              <a:lnSpc>
                <a:spcPct val="120000"/>
              </a:lnSpc>
              <a:defRPr/>
            </a:pPr>
            <a:r>
              <a:rPr lang="en-US" altLang="en-US" sz="1300" b="1" dirty="0" smtClean="0"/>
              <a:t>risks to public health associated with MACT-level emissions (risk review); and,</a:t>
            </a:r>
          </a:p>
          <a:p>
            <a:pPr marL="685800" lvl="1" indent="-341313">
              <a:lnSpc>
                <a:spcPct val="120000"/>
              </a:lnSpc>
              <a:defRPr/>
            </a:pPr>
            <a:r>
              <a:rPr lang="en-US" sz="1300" b="1" dirty="0" smtClean="0">
                <a:effectLst/>
              </a:rPr>
              <a:t>whether </a:t>
            </a:r>
            <a:r>
              <a:rPr lang="en-US" sz="1300" b="1" dirty="0">
                <a:effectLst/>
              </a:rPr>
              <a:t>any improvements in control technology have occurred since </a:t>
            </a:r>
            <a:r>
              <a:rPr lang="en-US" sz="1300" b="1" dirty="0" smtClean="0">
                <a:effectLst/>
              </a:rPr>
              <a:t>the MACT </a:t>
            </a:r>
            <a:r>
              <a:rPr lang="en-US" sz="1300" b="1" dirty="0">
                <a:effectLst/>
              </a:rPr>
              <a:t>standards were </a:t>
            </a:r>
            <a:r>
              <a:rPr lang="en-US" sz="1300" b="1" dirty="0" smtClean="0">
                <a:effectLst/>
              </a:rPr>
              <a:t>issued (technology review).</a:t>
            </a:r>
          </a:p>
          <a:p>
            <a:pPr lvl="1">
              <a:lnSpc>
                <a:spcPct val="120000"/>
              </a:lnSpc>
              <a:defRPr/>
            </a:pPr>
            <a:endParaRPr lang="en-US" altLang="en-US" sz="800" dirty="0" smtClean="0"/>
          </a:p>
          <a:p>
            <a:pPr>
              <a:lnSpc>
                <a:spcPct val="120000"/>
              </a:lnSpc>
              <a:defRPr/>
            </a:pPr>
            <a:r>
              <a:rPr lang="en-US" altLang="en-US" sz="1400" dirty="0" smtClean="0"/>
              <a:t>EPA is behind schedule on the RTR for coke PQBS, having just kicked off the multi-year (three-to-four year) RTR</a:t>
            </a:r>
            <a:r>
              <a:rPr lang="en-US" altLang="en-US" sz="1400" dirty="0"/>
              <a:t> in early </a:t>
            </a:r>
            <a:r>
              <a:rPr lang="en-US" altLang="en-US" sz="1400" dirty="0" smtClean="0"/>
              <a:t>2015.  </a:t>
            </a:r>
            <a:r>
              <a:rPr lang="en-US" altLang="en-US" sz="1400" u="sng" dirty="0"/>
              <a:t>T</a:t>
            </a:r>
            <a:r>
              <a:rPr lang="en-US" altLang="en-US" sz="1400" u="sng" dirty="0" smtClean="0">
                <a:solidFill>
                  <a:srgbClr val="FFFFFF"/>
                </a:solidFill>
                <a:effectLst/>
                <a:ea typeface="SimSun" panose="02010600030101010101" pitchFamily="2" charset="-122"/>
              </a:rPr>
              <a:t>he </a:t>
            </a:r>
            <a:r>
              <a:rPr lang="en-US" altLang="en-US" sz="1400" u="sng" dirty="0">
                <a:solidFill>
                  <a:srgbClr val="FFFFFF"/>
                </a:solidFill>
                <a:effectLst/>
                <a:ea typeface="SimSun" panose="02010600030101010101" pitchFamily="2" charset="-122"/>
              </a:rPr>
              <a:t>rulemaking is NOT subject to a court-ordered deadline, but is a high priority of EPA’s Acting Assistant Administrator for Air and Radiation, Janet McCabe.</a:t>
            </a:r>
          </a:p>
          <a:p>
            <a:pPr>
              <a:defRPr/>
            </a:pPr>
            <a:endParaRPr lang="en-US" altLang="en-US" sz="800" dirty="0">
              <a:solidFill>
                <a:srgbClr val="FFFFFF"/>
              </a:solidFill>
              <a:effectLst/>
              <a:ea typeface="SimSun" panose="02010600030101010101" pitchFamily="2" charset="-122"/>
            </a:endParaRPr>
          </a:p>
          <a:p>
            <a:pPr>
              <a:defRPr/>
            </a:pPr>
            <a:r>
              <a:rPr lang="en-US" altLang="en-US" sz="1400" dirty="0">
                <a:solidFill>
                  <a:srgbClr val="FFFFFF"/>
                </a:solidFill>
                <a:effectLst/>
                <a:ea typeface="SimSun" panose="02010600030101010101" pitchFamily="2" charset="-122"/>
              </a:rPr>
              <a:t>The EPA-OAQPS Project Officer, Dr. Donna Lee Jones, </a:t>
            </a:r>
            <a:r>
              <a:rPr lang="en-US" altLang="en-US" sz="1400" dirty="0" smtClean="0">
                <a:solidFill>
                  <a:srgbClr val="FFFFFF"/>
                </a:solidFill>
                <a:effectLst/>
                <a:ea typeface="SimSun" panose="02010600030101010101" pitchFamily="2" charset="-122"/>
              </a:rPr>
              <a:t>indicated a willingness </a:t>
            </a:r>
            <a:r>
              <a:rPr lang="en-US" altLang="en-US" sz="1400" dirty="0">
                <a:solidFill>
                  <a:srgbClr val="FFFFFF"/>
                </a:solidFill>
                <a:effectLst/>
                <a:ea typeface="SimSun" panose="02010600030101010101" pitchFamily="2" charset="-122"/>
              </a:rPr>
              <a:t>to work with us to adjust/“pare back” the testing requirements, on the basis of justified safety, timing and expense issues.</a:t>
            </a:r>
          </a:p>
          <a:p>
            <a:pPr>
              <a:lnSpc>
                <a:spcPct val="120000"/>
              </a:lnSpc>
              <a:defRPr/>
            </a:pPr>
            <a:endParaRPr lang="en-US" altLang="en-US" sz="12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6D9C6F96-6214-44D4-AED8-6A5841009A65}" type="slidenum">
              <a:rPr lang="en-US" altLang="en-US"/>
              <a:pPr marL="0" lvl="8" eaLnBrk="0" fontAlgn="base" hangingPunct="0">
                <a:spcBef>
                  <a:spcPct val="20000"/>
                </a:spcBef>
                <a:spcAft>
                  <a:spcPct val="0"/>
                </a:spcAft>
                <a:buClr>
                  <a:srgbClr val="FFCC00"/>
                </a:buClr>
                <a:buSzPct val="75000"/>
                <a:defRPr/>
              </a:pPr>
              <a:t>8</a:t>
            </a:fld>
            <a:endParaRPr lang="en-US"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pPr>
              <a:defRPr/>
            </a:pPr>
            <a:r>
              <a:rPr lang="en-US" altLang="en-US" dirty="0" smtClean="0"/>
              <a:t>EXPECTED COETF ISSUES ON THE PQBS RTR</a:t>
            </a:r>
          </a:p>
        </p:txBody>
      </p:sp>
      <p:sp>
        <p:nvSpPr>
          <p:cNvPr id="363523" name="Rectangle 3"/>
          <p:cNvSpPr>
            <a:spLocks noGrp="1" noChangeArrowheads="1"/>
          </p:cNvSpPr>
          <p:nvPr>
            <p:ph type="body" idx="1"/>
          </p:nvPr>
        </p:nvSpPr>
        <p:spPr/>
        <p:txBody>
          <a:bodyPr/>
          <a:lstStyle/>
          <a:p>
            <a:pPr>
              <a:defRPr/>
            </a:pPr>
            <a:r>
              <a:rPr lang="en-US" altLang="en-US" dirty="0" smtClean="0">
                <a:effectLst/>
                <a:ea typeface="SimSun" panose="02010600030101010101" pitchFamily="2" charset="-122"/>
              </a:rPr>
              <a:t>Scope of EPA’s Information Collection Request (ICR)</a:t>
            </a:r>
          </a:p>
          <a:p>
            <a:pPr>
              <a:defRPr/>
            </a:pPr>
            <a:r>
              <a:rPr lang="en-US" altLang="en-US" dirty="0" smtClean="0">
                <a:effectLst/>
                <a:ea typeface="SimSun" panose="02010600030101010101" pitchFamily="2" charset="-122"/>
              </a:rPr>
              <a:t>Unit risk estimate for Coke Oven Emissions</a:t>
            </a:r>
          </a:p>
          <a:p>
            <a:pPr>
              <a:defRPr/>
            </a:pPr>
            <a:r>
              <a:rPr lang="en-US" altLang="en-US" dirty="0" smtClean="0">
                <a:effectLst/>
                <a:ea typeface="SimSun" panose="02010600030101010101" pitchFamily="2" charset="-122"/>
              </a:rPr>
              <a:t>Underlying exposure assumptions for EPA’s risk estimates</a:t>
            </a:r>
          </a:p>
          <a:p>
            <a:pPr>
              <a:defRPr/>
            </a:pPr>
            <a:r>
              <a:rPr lang="en-US" altLang="en-US" dirty="0" smtClean="0">
                <a:effectLst/>
                <a:ea typeface="SimSun" panose="02010600030101010101" pitchFamily="2" charset="-122"/>
              </a:rPr>
              <a:t>Dispersion modeling</a:t>
            </a:r>
          </a:p>
          <a:p>
            <a:pPr>
              <a:defRPr/>
            </a:pPr>
            <a:r>
              <a:rPr lang="en-US" altLang="en-US" dirty="0" smtClean="0">
                <a:effectLst/>
                <a:ea typeface="SimSun" panose="02010600030101010101" pitchFamily="2" charset="-122"/>
              </a:rPr>
              <a:t>Emission factors</a:t>
            </a:r>
          </a:p>
          <a:p>
            <a:pPr>
              <a:defRPr/>
            </a:pPr>
            <a:r>
              <a:rPr lang="en-US" altLang="en-US" dirty="0" smtClean="0">
                <a:effectLst/>
                <a:ea typeface="SimSun" panose="02010600030101010101" pitchFamily="2" charset="-122"/>
              </a:rPr>
              <a:t>Cost to comply</a:t>
            </a:r>
            <a:endParaRPr lang="en-US" altLang="en-US" sz="2400" dirty="0" smtClean="0"/>
          </a:p>
        </p:txBody>
      </p:sp>
      <p:sp>
        <p:nvSpPr>
          <p:cNvPr id="4" name="Rectangle 3"/>
          <p:cNvSpPr/>
          <p:nvPr/>
        </p:nvSpPr>
        <p:spPr>
          <a:xfrm>
            <a:off x="9107247" y="6043583"/>
            <a:ext cx="327334" cy="400110"/>
          </a:xfrm>
          <a:prstGeom prst="rect">
            <a:avLst/>
          </a:prstGeom>
        </p:spPr>
        <p:txBody>
          <a:bodyPr wrap="none">
            <a:spAutoFit/>
          </a:bodyPr>
          <a:lstStyle/>
          <a:p>
            <a:pPr marL="0" lvl="8" eaLnBrk="0" fontAlgn="base" hangingPunct="0">
              <a:spcBef>
                <a:spcPct val="20000"/>
              </a:spcBef>
              <a:spcAft>
                <a:spcPct val="0"/>
              </a:spcAft>
              <a:buClr>
                <a:srgbClr val="FFCC00"/>
              </a:buClr>
              <a:buSzPct val="75000"/>
              <a:defRPr/>
            </a:pPr>
            <a:fld id="{49731A2C-01A8-4716-A3EE-249E11831DBD}" type="slidenum">
              <a:rPr lang="en-US" altLang="en-US"/>
              <a:pPr marL="0" lvl="8" eaLnBrk="0" fontAlgn="base" hangingPunct="0">
                <a:spcBef>
                  <a:spcPct val="20000"/>
                </a:spcBef>
                <a:spcAft>
                  <a:spcPct val="0"/>
                </a:spcAft>
                <a:buClr>
                  <a:srgbClr val="FFCC00"/>
                </a:buClr>
                <a:buSzPct val="75000"/>
                <a:defRPr/>
              </a:pPr>
              <a:t>9</a:t>
            </a:fld>
            <a:endParaRPr lang="en-US"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ny Meeting (Standard)">
  <a:themeElements>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fontScheme name="Company Meeting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ompany Meeting (Standard)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Company Meeting (Standard)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Company Meeting (Standard)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.:Applications (Mac OS 9):Microsoft Office 98:Templates:Presentations:Company Meeting (Standard)</Template>
  <TotalTime>0</TotalTime>
  <Words>2244</Words>
  <Application>Microsoft Office PowerPoint</Application>
  <PresentationFormat>35mm Slides</PresentationFormat>
  <Paragraphs>524</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SimSun</vt:lpstr>
      <vt:lpstr>Arial</vt:lpstr>
      <vt:lpstr>Calibri</vt:lpstr>
      <vt:lpstr>Century Gothic</vt:lpstr>
      <vt:lpstr>Helvetica</vt:lpstr>
      <vt:lpstr>Times</vt:lpstr>
      <vt:lpstr>Times New Roman</vt:lpstr>
      <vt:lpstr>Wingdings</vt:lpstr>
      <vt:lpstr>Company Meeting (Standard)</vt:lpstr>
      <vt:lpstr> Environmental Update </vt:lpstr>
      <vt:lpstr>PRESENTATION OVERVIEW</vt:lpstr>
      <vt:lpstr>UPDATE ON OTHER ENVIRONMENTAL ISSUES</vt:lpstr>
      <vt:lpstr>UPDATE ON EPA’S PQBS RTR</vt:lpstr>
      <vt:lpstr>CURRENT STATUS OF THE U.S. COKE INDUSTRY</vt:lpstr>
      <vt:lpstr>CURRENT STATUS OF THE U.S. COKE INDUSTRY</vt:lpstr>
      <vt:lpstr>BACKGROUND ON THE COETF</vt:lpstr>
      <vt:lpstr>EPA’S RISK AND TECHNOLOGY REVIEW (RTR) OF 2003 MACT STANDARDS FOR COKE PQBS</vt:lpstr>
      <vt:lpstr>EXPECTED COETF ISSUES ON THE PQBS RTR</vt:lpstr>
      <vt:lpstr>INITIAL EPA EFFORTS ON THE PQBS RTR</vt:lpstr>
      <vt:lpstr>COETF EFFORTS ON THE DRAFT ICR</vt:lpstr>
      <vt:lpstr>EPA’S FINAL (APRIL 2016) PQBS ICR</vt:lpstr>
      <vt:lpstr>EPA’S FINAL (APRIL 2016) PQBS ICR (Concluded)</vt:lpstr>
      <vt:lpstr>COETF EFFORTS ON THE FINAL (APRIL 2016) PQBS ICR</vt:lpstr>
      <vt:lpstr>     CWA UPDATE, INCLUDING MSGP UPDATE</vt:lpstr>
      <vt:lpstr>     EPA/U.S. CORPS OF ENGINEERS “WATERS OF THE U.S.” (WOTUS) FINAL RULE</vt:lpstr>
      <vt:lpstr>    Litigation over EPA’s 2015 Multi-Sector General Permit (MSGP)</vt:lpstr>
      <vt:lpstr>    Litigation over EPA’s 2015 Multi-Sector General Permit (MSGP) (continued)</vt:lpstr>
      <vt:lpstr>    Litigation over EPA’s 2015 Multi-Sector General Permit (MSGP) (Concluded)</vt:lpstr>
      <vt:lpstr>             RCRA UPDATE</vt:lpstr>
      <vt:lpstr>            OTHER IMPORTANT ENVIRONMENTAL ISSUES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2016-04-26T05:24:45Z</dcterms:created>
  <dcterms:modified xsi:type="dcterms:W3CDTF">2016-10-04T18:36:45Z</dcterms:modified>
</cp:coreProperties>
</file>