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4"/>
    <p:sldMasterId id="2147483652" r:id="rId5"/>
    <p:sldMasterId id="2147483720" r:id="rId6"/>
  </p:sldMasterIdLst>
  <p:notesMasterIdLst>
    <p:notesMasterId r:id="rId8"/>
  </p:notesMasterIdLst>
  <p:handoutMasterIdLst>
    <p:handoutMasterId r:id="rId9"/>
  </p:handoutMasterIdLst>
  <p:sldIdLst>
    <p:sldId id="6326" r:id="rId7"/>
  </p:sldIdLst>
  <p:sldSz cx="9144000" cy="6858000" type="screen4x3"/>
  <p:notesSz cx="6950075" cy="9236075"/>
  <p:custDataLst>
    <p:tags r:id="rId10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69"/>
    <a:srgbClr val="FFFFFF"/>
    <a:srgbClr val="E1DFD4"/>
    <a:srgbClr val="965211"/>
    <a:srgbClr val="D6D6D6"/>
    <a:srgbClr val="CFE5FA"/>
    <a:srgbClr val="D5D5D5"/>
    <a:srgbClr val="E4E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4" autoAdjust="0"/>
    <p:restoredTop sz="89981" autoAdjust="0"/>
  </p:normalViewPr>
  <p:slideViewPr>
    <p:cSldViewPr>
      <p:cViewPr varScale="1">
        <p:scale>
          <a:sx n="102" d="100"/>
          <a:sy n="102" d="100"/>
        </p:scale>
        <p:origin x="2166" y="114"/>
      </p:cViewPr>
      <p:guideLst>
        <p:guide orient="horz" pos="4224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96" y="-9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hoads, Mike S" userId="bf385891-9e86-42a8-aae0-1dbe5cb089b7" providerId="ADAL" clId="{51753F72-F13A-43B7-BAF2-EF3ECE7A5912}"/>
    <pc:docChg chg="custSel modSld">
      <pc:chgData name="Rhoads, Mike S" userId="bf385891-9e86-42a8-aae0-1dbe5cb089b7" providerId="ADAL" clId="{51753F72-F13A-43B7-BAF2-EF3ECE7A5912}" dt="2021-05-05T12:18:13.759" v="45" actId="115"/>
      <pc:docMkLst>
        <pc:docMk/>
      </pc:docMkLst>
      <pc:sldChg chg="modSp mod">
        <pc:chgData name="Rhoads, Mike S" userId="bf385891-9e86-42a8-aae0-1dbe5cb089b7" providerId="ADAL" clId="{51753F72-F13A-43B7-BAF2-EF3ECE7A5912}" dt="2021-05-05T12:18:13.759" v="45" actId="115"/>
        <pc:sldMkLst>
          <pc:docMk/>
          <pc:sldMk cId="2995963030" sldId="6326"/>
        </pc:sldMkLst>
        <pc:spChg chg="mod">
          <ac:chgData name="Rhoads, Mike S" userId="bf385891-9e86-42a8-aae0-1dbe5cb089b7" providerId="ADAL" clId="{51753F72-F13A-43B7-BAF2-EF3ECE7A5912}" dt="2021-05-05T12:18:13.759" v="45" actId="115"/>
          <ac:spMkLst>
            <pc:docMk/>
            <pc:sldMk cId="2995963030" sldId="6326"/>
            <ac:spMk id="2" creationId="{99773702-AC82-4A37-B161-F501E35CBC97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l" defTabSz="915513">
              <a:defRPr sz="120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173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15513">
              <a:defRPr sz="120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378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l" defTabSz="915513">
              <a:defRPr sz="120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173" y="8772378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15513">
              <a:defRPr sz="1200" baseline="0">
                <a:latin typeface="Times New Roman" pitchFamily="18" charset="0"/>
              </a:defRPr>
            </a:lvl1pPr>
          </a:lstStyle>
          <a:p>
            <a:pPr>
              <a:defRPr/>
            </a:pPr>
            <a:fld id="{7AF24D29-CA14-4901-8F56-F54ED25BFF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6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l" defTabSz="915513">
              <a:defRPr sz="120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173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15513">
              <a:defRPr sz="120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637" y="4387767"/>
            <a:ext cx="5560375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378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l" defTabSz="915513">
              <a:defRPr sz="120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173" y="8772378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15513">
              <a:defRPr sz="1200" baseline="0">
                <a:latin typeface="Times New Roman" pitchFamily="18" charset="0"/>
              </a:defRPr>
            </a:lvl1pPr>
          </a:lstStyle>
          <a:p>
            <a:pPr>
              <a:defRPr/>
            </a:pPr>
            <a:fld id="{D25B09C4-4F72-4410-88EF-BB93A13A87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705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92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7" Type="http://schemas.openxmlformats.org/officeDocument/2006/relationships/image" Target="../media/image3.png"/><Relationship Id="rId2" Type="http://schemas.openxmlformats.org/officeDocument/2006/relationships/tags" Target="../tags/tag2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18" Type="http://schemas.openxmlformats.org/officeDocument/2006/relationships/slideMaster" Target="../slideMasters/slideMaster3.xml"/><Relationship Id="rId3" Type="http://schemas.openxmlformats.org/officeDocument/2006/relationships/tags" Target="../tags/tag29.xml"/><Relationship Id="rId21" Type="http://schemas.openxmlformats.org/officeDocument/2006/relationships/image" Target="../media/image6.jpeg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20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10" Type="http://schemas.openxmlformats.org/officeDocument/2006/relationships/tags" Target="../tags/tag36.xml"/><Relationship Id="rId19" Type="http://schemas.openxmlformats.org/officeDocument/2006/relationships/oleObject" Target="../embeddings/oleObject5.bin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Relationship Id="rId22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18" Type="http://schemas.openxmlformats.org/officeDocument/2006/relationships/slideMaster" Target="../slideMasters/slideMaster3.xml"/><Relationship Id="rId3" Type="http://schemas.openxmlformats.org/officeDocument/2006/relationships/tags" Target="../tags/tag45.xml"/><Relationship Id="rId21" Type="http://schemas.openxmlformats.org/officeDocument/2006/relationships/image" Target="../media/image6.jpeg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tags" Target="../tags/tag59.xml"/><Relationship Id="rId2" Type="http://schemas.openxmlformats.org/officeDocument/2006/relationships/tags" Target="../tags/tag44.xml"/><Relationship Id="rId16" Type="http://schemas.openxmlformats.org/officeDocument/2006/relationships/tags" Target="../tags/tag58.xml"/><Relationship Id="rId20" Type="http://schemas.openxmlformats.org/officeDocument/2006/relationships/image" Target="../media/image5.emf"/><Relationship Id="rId1" Type="http://schemas.openxmlformats.org/officeDocument/2006/relationships/vmlDrawing" Target="../drawings/vmlDrawing6.v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5" Type="http://schemas.openxmlformats.org/officeDocument/2006/relationships/tags" Target="../tags/tag47.xml"/><Relationship Id="rId15" Type="http://schemas.openxmlformats.org/officeDocument/2006/relationships/tags" Target="../tags/tag57.xml"/><Relationship Id="rId10" Type="http://schemas.openxmlformats.org/officeDocument/2006/relationships/tags" Target="../tags/tag52.xml"/><Relationship Id="rId19" Type="http://schemas.openxmlformats.org/officeDocument/2006/relationships/oleObject" Target="../embeddings/oleObject6.bin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Relationship Id="rId22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slideMaster" Target="../slideMasters/slideMaster3.xml"/><Relationship Id="rId3" Type="http://schemas.openxmlformats.org/officeDocument/2006/relationships/tags" Target="../tags/tag61.xml"/><Relationship Id="rId21" Type="http://schemas.openxmlformats.org/officeDocument/2006/relationships/image" Target="../media/image6.jpeg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0" Type="http://schemas.openxmlformats.org/officeDocument/2006/relationships/image" Target="../media/image5.emf"/><Relationship Id="rId1" Type="http://schemas.openxmlformats.org/officeDocument/2006/relationships/vmlDrawing" Target="../drawings/vmlDrawing7.v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10" Type="http://schemas.openxmlformats.org/officeDocument/2006/relationships/tags" Target="../tags/tag68.xml"/><Relationship Id="rId19" Type="http://schemas.openxmlformats.org/officeDocument/2006/relationships/oleObject" Target="../embeddings/oleObject7.bin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7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09647 USS ERP PPT Mast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9" descr="ussc_whit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663"/>
            <a:ext cx="31242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81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0F055-F848-43BF-92CE-85C2CB3DF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57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7D25A-DAAA-49E7-AC81-E9869E0B01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968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7FDE3-CDFF-4F5F-8697-11F6D5A2463F}" type="datetime1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©2004 Accenture.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F364C-4FEA-40E7-9A5D-00D82A4243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75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8738C-F833-45E8-B018-1987B54A2446}" type="datetime1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©2004 Accenture.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1ACB0-94C5-4AC3-905A-371D41ECAE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51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69BCE-3C84-4F99-88B9-7805145552CB}" type="datetime1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©2004 Accenture.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9BC41-1296-4CB6-97B9-A493303007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583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2CE7B-3CC9-43C5-907C-CDA7A260EA66}" type="datetime1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©2004 Accenture.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B68BA-1392-4309-90C4-E0F6B56FCD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31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244EC-258F-4EF2-BCE2-F30F0B76A021}" type="datetime1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©2004 Accenture. All Rights Reserved.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A8DE3-51EE-442C-9574-CA913CE31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646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D2269-0A91-4216-B8F1-8B7C12A276C0}" type="datetime1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©2004 Accenture. All Rights Reserved.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A85DA-C19C-45F7-A7EA-BBD0D0DE44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61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5A5A7-7EE0-4CFB-86F8-FE3552D1B9D4}" type="datetime1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©2004 Accenture. All Rights Reserved.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1025F-F73F-4914-A4FA-E2E7818A07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92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B8580-E017-4BC1-A42C-06BCDC051119}" type="datetime1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©2004 Accenture.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8EC7E-2220-4BF4-B34E-7244F6235C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6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2AB8D-0240-4819-A397-AE70FC087A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057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756DD-1B95-46F4-A921-482060527D5A}" type="datetime1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©2004 Accenture.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06BCA-FF95-4909-A8F3-B6AE062DF1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536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C17C1-967B-41C3-A51E-14E2BC78D63E}" type="datetime1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©2004 Accenture.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51C25-207A-4441-9299-6E0FA4F56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57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ADE81-17D7-4814-A227-43BF7EEF6277}" type="datetime1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©2004 Accenture.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50F08-4136-4ADA-A406-22A5AFE5F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015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7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257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30" descr="09647 USS ERP PPT Master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Title Elements" hidden="1"/>
          <p:cNvGrpSpPr>
            <a:grpSpLocks/>
          </p:cNvGrpSpPr>
          <p:nvPr userDrawn="1"/>
        </p:nvGrpSpPr>
        <p:grpSpPr bwMode="auto">
          <a:xfrm>
            <a:off x="2687325" y="5797071"/>
            <a:ext cx="5225605" cy="655997"/>
            <a:chOff x="1663" y="3463"/>
            <a:chExt cx="3226" cy="405"/>
          </a:xfrm>
        </p:grpSpPr>
        <p:sp>
          <p:nvSpPr>
            <p:cNvPr id="7" name="Document type"/>
            <p:cNvSpPr txBox="1">
              <a:spLocks noChangeArrowheads="1"/>
            </p:cNvSpPr>
            <p:nvPr/>
          </p:nvSpPr>
          <p:spPr bwMode="auto">
            <a:xfrm>
              <a:off x="1663" y="3463"/>
              <a:ext cx="3109" cy="7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50" dirty="0">
                  <a:solidFill>
                    <a:srgbClr val="003B6A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8" name="Date"/>
            <p:cNvSpPr txBox="1">
              <a:spLocks noChangeArrowheads="1"/>
            </p:cNvSpPr>
            <p:nvPr/>
          </p:nvSpPr>
          <p:spPr bwMode="auto">
            <a:xfrm>
              <a:off x="1663" y="3555"/>
              <a:ext cx="3109" cy="7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50" dirty="0">
                  <a:solidFill>
                    <a:srgbClr val="003B6A"/>
                  </a:solidFill>
                  <a:latin typeface="Arial"/>
                </a:rPr>
                <a:t>Date</a:t>
              </a:r>
            </a:p>
          </p:txBody>
        </p:sp>
        <p:sp>
          <p:nvSpPr>
            <p:cNvPr id="9" name="Disclaimer"/>
            <p:cNvSpPr>
              <a:spLocks noChangeArrowheads="1"/>
            </p:cNvSpPr>
            <p:nvPr/>
          </p:nvSpPr>
          <p:spPr bwMode="auto">
            <a:xfrm>
              <a:off x="1663" y="3754"/>
              <a:ext cx="3226" cy="11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614989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00" dirty="0">
                  <a:solidFill>
                    <a:srgbClr val="003B6A"/>
                  </a:solidFill>
                </a:rPr>
                <a:t>CONFIDENTIAL AND PROPRIETARY</a:t>
              </a:r>
            </a:p>
            <a:p>
              <a:pPr defTabSz="614989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00" dirty="0">
                  <a:solidFill>
                    <a:srgbClr val="003B6A"/>
                  </a:solidFill>
                </a:rPr>
                <a:t>Any use of this material without specific permission of McKinsey &amp; Company is strictly prohibited</a:t>
              </a:r>
            </a:p>
          </p:txBody>
        </p:sp>
      </p:grpSp>
      <p:pic>
        <p:nvPicPr>
          <p:cNvPr id="10" name="Picture 31" descr="USS Circle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8680" y="171702"/>
            <a:ext cx="466514" cy="46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9"/>
          <p:cNvSpPr txBox="1">
            <a:spLocks noChangeArrowheads="1"/>
          </p:cNvSpPr>
          <p:nvPr userDrawn="1"/>
        </p:nvSpPr>
        <p:spPr bwMode="auto">
          <a:xfrm>
            <a:off x="6187799" y="6636910"/>
            <a:ext cx="1157368" cy="9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defTabSz="69868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FFFF"/>
                </a:solidFill>
                <a:cs typeface="Arial" pitchFamily="34" charset="0"/>
              </a:rPr>
              <a:t>United States Steel Corporation</a:t>
            </a:r>
            <a:endParaRPr lang="en-US" sz="1350" dirty="0">
              <a:solidFill>
                <a:srgbClr val="003B6A"/>
              </a:solidFill>
              <a:cs typeface="Arial" pitchFamily="34" charset="0"/>
            </a:endParaRPr>
          </a:p>
        </p:txBody>
      </p:sp>
      <p:sp>
        <p:nvSpPr>
          <p:cNvPr id="12" name="doc id"/>
          <p:cNvSpPr>
            <a:spLocks noChangeArrowheads="1"/>
          </p:cNvSpPr>
          <p:nvPr userDrawn="1"/>
        </p:nvSpPr>
        <p:spPr bwMode="auto">
          <a:xfrm>
            <a:off x="8244996" y="37255"/>
            <a:ext cx="670614" cy="12472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/>
          <a:lstStyle/>
          <a:p>
            <a:pPr algn="r" defTabSz="68412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solidFill>
                <a:srgbClr val="FFFFFF"/>
              </a:solidFill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86521" y="4269429"/>
            <a:ext cx="5658329" cy="311624"/>
          </a:xfrm>
          <a:prstGeom prst="rect">
            <a:avLst/>
          </a:prstGeom>
        </p:spPr>
        <p:txBody>
          <a:bodyPr anchor="t"/>
          <a:lstStyle>
            <a:lvl1pPr>
              <a:defRPr sz="2025" b="1" baseline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86521" y="5106114"/>
            <a:ext cx="5658329" cy="161583"/>
          </a:xfrm>
        </p:spPr>
        <p:txBody>
          <a:bodyPr/>
          <a:lstStyle>
            <a:lvl1pPr>
              <a:defRPr sz="1050" baseline="0"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3" name="Rectangle 286"/>
          <p:cNvSpPr txBox="1">
            <a:spLocks noChangeArrowheads="1"/>
          </p:cNvSpPr>
          <p:nvPr userDrawn="1"/>
        </p:nvSpPr>
        <p:spPr bwMode="auto">
          <a:xfrm>
            <a:off x="2870366" y="6662020"/>
            <a:ext cx="2002151" cy="11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3B6A"/>
              </a:buClr>
              <a:defRPr/>
            </a:pPr>
            <a:r>
              <a:rPr lang="en-US" sz="750" dirty="0">
                <a:solidFill>
                  <a:srgbClr val="808080"/>
                </a:solidFill>
              </a:rPr>
              <a:t>CONFIDENTIAL – NOT TO BE DISTRIBUTED</a:t>
            </a:r>
          </a:p>
        </p:txBody>
      </p:sp>
    </p:spTree>
    <p:extLst>
      <p:ext uri="{BB962C8B-B14F-4D97-AF65-F5344CB8AC3E}">
        <p14:creationId xmlns:p14="http://schemas.microsoft.com/office/powerpoint/2010/main" val="4568700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12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19" imgW="360" imgH="360" progId="TCLayout.ActiveDocument.1">
                  <p:embed/>
                </p:oleObj>
              </mc:Choice>
              <mc:Fallback>
                <p:oleObj name="think-cell Slide" r:id="rId19" imgW="360" imgH="360" progId="TCLayout.ActiveDocument.1">
                  <p:embed/>
                  <p:pic>
                    <p:nvPicPr>
                      <p:cNvPr id="3" name="Object 312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0" descr="09647 USS ERP PPT Master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. On-page tracker" hidden="1"/>
          <p:cNvSpPr>
            <a:spLocks noChangeArrowheads="1"/>
          </p:cNvSpPr>
          <p:nvPr/>
        </p:nvSpPr>
        <p:spPr bwMode="auto">
          <a:xfrm>
            <a:off x="827748" y="6479"/>
            <a:ext cx="458459" cy="11541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50" dirty="0">
                <a:solidFill>
                  <a:srgbClr val="FFFFFF"/>
                </a:solidFill>
              </a:rPr>
              <a:t>TRACKER</a:t>
            </a:r>
          </a:p>
        </p:txBody>
      </p:sp>
      <p:sp>
        <p:nvSpPr>
          <p:cNvPr id="6" name="3. Unit of measure" hidden="1"/>
          <p:cNvSpPr txBox="1">
            <a:spLocks noChangeArrowheads="1"/>
          </p:cNvSpPr>
          <p:nvPr/>
        </p:nvSpPr>
        <p:spPr bwMode="auto">
          <a:xfrm>
            <a:off x="2387646" y="910305"/>
            <a:ext cx="5327656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7" name="Slide Elements" hidden="1"/>
          <p:cNvGrpSpPr>
            <a:grpSpLocks/>
          </p:cNvGrpSpPr>
          <p:nvPr/>
        </p:nvGrpSpPr>
        <p:grpSpPr bwMode="auto">
          <a:xfrm>
            <a:off x="218680" y="6413780"/>
            <a:ext cx="5518796" cy="332462"/>
            <a:chOff x="214043" y="6286320"/>
            <a:chExt cx="5408882" cy="325615"/>
          </a:xfrm>
        </p:grpSpPr>
        <p:sp>
          <p:nvSpPr>
            <p:cNvPr id="8" name="4. Footnote"/>
            <p:cNvSpPr txBox="1">
              <a:spLocks noChangeArrowheads="1"/>
            </p:cNvSpPr>
            <p:nvPr/>
          </p:nvSpPr>
          <p:spPr bwMode="auto">
            <a:xfrm>
              <a:off x="214043" y="6286320"/>
              <a:ext cx="5408882" cy="113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50" dirty="0">
                  <a:solidFill>
                    <a:srgbClr val="003B6A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9" name="5. Source"/>
            <p:cNvSpPr>
              <a:spLocks noChangeArrowheads="1"/>
            </p:cNvSpPr>
            <p:nvPr/>
          </p:nvSpPr>
          <p:spPr bwMode="auto">
            <a:xfrm>
              <a:off x="214043" y="6498896"/>
              <a:ext cx="5408882" cy="113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359044" indent="-359044" defTabSz="684128" fontAlgn="base">
                <a:spcBef>
                  <a:spcPct val="0"/>
                </a:spcBef>
                <a:spcAft>
                  <a:spcPct val="0"/>
                </a:spcAft>
                <a:tabLst>
                  <a:tab pos="360259" algn="l"/>
                </a:tabLst>
                <a:defRPr/>
              </a:pPr>
              <a:r>
                <a:rPr lang="en-US" sz="750" dirty="0">
                  <a:solidFill>
                    <a:srgbClr val="003B6A"/>
                  </a:solidFill>
                </a:rPr>
                <a:t>Source: Source</a:t>
              </a:r>
            </a:p>
          </p:txBody>
        </p:sp>
      </p:grpSp>
      <p:grpSp>
        <p:nvGrpSpPr>
          <p:cNvPr id="10" name="ACET" hidden="1"/>
          <p:cNvGrpSpPr>
            <a:grpSpLocks/>
          </p:cNvGrpSpPr>
          <p:nvPr/>
        </p:nvGrpSpPr>
        <p:grpSpPr bwMode="auto">
          <a:xfrm>
            <a:off x="2377926" y="1924259"/>
            <a:ext cx="4389768" cy="387119"/>
            <a:chOff x="915" y="791"/>
            <a:chExt cx="2686" cy="239"/>
          </a:xfrm>
        </p:grpSpPr>
        <p:cxnSp>
          <p:nvCxnSpPr>
            <p:cNvPr id="11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12" name="AutoShape 250"/>
            <p:cNvSpPr>
              <a:spLocks noChangeArrowheads="1"/>
            </p:cNvSpPr>
            <p:nvPr/>
          </p:nvSpPr>
          <p:spPr bwMode="auto">
            <a:xfrm>
              <a:off x="915" y="791"/>
              <a:ext cx="2686" cy="23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>
                  <a:solidFill>
                    <a:srgbClr val="003B6A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pic>
        <p:nvPicPr>
          <p:cNvPr id="13" name="Picture 31" descr="USS Circle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18680" y="171702"/>
            <a:ext cx="466514" cy="46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6187799" y="6637713"/>
            <a:ext cx="1157368" cy="9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defTabSz="69868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FFFF"/>
                </a:solidFill>
                <a:cs typeface="Arial" pitchFamily="34" charset="0"/>
              </a:rPr>
              <a:t>United States Steel Corporation</a:t>
            </a:r>
            <a:endParaRPr lang="en-US" sz="1350" dirty="0">
              <a:solidFill>
                <a:srgbClr val="003B6A"/>
              </a:solidFill>
              <a:cs typeface="Arial" pitchFamily="34" charset="0"/>
            </a:endParaRPr>
          </a:p>
        </p:txBody>
      </p:sp>
      <p:grpSp>
        <p:nvGrpSpPr>
          <p:cNvPr id="15" name="LegendBoxes" hidden="1"/>
          <p:cNvGrpSpPr>
            <a:grpSpLocks/>
          </p:cNvGrpSpPr>
          <p:nvPr/>
        </p:nvGrpSpPr>
        <p:grpSpPr bwMode="auto">
          <a:xfrm>
            <a:off x="8136458" y="962129"/>
            <a:ext cx="644695" cy="1004243"/>
            <a:chOff x="4936" y="176"/>
            <a:chExt cx="398" cy="620"/>
          </a:xfrm>
        </p:grpSpPr>
        <p:sp>
          <p:nvSpPr>
            <p:cNvPr id="1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1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1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1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2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2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2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2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</p:grpSp>
      <p:grpSp>
        <p:nvGrpSpPr>
          <p:cNvPr id="24" name="LegendLines" hidden="1"/>
          <p:cNvGrpSpPr>
            <a:grpSpLocks/>
          </p:cNvGrpSpPr>
          <p:nvPr/>
        </p:nvGrpSpPr>
        <p:grpSpPr bwMode="auto">
          <a:xfrm>
            <a:off x="7822204" y="962130"/>
            <a:ext cx="958945" cy="696491"/>
            <a:chOff x="4750" y="176"/>
            <a:chExt cx="592" cy="430"/>
          </a:xfrm>
        </p:grpSpPr>
        <p:sp>
          <p:nvSpPr>
            <p:cNvPr id="2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2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2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2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2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</p:grpSp>
      <p:grpSp>
        <p:nvGrpSpPr>
          <p:cNvPr id="31" name="McKSticker" hidden="1"/>
          <p:cNvGrpSpPr>
            <a:grpSpLocks/>
          </p:cNvGrpSpPr>
          <p:nvPr/>
        </p:nvGrpSpPr>
        <p:grpSpPr bwMode="auto">
          <a:xfrm>
            <a:off x="7827070" y="962134"/>
            <a:ext cx="1088533" cy="217046"/>
            <a:chOff x="7673880" y="285750"/>
            <a:chExt cx="1066895" cy="212366"/>
          </a:xfrm>
        </p:grpSpPr>
        <p:sp>
          <p:nvSpPr>
            <p:cNvPr id="32" name="StickerRectangle"/>
            <p:cNvSpPr>
              <a:spLocks noChangeArrowheads="1"/>
            </p:cNvSpPr>
            <p:nvPr/>
          </p:nvSpPr>
          <p:spPr bwMode="auto">
            <a:xfrm>
              <a:off x="7946910" y="285750"/>
              <a:ext cx="793865" cy="16261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wrap="none" lIns="27432" tIns="0" rIns="0" bIns="27432">
              <a:spAutoFit/>
            </a:bodyPr>
            <a:lstStyle/>
            <a:p>
              <a:pPr algn="r"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33" name="AutoShape 31"/>
            <p:cNvCxnSpPr>
              <a:cxnSpLocks noChangeShapeType="1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cxnSp>
          <p:nvCxnSpPr>
            <p:cNvPr id="34" name="AutoShape 32"/>
            <p:cNvCxnSpPr>
              <a:cxnSpLocks noChangeShapeType="1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</p:cxnSp>
      </p:grpSp>
      <p:grpSp>
        <p:nvGrpSpPr>
          <p:cNvPr id="35" name="LegendMoons" hidden="1"/>
          <p:cNvGrpSpPr>
            <a:grpSpLocks/>
          </p:cNvGrpSpPr>
          <p:nvPr/>
        </p:nvGrpSpPr>
        <p:grpSpPr bwMode="auto">
          <a:xfrm>
            <a:off x="8068423" y="962138"/>
            <a:ext cx="711929" cy="1333051"/>
            <a:chOff x="6655594" y="273840"/>
            <a:chExt cx="697856" cy="1306516"/>
          </a:xfrm>
        </p:grpSpPr>
        <p:grpSp>
          <p:nvGrpSpPr>
            <p:cNvPr id="36" name="MoonLegend1"/>
            <p:cNvGrpSpPr>
              <a:grpSpLocks noChangeAspect="1"/>
            </p:cNvGrpSpPr>
            <p:nvPr>
              <p:custDataLst>
                <p:tags r:id="rId3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54" name="Oval 38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  <p:sp>
            <p:nvSpPr>
              <p:cNvPr id="55" name="Arc 39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</p:grpSp>
        <p:grpSp>
          <p:nvGrpSpPr>
            <p:cNvPr id="37" name="MoonLegend2"/>
            <p:cNvGrpSpPr>
              <a:grpSpLocks noChangeAspect="1"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52" name="Oval 41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  <p:sp>
            <p:nvSpPr>
              <p:cNvPr id="53" name="Arc 42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</p:grpSp>
        <p:grpSp>
          <p:nvGrpSpPr>
            <p:cNvPr id="38" name="MoonLegend4"/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50" name="Oval 47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  <p:sp>
            <p:nvSpPr>
              <p:cNvPr id="51" name="Arc 48"/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</p:grpSp>
        <p:grpSp>
          <p:nvGrpSpPr>
            <p:cNvPr id="39" name="MoonLegend5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48" name="Oval 50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  <p:sp>
            <p:nvSpPr>
              <p:cNvPr id="49" name="Oval 51"/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</p:grpSp>
        <p:sp>
          <p:nvSpPr>
            <p:cNvPr id="40" name="Legend1"/>
            <p:cNvSpPr>
              <a:spLocks noChangeArrowheads="1"/>
            </p:cNvSpPr>
            <p:nvPr/>
          </p:nvSpPr>
          <p:spPr bwMode="auto">
            <a:xfrm>
              <a:off x="6976334" y="286540"/>
              <a:ext cx="377116" cy="1357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41" name="Legend2"/>
            <p:cNvSpPr>
              <a:spLocks noChangeArrowheads="1"/>
            </p:cNvSpPr>
            <p:nvPr/>
          </p:nvSpPr>
          <p:spPr bwMode="auto">
            <a:xfrm>
              <a:off x="6976334" y="561179"/>
              <a:ext cx="377116" cy="1357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42" name="Legend3"/>
            <p:cNvSpPr>
              <a:spLocks noChangeArrowheads="1"/>
            </p:cNvSpPr>
            <p:nvPr/>
          </p:nvSpPr>
          <p:spPr bwMode="auto">
            <a:xfrm>
              <a:off x="6976334" y="835816"/>
              <a:ext cx="377116" cy="1357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43" name="Legend4"/>
            <p:cNvSpPr>
              <a:spLocks noChangeArrowheads="1"/>
            </p:cNvSpPr>
            <p:nvPr/>
          </p:nvSpPr>
          <p:spPr bwMode="auto">
            <a:xfrm>
              <a:off x="6976334" y="1107280"/>
              <a:ext cx="377116" cy="1357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44" name="Legend5"/>
            <p:cNvSpPr>
              <a:spLocks noChangeArrowheads="1"/>
            </p:cNvSpPr>
            <p:nvPr/>
          </p:nvSpPr>
          <p:spPr bwMode="auto">
            <a:xfrm>
              <a:off x="6976334" y="1383506"/>
              <a:ext cx="377116" cy="1357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grpSp>
          <p:nvGrpSpPr>
            <p:cNvPr id="45" name="MoonLegend3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821012"/>
              <a:ext cx="209550" cy="209551"/>
              <a:chOff x="4495" y="1197"/>
              <a:chExt cx="160" cy="160"/>
            </a:xfrm>
          </p:grpSpPr>
          <p:sp>
            <p:nvSpPr>
              <p:cNvPr id="46" name="Oval 47"/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4495" y="1197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  <p:sp>
            <p:nvSpPr>
              <p:cNvPr id="47" name="Arc 48"/>
              <p:cNvSpPr>
                <a:spLocks noChangeAspect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4495" y="1197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</p:grpSp>
      </p:grpSp>
      <p:sp>
        <p:nvSpPr>
          <p:cNvPr id="56" name="Rectangle 286"/>
          <p:cNvSpPr txBox="1">
            <a:spLocks noChangeArrowheads="1"/>
          </p:cNvSpPr>
          <p:nvPr userDrawn="1"/>
        </p:nvSpPr>
        <p:spPr bwMode="auto">
          <a:xfrm>
            <a:off x="2870366" y="6662020"/>
            <a:ext cx="2002151" cy="11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3B6A"/>
              </a:buClr>
              <a:defRPr/>
            </a:pPr>
            <a:r>
              <a:rPr lang="en-US" sz="750" dirty="0">
                <a:solidFill>
                  <a:srgbClr val="808080"/>
                </a:solidFill>
              </a:rPr>
              <a:t>CONFIDENTIAL – NOT TO BE DISTRIBUTED</a:t>
            </a:r>
          </a:p>
        </p:txBody>
      </p:sp>
      <p:sp>
        <p:nvSpPr>
          <p:cNvPr id="57" name="Slide Number"/>
          <p:cNvSpPr txBox="1">
            <a:spLocks/>
          </p:cNvSpPr>
          <p:nvPr userDrawn="1"/>
        </p:nvSpPr>
        <p:spPr bwMode="auto">
          <a:xfrm>
            <a:off x="8798583" y="6626170"/>
            <a:ext cx="117020" cy="115416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7869E81A-9090-4898-9463-B7E9B2D2303A}" type="slidenum">
              <a:rPr lang="en-US" sz="750" smtClean="0"/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750" dirty="0"/>
          </a:p>
        </p:txBody>
      </p:sp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auto">
          <a:xfrm>
            <a:off x="827748" y="266445"/>
            <a:ext cx="8087863" cy="276999"/>
          </a:xfrm>
        </p:spPr>
        <p:txBody>
          <a:bodyPr/>
          <a:lstStyle>
            <a:lvl1pPr>
              <a:defRPr sz="180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" name="Slide Number"/>
          <p:cNvSpPr txBox="1">
            <a:spLocks/>
          </p:cNvSpPr>
          <p:nvPr userDrawn="1"/>
        </p:nvSpPr>
        <p:spPr bwMode="auto">
          <a:xfrm>
            <a:off x="8785759" y="6620398"/>
            <a:ext cx="129844" cy="12695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0E07156B-5ACE-443D-94B5-9177959396F5}" type="slidenum">
              <a:rPr lang="en-US" sz="825" smtClean="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825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7499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87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Slide" r:id="rId19" imgW="360" imgH="360" progId="TCLayout.ActiveDocument.1">
                  <p:embed/>
                </p:oleObj>
              </mc:Choice>
              <mc:Fallback>
                <p:oleObj name="think-cell Slide" r:id="rId19" imgW="360" imgH="360" progId="TCLayout.ActiveDocument.1">
                  <p:embed/>
                  <p:pic>
                    <p:nvPicPr>
                      <p:cNvPr id="4" name="Object 87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30" descr="09647 USS ERP PPT Master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. On-page tracker" hidden="1"/>
          <p:cNvSpPr>
            <a:spLocks noChangeArrowheads="1"/>
          </p:cNvSpPr>
          <p:nvPr/>
        </p:nvSpPr>
        <p:spPr bwMode="auto">
          <a:xfrm>
            <a:off x="829359" y="6479"/>
            <a:ext cx="458459" cy="11541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50" dirty="0">
                <a:solidFill>
                  <a:srgbClr val="FFFFFF"/>
                </a:solidFill>
              </a:rPr>
              <a:t>TRACKER</a:t>
            </a:r>
          </a:p>
        </p:txBody>
      </p:sp>
      <p:sp>
        <p:nvSpPr>
          <p:cNvPr id="7" name="3. Unit of measure" hidden="1"/>
          <p:cNvSpPr txBox="1">
            <a:spLocks noChangeArrowheads="1"/>
          </p:cNvSpPr>
          <p:nvPr/>
        </p:nvSpPr>
        <p:spPr bwMode="auto">
          <a:xfrm>
            <a:off x="2387646" y="910305"/>
            <a:ext cx="5327656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8" name="Slide Elements" hidden="1"/>
          <p:cNvGrpSpPr>
            <a:grpSpLocks/>
          </p:cNvGrpSpPr>
          <p:nvPr/>
        </p:nvGrpSpPr>
        <p:grpSpPr bwMode="auto">
          <a:xfrm>
            <a:off x="218680" y="6413780"/>
            <a:ext cx="5518796" cy="332462"/>
            <a:chOff x="214043" y="6286320"/>
            <a:chExt cx="5408882" cy="325615"/>
          </a:xfrm>
        </p:grpSpPr>
        <p:sp>
          <p:nvSpPr>
            <p:cNvPr id="9" name="4. Footnote"/>
            <p:cNvSpPr txBox="1">
              <a:spLocks noChangeArrowheads="1"/>
            </p:cNvSpPr>
            <p:nvPr/>
          </p:nvSpPr>
          <p:spPr bwMode="auto">
            <a:xfrm>
              <a:off x="214043" y="6286320"/>
              <a:ext cx="5408882" cy="113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50" dirty="0">
                  <a:solidFill>
                    <a:srgbClr val="003B6A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0" name="5. Source"/>
            <p:cNvSpPr>
              <a:spLocks noChangeArrowheads="1"/>
            </p:cNvSpPr>
            <p:nvPr/>
          </p:nvSpPr>
          <p:spPr bwMode="auto">
            <a:xfrm>
              <a:off x="214043" y="6498896"/>
              <a:ext cx="5408882" cy="113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359006" indent="-359006" defTabSz="684056" fontAlgn="base">
                <a:spcBef>
                  <a:spcPct val="0"/>
                </a:spcBef>
                <a:spcAft>
                  <a:spcPct val="0"/>
                </a:spcAft>
                <a:tabLst>
                  <a:tab pos="360221" algn="l"/>
                </a:tabLst>
                <a:defRPr/>
              </a:pPr>
              <a:r>
                <a:rPr lang="en-US" sz="750" dirty="0">
                  <a:solidFill>
                    <a:srgbClr val="003B6A"/>
                  </a:solidFill>
                </a:rPr>
                <a:t>Source: Source</a:t>
              </a:r>
            </a:p>
          </p:txBody>
        </p:sp>
      </p:grpSp>
      <p:grpSp>
        <p:nvGrpSpPr>
          <p:cNvPr id="11" name="ACET" hidden="1"/>
          <p:cNvGrpSpPr>
            <a:grpSpLocks/>
          </p:cNvGrpSpPr>
          <p:nvPr/>
        </p:nvGrpSpPr>
        <p:grpSpPr bwMode="auto">
          <a:xfrm>
            <a:off x="2376315" y="1924259"/>
            <a:ext cx="4391387" cy="387119"/>
            <a:chOff x="915" y="791"/>
            <a:chExt cx="2686" cy="239"/>
          </a:xfrm>
        </p:grpSpPr>
        <p:cxnSp>
          <p:nvCxnSpPr>
            <p:cNvPr id="12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13" name="AutoShape 250"/>
            <p:cNvSpPr>
              <a:spLocks noChangeArrowheads="1"/>
            </p:cNvSpPr>
            <p:nvPr/>
          </p:nvSpPr>
          <p:spPr bwMode="auto">
            <a:xfrm>
              <a:off x="915" y="791"/>
              <a:ext cx="2686" cy="23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>
                  <a:solidFill>
                    <a:srgbClr val="003B6A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pic>
        <p:nvPicPr>
          <p:cNvPr id="14" name="Picture 31" descr="USS Circle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18679" y="171702"/>
            <a:ext cx="464894" cy="46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6187799" y="6637713"/>
            <a:ext cx="1157368" cy="9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defTabSz="69861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FFFF"/>
                </a:solidFill>
                <a:cs typeface="Arial" pitchFamily="34" charset="0"/>
              </a:rPr>
              <a:t>United States Steel Corporation</a:t>
            </a:r>
            <a:endParaRPr lang="en-US" sz="1200" dirty="0">
              <a:solidFill>
                <a:srgbClr val="003B6A"/>
              </a:solidFill>
              <a:cs typeface="Arial" pitchFamily="34" charset="0"/>
            </a:endParaRPr>
          </a:p>
        </p:txBody>
      </p:sp>
      <p:grpSp>
        <p:nvGrpSpPr>
          <p:cNvPr id="16" name="LegendBoxes" hidden="1"/>
          <p:cNvGrpSpPr>
            <a:grpSpLocks/>
          </p:cNvGrpSpPr>
          <p:nvPr/>
        </p:nvGrpSpPr>
        <p:grpSpPr bwMode="auto">
          <a:xfrm>
            <a:off x="8136458" y="963750"/>
            <a:ext cx="644695" cy="1002643"/>
            <a:chOff x="4936" y="176"/>
            <a:chExt cx="398" cy="620"/>
          </a:xfrm>
        </p:grpSpPr>
        <p:sp>
          <p:nvSpPr>
            <p:cNvPr id="17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056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18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19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056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20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21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056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22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23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056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24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</p:grpSp>
      <p:grpSp>
        <p:nvGrpSpPr>
          <p:cNvPr id="25" name="LegendLines" hidden="1"/>
          <p:cNvGrpSpPr>
            <a:grpSpLocks/>
          </p:cNvGrpSpPr>
          <p:nvPr/>
        </p:nvGrpSpPr>
        <p:grpSpPr bwMode="auto">
          <a:xfrm>
            <a:off x="7822204" y="963758"/>
            <a:ext cx="958945" cy="696491"/>
            <a:chOff x="4750" y="176"/>
            <a:chExt cx="592" cy="430"/>
          </a:xfrm>
        </p:grpSpPr>
        <p:sp>
          <p:nvSpPr>
            <p:cNvPr id="26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27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28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29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056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30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056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31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056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</p:grpSp>
      <p:grpSp>
        <p:nvGrpSpPr>
          <p:cNvPr id="32" name="McKSticker" hidden="1"/>
          <p:cNvGrpSpPr>
            <a:grpSpLocks/>
          </p:cNvGrpSpPr>
          <p:nvPr/>
        </p:nvGrpSpPr>
        <p:grpSpPr bwMode="auto">
          <a:xfrm>
            <a:off x="7827070" y="963749"/>
            <a:ext cx="1088533" cy="215426"/>
            <a:chOff x="7673880" y="285750"/>
            <a:chExt cx="1066895" cy="212366"/>
          </a:xfrm>
        </p:grpSpPr>
        <p:sp>
          <p:nvSpPr>
            <p:cNvPr id="33" name="StickerRectangle"/>
            <p:cNvSpPr>
              <a:spLocks noChangeArrowheads="1"/>
            </p:cNvSpPr>
            <p:nvPr/>
          </p:nvSpPr>
          <p:spPr bwMode="auto">
            <a:xfrm>
              <a:off x="7946910" y="285750"/>
              <a:ext cx="793865" cy="16383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wrap="none" lIns="27432" tIns="0" rIns="0" bIns="27432">
              <a:spAutoFit/>
            </a:bodyPr>
            <a:lstStyle/>
            <a:p>
              <a:pPr algn="r" defTabSz="684056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34" name="AutoShape 31"/>
            <p:cNvCxnSpPr>
              <a:cxnSpLocks noChangeShapeType="1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cxnSp>
          <p:nvCxnSpPr>
            <p:cNvPr id="35" name="AutoShape 32"/>
            <p:cNvCxnSpPr>
              <a:cxnSpLocks noChangeShapeType="1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</p:cxnSp>
      </p:grpSp>
      <p:grpSp>
        <p:nvGrpSpPr>
          <p:cNvPr id="36" name="LegendMoons" hidden="1"/>
          <p:cNvGrpSpPr>
            <a:grpSpLocks/>
          </p:cNvGrpSpPr>
          <p:nvPr/>
        </p:nvGrpSpPr>
        <p:grpSpPr bwMode="auto">
          <a:xfrm>
            <a:off x="8068425" y="963749"/>
            <a:ext cx="711929" cy="1331430"/>
            <a:chOff x="6655594" y="273840"/>
            <a:chExt cx="697998" cy="1306519"/>
          </a:xfrm>
        </p:grpSpPr>
        <p:grpSp>
          <p:nvGrpSpPr>
            <p:cNvPr id="37" name="MoonLegend1"/>
            <p:cNvGrpSpPr>
              <a:grpSpLocks noChangeAspect="1"/>
            </p:cNvGrpSpPr>
            <p:nvPr>
              <p:custDataLst>
                <p:tags r:id="rId3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55" name="Oval 38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  <p:sp>
            <p:nvSpPr>
              <p:cNvPr id="56" name="Arc 39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</p:grpSp>
        <p:grpSp>
          <p:nvGrpSpPr>
            <p:cNvPr id="38" name="MoonLegend2"/>
            <p:cNvGrpSpPr>
              <a:grpSpLocks noChangeAspect="1"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655594" y="549391"/>
              <a:ext cx="209550" cy="209551"/>
              <a:chOff x="1694" y="2045"/>
              <a:chExt cx="160" cy="160"/>
            </a:xfrm>
          </p:grpSpPr>
          <p:sp>
            <p:nvSpPr>
              <p:cNvPr id="53" name="Oval 41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694" y="2045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  <p:sp>
            <p:nvSpPr>
              <p:cNvPr id="54" name="Arc 42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694" y="2045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</p:grpSp>
        <p:grpSp>
          <p:nvGrpSpPr>
            <p:cNvPr id="39" name="MoonLegend4"/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6655594" y="1096561"/>
              <a:ext cx="209550" cy="208241"/>
              <a:chOff x="4495" y="1198"/>
              <a:chExt cx="160" cy="159"/>
            </a:xfrm>
          </p:grpSpPr>
          <p:sp>
            <p:nvSpPr>
              <p:cNvPr id="51" name="Oval 47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198"/>
                <a:ext cx="160" cy="15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  <p:sp>
            <p:nvSpPr>
              <p:cNvPr id="52" name="Arc 48"/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59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</p:grpSp>
        <p:grpSp>
          <p:nvGrpSpPr>
            <p:cNvPr id="40" name="MoonLegend5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6655594" y="1369498"/>
              <a:ext cx="209550" cy="210861"/>
              <a:chOff x="4495" y="1439"/>
              <a:chExt cx="160" cy="161"/>
            </a:xfrm>
          </p:grpSpPr>
          <p:sp>
            <p:nvSpPr>
              <p:cNvPr id="49" name="Oval 50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495" y="1439"/>
                <a:ext cx="160" cy="16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  <p:sp>
            <p:nvSpPr>
              <p:cNvPr id="50" name="Oval 51"/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495" y="1439"/>
                <a:ext cx="160" cy="161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</p:grpSp>
        <p:sp>
          <p:nvSpPr>
            <p:cNvPr id="41" name="Legend1"/>
            <p:cNvSpPr>
              <a:spLocks noChangeArrowheads="1"/>
            </p:cNvSpPr>
            <p:nvPr/>
          </p:nvSpPr>
          <p:spPr bwMode="auto">
            <a:xfrm>
              <a:off x="6976399" y="286556"/>
              <a:ext cx="377193" cy="13590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056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42" name="Legend2"/>
            <p:cNvSpPr>
              <a:spLocks noChangeArrowheads="1"/>
            </p:cNvSpPr>
            <p:nvPr/>
          </p:nvSpPr>
          <p:spPr bwMode="auto">
            <a:xfrm>
              <a:off x="6976399" y="561528"/>
              <a:ext cx="377193" cy="13590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056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43" name="Legend3"/>
            <p:cNvSpPr>
              <a:spLocks noChangeArrowheads="1"/>
            </p:cNvSpPr>
            <p:nvPr/>
          </p:nvSpPr>
          <p:spPr bwMode="auto">
            <a:xfrm>
              <a:off x="6976399" y="836501"/>
              <a:ext cx="377193" cy="13590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056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44" name="Legend4"/>
            <p:cNvSpPr>
              <a:spLocks noChangeArrowheads="1"/>
            </p:cNvSpPr>
            <p:nvPr/>
          </p:nvSpPr>
          <p:spPr bwMode="auto">
            <a:xfrm>
              <a:off x="6976399" y="1106706"/>
              <a:ext cx="377193" cy="13590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056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45" name="Legend5"/>
            <p:cNvSpPr>
              <a:spLocks noChangeArrowheads="1"/>
            </p:cNvSpPr>
            <p:nvPr/>
          </p:nvSpPr>
          <p:spPr bwMode="auto">
            <a:xfrm>
              <a:off x="6976399" y="1384857"/>
              <a:ext cx="377193" cy="13590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056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grpSp>
          <p:nvGrpSpPr>
            <p:cNvPr id="46" name="MoonLegend3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822324"/>
              <a:ext cx="209550" cy="210861"/>
              <a:chOff x="4495" y="1198"/>
              <a:chExt cx="160" cy="161"/>
            </a:xfrm>
          </p:grpSpPr>
          <p:sp>
            <p:nvSpPr>
              <p:cNvPr id="47" name="Oval 47"/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4495" y="1198"/>
                <a:ext cx="160" cy="16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  <p:sp>
            <p:nvSpPr>
              <p:cNvPr id="48" name="Arc 48"/>
              <p:cNvSpPr>
                <a:spLocks noChangeAspect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4495" y="1198"/>
                <a:ext cx="160" cy="161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</p:grpSp>
      </p:grpSp>
      <p:sp>
        <p:nvSpPr>
          <p:cNvPr id="57" name="TextBox 56"/>
          <p:cNvSpPr txBox="1"/>
          <p:nvPr userDrawn="1"/>
        </p:nvSpPr>
        <p:spPr>
          <a:xfrm>
            <a:off x="8719610" y="6566446"/>
            <a:ext cx="213819" cy="155496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9AF3C1-0273-49D0-AC51-A3233BCD8FC8}" type="slidenum">
              <a:rPr lang="en-US" sz="750">
                <a:solidFill>
                  <a:srgbClr val="003B6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750" dirty="0">
              <a:solidFill>
                <a:srgbClr val="003B6A"/>
              </a:solidFill>
            </a:endParaRPr>
          </a:p>
        </p:txBody>
      </p:sp>
      <p:sp>
        <p:nvSpPr>
          <p:cNvPr id="58" name="TextBox 57"/>
          <p:cNvSpPr txBox="1"/>
          <p:nvPr userDrawn="1"/>
        </p:nvSpPr>
        <p:spPr>
          <a:xfrm>
            <a:off x="8719610" y="6566446"/>
            <a:ext cx="213819" cy="155496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3A08E6-55B5-4E3F-97BA-7BFD2FB7FF71}" type="slidenum">
              <a:rPr lang="en-US" sz="750">
                <a:solidFill>
                  <a:srgbClr val="003B6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750" dirty="0">
              <a:solidFill>
                <a:srgbClr val="003B6A"/>
              </a:solidFill>
            </a:endParaRPr>
          </a:p>
        </p:txBody>
      </p:sp>
      <p:sp>
        <p:nvSpPr>
          <p:cNvPr id="59" name="TextBox 58"/>
          <p:cNvSpPr txBox="1"/>
          <p:nvPr userDrawn="1"/>
        </p:nvSpPr>
        <p:spPr>
          <a:xfrm>
            <a:off x="8719610" y="6566446"/>
            <a:ext cx="213819" cy="155496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3280BD-9A6F-40E6-B0FF-0EAFAE306CD8}" type="slidenum">
              <a:rPr lang="en-US" sz="750">
                <a:solidFill>
                  <a:srgbClr val="003B6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750" dirty="0">
              <a:solidFill>
                <a:srgbClr val="003B6A"/>
              </a:solidFill>
            </a:endParaRPr>
          </a:p>
        </p:txBody>
      </p:sp>
      <p:sp>
        <p:nvSpPr>
          <p:cNvPr id="60" name="TextBox 59"/>
          <p:cNvSpPr txBox="1"/>
          <p:nvPr userDrawn="1"/>
        </p:nvSpPr>
        <p:spPr>
          <a:xfrm>
            <a:off x="8719610" y="6566446"/>
            <a:ext cx="213819" cy="155496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45D041-6B7E-4110-9F2B-87F4B2305C63}" type="slidenum">
              <a:rPr lang="en-US" sz="750">
                <a:solidFill>
                  <a:srgbClr val="003B6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750" dirty="0">
              <a:solidFill>
                <a:srgbClr val="003B6A"/>
              </a:solidFill>
            </a:endParaRPr>
          </a:p>
        </p:txBody>
      </p:sp>
      <p:sp>
        <p:nvSpPr>
          <p:cNvPr id="61" name="TextBox 60"/>
          <p:cNvSpPr txBox="1"/>
          <p:nvPr userDrawn="1"/>
        </p:nvSpPr>
        <p:spPr>
          <a:xfrm>
            <a:off x="8719610" y="6566446"/>
            <a:ext cx="213819" cy="155496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CB1D7B-0283-4E19-9CEB-73CA3F02811E}" type="slidenum">
              <a:rPr lang="en-US" sz="750">
                <a:solidFill>
                  <a:srgbClr val="003B6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750" dirty="0">
              <a:solidFill>
                <a:srgbClr val="003B6A"/>
              </a:solidFill>
            </a:endParaRPr>
          </a:p>
        </p:txBody>
      </p:sp>
      <p:sp>
        <p:nvSpPr>
          <p:cNvPr id="62" name="TextBox 61"/>
          <p:cNvSpPr txBox="1"/>
          <p:nvPr userDrawn="1"/>
        </p:nvSpPr>
        <p:spPr>
          <a:xfrm>
            <a:off x="8719610" y="6566446"/>
            <a:ext cx="213819" cy="155496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120AEE-3D6C-4A80-86C0-4DD5BA5D291B}" type="slidenum">
              <a:rPr lang="en-US" sz="750">
                <a:solidFill>
                  <a:srgbClr val="003B6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750" dirty="0">
              <a:solidFill>
                <a:srgbClr val="003B6A"/>
              </a:solidFill>
            </a:endParaRPr>
          </a:p>
        </p:txBody>
      </p:sp>
      <p:sp>
        <p:nvSpPr>
          <p:cNvPr id="63" name="TextBox 62"/>
          <p:cNvSpPr txBox="1"/>
          <p:nvPr userDrawn="1"/>
        </p:nvSpPr>
        <p:spPr>
          <a:xfrm>
            <a:off x="8719610" y="6566446"/>
            <a:ext cx="213819" cy="155496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92B37B-891D-4EE4-8BCE-1A0C435D53BA}" type="slidenum">
              <a:rPr lang="en-US" sz="750">
                <a:solidFill>
                  <a:srgbClr val="003B6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750" dirty="0">
              <a:solidFill>
                <a:srgbClr val="003B6A"/>
              </a:solidFill>
            </a:endParaRPr>
          </a:p>
        </p:txBody>
      </p:sp>
      <p:sp>
        <p:nvSpPr>
          <p:cNvPr id="64" name="TextBox 63"/>
          <p:cNvSpPr txBox="1"/>
          <p:nvPr userDrawn="1"/>
        </p:nvSpPr>
        <p:spPr>
          <a:xfrm>
            <a:off x="8719610" y="6566446"/>
            <a:ext cx="213819" cy="155496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4627A6-632C-4FE1-8009-463121DD878A}" type="slidenum">
              <a:rPr lang="en-US" sz="750">
                <a:solidFill>
                  <a:srgbClr val="003B6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750" dirty="0">
              <a:solidFill>
                <a:srgbClr val="003B6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9186"/>
            <a:ext cx="8229600" cy="25391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184666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06142" y="6529192"/>
            <a:ext cx="2220802" cy="252680"/>
          </a:xfrm>
          <a:prstGeom prst="rect">
            <a:avLst/>
          </a:prstGeom>
        </p:spPr>
        <p:txBody>
          <a:bodyPr lIns="91286" tIns="45643" rIns="91286" bIns="45643"/>
          <a:lstStyle>
            <a:lvl1pPr>
              <a:defRPr sz="1200">
                <a:solidFill>
                  <a:srgbClr val="003B6A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751F04-F033-4E71-9B76-E0593DCE2B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66" name="Rectangle 286"/>
          <p:cNvSpPr txBox="1">
            <a:spLocks noChangeArrowheads="1"/>
          </p:cNvSpPr>
          <p:nvPr userDrawn="1"/>
        </p:nvSpPr>
        <p:spPr bwMode="auto">
          <a:xfrm>
            <a:off x="2870366" y="6662020"/>
            <a:ext cx="2002151" cy="11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3B6A"/>
              </a:buClr>
              <a:defRPr/>
            </a:pPr>
            <a:r>
              <a:rPr lang="en-US" sz="750" dirty="0">
                <a:solidFill>
                  <a:srgbClr val="808080"/>
                </a:solidFill>
              </a:rPr>
              <a:t>CONFIDENTIAL – NOT TO BE DISTRIBUTED</a:t>
            </a:r>
          </a:p>
        </p:txBody>
      </p:sp>
      <p:sp>
        <p:nvSpPr>
          <p:cNvPr id="67" name="Slide Number"/>
          <p:cNvSpPr txBox="1">
            <a:spLocks/>
          </p:cNvSpPr>
          <p:nvPr userDrawn="1"/>
        </p:nvSpPr>
        <p:spPr bwMode="auto">
          <a:xfrm>
            <a:off x="8785759" y="6620398"/>
            <a:ext cx="129844" cy="12695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0E07156B-5ACE-443D-94B5-9177959396F5}" type="slidenum">
              <a:rPr lang="en-US" sz="825" smtClean="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825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6508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"/>
          <p:cNvSpPr txBox="1">
            <a:spLocks/>
          </p:cNvSpPr>
          <p:nvPr userDrawn="1"/>
        </p:nvSpPr>
        <p:spPr bwMode="auto">
          <a:xfrm>
            <a:off x="8785759" y="6620398"/>
            <a:ext cx="129844" cy="12695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0E07156B-5ACE-443D-94B5-9177959396F5}" type="slidenum">
              <a:rPr lang="en-US" sz="825" smtClean="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825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098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12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Slide" r:id="rId19" imgW="360" imgH="360" progId="TCLayout.ActiveDocument.1">
                  <p:embed/>
                </p:oleObj>
              </mc:Choice>
              <mc:Fallback>
                <p:oleObj name="think-cell Slide" r:id="rId19" imgW="360" imgH="360" progId="TCLayout.ActiveDocument.1">
                  <p:embed/>
                  <p:pic>
                    <p:nvPicPr>
                      <p:cNvPr id="3" name="Object 312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0" descr="09647 USS ERP PPT Master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. On-page tracker" hidden="1"/>
          <p:cNvSpPr>
            <a:spLocks noChangeArrowheads="1"/>
          </p:cNvSpPr>
          <p:nvPr/>
        </p:nvSpPr>
        <p:spPr bwMode="auto">
          <a:xfrm>
            <a:off x="827748" y="6479"/>
            <a:ext cx="458459" cy="11541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50" dirty="0">
                <a:solidFill>
                  <a:srgbClr val="FFFFFF"/>
                </a:solidFill>
              </a:rPr>
              <a:t>TRACKER</a:t>
            </a:r>
          </a:p>
        </p:txBody>
      </p:sp>
      <p:sp>
        <p:nvSpPr>
          <p:cNvPr id="6" name="3. Unit of measure" hidden="1"/>
          <p:cNvSpPr txBox="1">
            <a:spLocks noChangeArrowheads="1"/>
          </p:cNvSpPr>
          <p:nvPr/>
        </p:nvSpPr>
        <p:spPr bwMode="auto">
          <a:xfrm>
            <a:off x="2387646" y="910305"/>
            <a:ext cx="5327656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7" name="Slide Elements" hidden="1"/>
          <p:cNvGrpSpPr>
            <a:grpSpLocks/>
          </p:cNvGrpSpPr>
          <p:nvPr/>
        </p:nvGrpSpPr>
        <p:grpSpPr bwMode="auto">
          <a:xfrm>
            <a:off x="218680" y="6413780"/>
            <a:ext cx="5518796" cy="332462"/>
            <a:chOff x="214043" y="6286320"/>
            <a:chExt cx="5408882" cy="325615"/>
          </a:xfrm>
        </p:grpSpPr>
        <p:sp>
          <p:nvSpPr>
            <p:cNvPr id="8" name="4. Footnote"/>
            <p:cNvSpPr txBox="1">
              <a:spLocks noChangeArrowheads="1"/>
            </p:cNvSpPr>
            <p:nvPr/>
          </p:nvSpPr>
          <p:spPr bwMode="auto">
            <a:xfrm>
              <a:off x="214043" y="6286320"/>
              <a:ext cx="5408882" cy="113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50" dirty="0">
                  <a:solidFill>
                    <a:srgbClr val="003B6A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9" name="5. Source"/>
            <p:cNvSpPr>
              <a:spLocks noChangeArrowheads="1"/>
            </p:cNvSpPr>
            <p:nvPr/>
          </p:nvSpPr>
          <p:spPr bwMode="auto">
            <a:xfrm>
              <a:off x="214043" y="6498896"/>
              <a:ext cx="5408882" cy="113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359044" indent="-359044" defTabSz="684128" fontAlgn="base">
                <a:spcBef>
                  <a:spcPct val="0"/>
                </a:spcBef>
                <a:spcAft>
                  <a:spcPct val="0"/>
                </a:spcAft>
                <a:tabLst>
                  <a:tab pos="360259" algn="l"/>
                </a:tabLst>
                <a:defRPr/>
              </a:pPr>
              <a:r>
                <a:rPr lang="en-US" sz="750" dirty="0">
                  <a:solidFill>
                    <a:srgbClr val="003B6A"/>
                  </a:solidFill>
                </a:rPr>
                <a:t>Source: Source</a:t>
              </a:r>
            </a:p>
          </p:txBody>
        </p:sp>
      </p:grpSp>
      <p:grpSp>
        <p:nvGrpSpPr>
          <p:cNvPr id="10" name="ACET" hidden="1"/>
          <p:cNvGrpSpPr>
            <a:grpSpLocks/>
          </p:cNvGrpSpPr>
          <p:nvPr/>
        </p:nvGrpSpPr>
        <p:grpSpPr bwMode="auto">
          <a:xfrm>
            <a:off x="2377926" y="1924259"/>
            <a:ext cx="4389768" cy="387119"/>
            <a:chOff x="915" y="791"/>
            <a:chExt cx="2686" cy="239"/>
          </a:xfrm>
        </p:grpSpPr>
        <p:cxnSp>
          <p:nvCxnSpPr>
            <p:cNvPr id="11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12" name="AutoShape 250"/>
            <p:cNvSpPr>
              <a:spLocks noChangeArrowheads="1"/>
            </p:cNvSpPr>
            <p:nvPr/>
          </p:nvSpPr>
          <p:spPr bwMode="auto">
            <a:xfrm>
              <a:off x="915" y="791"/>
              <a:ext cx="2686" cy="23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>
                  <a:solidFill>
                    <a:srgbClr val="003B6A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pic>
        <p:nvPicPr>
          <p:cNvPr id="13" name="Picture 31" descr="USS Circle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18680" y="171702"/>
            <a:ext cx="466514" cy="46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6187799" y="6637713"/>
            <a:ext cx="1157368" cy="9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defTabSz="69868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FFFF"/>
                </a:solidFill>
                <a:cs typeface="Arial" pitchFamily="34" charset="0"/>
              </a:rPr>
              <a:t>United States Steel Corporation</a:t>
            </a:r>
            <a:endParaRPr lang="en-US" sz="1350" dirty="0">
              <a:solidFill>
                <a:srgbClr val="003B6A"/>
              </a:solidFill>
              <a:cs typeface="Arial" pitchFamily="34" charset="0"/>
            </a:endParaRPr>
          </a:p>
        </p:txBody>
      </p:sp>
      <p:grpSp>
        <p:nvGrpSpPr>
          <p:cNvPr id="15" name="LegendBoxes" hidden="1"/>
          <p:cNvGrpSpPr>
            <a:grpSpLocks/>
          </p:cNvGrpSpPr>
          <p:nvPr/>
        </p:nvGrpSpPr>
        <p:grpSpPr bwMode="auto">
          <a:xfrm>
            <a:off x="8136458" y="962129"/>
            <a:ext cx="644695" cy="1004243"/>
            <a:chOff x="4936" y="176"/>
            <a:chExt cx="398" cy="620"/>
          </a:xfrm>
        </p:grpSpPr>
        <p:sp>
          <p:nvSpPr>
            <p:cNvPr id="1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1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1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1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2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2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2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2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</p:grpSp>
      <p:grpSp>
        <p:nvGrpSpPr>
          <p:cNvPr id="24" name="LegendLines" hidden="1"/>
          <p:cNvGrpSpPr>
            <a:grpSpLocks/>
          </p:cNvGrpSpPr>
          <p:nvPr/>
        </p:nvGrpSpPr>
        <p:grpSpPr bwMode="auto">
          <a:xfrm>
            <a:off x="7822204" y="962130"/>
            <a:ext cx="958945" cy="696491"/>
            <a:chOff x="4750" y="176"/>
            <a:chExt cx="592" cy="430"/>
          </a:xfrm>
        </p:grpSpPr>
        <p:sp>
          <p:nvSpPr>
            <p:cNvPr id="2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2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2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2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2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</p:grpSp>
      <p:grpSp>
        <p:nvGrpSpPr>
          <p:cNvPr id="31" name="McKSticker" hidden="1"/>
          <p:cNvGrpSpPr>
            <a:grpSpLocks/>
          </p:cNvGrpSpPr>
          <p:nvPr/>
        </p:nvGrpSpPr>
        <p:grpSpPr bwMode="auto">
          <a:xfrm>
            <a:off x="7827070" y="962134"/>
            <a:ext cx="1088533" cy="217046"/>
            <a:chOff x="7673880" y="285750"/>
            <a:chExt cx="1066895" cy="212366"/>
          </a:xfrm>
        </p:grpSpPr>
        <p:sp>
          <p:nvSpPr>
            <p:cNvPr id="32" name="StickerRectangle"/>
            <p:cNvSpPr>
              <a:spLocks noChangeArrowheads="1"/>
            </p:cNvSpPr>
            <p:nvPr/>
          </p:nvSpPr>
          <p:spPr bwMode="auto">
            <a:xfrm>
              <a:off x="7946910" y="285750"/>
              <a:ext cx="793865" cy="16261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wrap="none" lIns="27432" tIns="0" rIns="0" bIns="27432">
              <a:spAutoFit/>
            </a:bodyPr>
            <a:lstStyle/>
            <a:p>
              <a:pPr algn="r"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33" name="AutoShape 31"/>
            <p:cNvCxnSpPr>
              <a:cxnSpLocks noChangeShapeType="1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cxnSp>
          <p:nvCxnSpPr>
            <p:cNvPr id="34" name="AutoShape 32"/>
            <p:cNvCxnSpPr>
              <a:cxnSpLocks noChangeShapeType="1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</p:cxnSp>
      </p:grpSp>
      <p:grpSp>
        <p:nvGrpSpPr>
          <p:cNvPr id="35" name="LegendMoons" hidden="1"/>
          <p:cNvGrpSpPr>
            <a:grpSpLocks/>
          </p:cNvGrpSpPr>
          <p:nvPr/>
        </p:nvGrpSpPr>
        <p:grpSpPr bwMode="auto">
          <a:xfrm>
            <a:off x="8068423" y="962138"/>
            <a:ext cx="711929" cy="1333051"/>
            <a:chOff x="6655594" y="273840"/>
            <a:chExt cx="697856" cy="1306516"/>
          </a:xfrm>
        </p:grpSpPr>
        <p:grpSp>
          <p:nvGrpSpPr>
            <p:cNvPr id="36" name="MoonLegend1"/>
            <p:cNvGrpSpPr>
              <a:grpSpLocks noChangeAspect="1"/>
            </p:cNvGrpSpPr>
            <p:nvPr>
              <p:custDataLst>
                <p:tags r:id="rId3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54" name="Oval 38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  <p:sp>
            <p:nvSpPr>
              <p:cNvPr id="55" name="Arc 39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</p:grpSp>
        <p:grpSp>
          <p:nvGrpSpPr>
            <p:cNvPr id="37" name="MoonLegend2"/>
            <p:cNvGrpSpPr>
              <a:grpSpLocks noChangeAspect="1"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52" name="Oval 41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  <p:sp>
            <p:nvSpPr>
              <p:cNvPr id="53" name="Arc 42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</p:grpSp>
        <p:grpSp>
          <p:nvGrpSpPr>
            <p:cNvPr id="38" name="MoonLegend4"/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50" name="Oval 47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  <p:sp>
            <p:nvSpPr>
              <p:cNvPr id="51" name="Arc 48"/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</p:grpSp>
        <p:grpSp>
          <p:nvGrpSpPr>
            <p:cNvPr id="39" name="MoonLegend5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48" name="Oval 50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  <p:sp>
            <p:nvSpPr>
              <p:cNvPr id="49" name="Oval 51"/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</p:grpSp>
        <p:sp>
          <p:nvSpPr>
            <p:cNvPr id="40" name="Legend1"/>
            <p:cNvSpPr>
              <a:spLocks noChangeArrowheads="1"/>
            </p:cNvSpPr>
            <p:nvPr/>
          </p:nvSpPr>
          <p:spPr bwMode="auto">
            <a:xfrm>
              <a:off x="6976334" y="286540"/>
              <a:ext cx="377116" cy="1357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41" name="Legend2"/>
            <p:cNvSpPr>
              <a:spLocks noChangeArrowheads="1"/>
            </p:cNvSpPr>
            <p:nvPr/>
          </p:nvSpPr>
          <p:spPr bwMode="auto">
            <a:xfrm>
              <a:off x="6976334" y="561179"/>
              <a:ext cx="377116" cy="1357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42" name="Legend3"/>
            <p:cNvSpPr>
              <a:spLocks noChangeArrowheads="1"/>
            </p:cNvSpPr>
            <p:nvPr/>
          </p:nvSpPr>
          <p:spPr bwMode="auto">
            <a:xfrm>
              <a:off x="6976334" y="835816"/>
              <a:ext cx="377116" cy="1357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43" name="Legend4"/>
            <p:cNvSpPr>
              <a:spLocks noChangeArrowheads="1"/>
            </p:cNvSpPr>
            <p:nvPr/>
          </p:nvSpPr>
          <p:spPr bwMode="auto">
            <a:xfrm>
              <a:off x="6976334" y="1107280"/>
              <a:ext cx="377116" cy="1357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44" name="Legend5"/>
            <p:cNvSpPr>
              <a:spLocks noChangeArrowheads="1"/>
            </p:cNvSpPr>
            <p:nvPr/>
          </p:nvSpPr>
          <p:spPr bwMode="auto">
            <a:xfrm>
              <a:off x="6976334" y="1383506"/>
              <a:ext cx="377116" cy="1357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grpSp>
          <p:nvGrpSpPr>
            <p:cNvPr id="45" name="MoonLegend3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46" name="Oval 47"/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4495" y="1195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  <p:sp>
            <p:nvSpPr>
              <p:cNvPr id="47" name="Arc 48"/>
              <p:cNvSpPr>
                <a:spLocks noChangeAspect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4495" y="1195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</p:grpSp>
      </p:grpSp>
      <p:sp>
        <p:nvSpPr>
          <p:cNvPr id="56" name="Rectangle 286"/>
          <p:cNvSpPr txBox="1">
            <a:spLocks noChangeArrowheads="1"/>
          </p:cNvSpPr>
          <p:nvPr userDrawn="1"/>
        </p:nvSpPr>
        <p:spPr bwMode="auto">
          <a:xfrm>
            <a:off x="2870366" y="6662020"/>
            <a:ext cx="2002151" cy="11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3B6A"/>
              </a:buClr>
              <a:defRPr/>
            </a:pPr>
            <a:r>
              <a:rPr lang="en-US" sz="750" dirty="0">
                <a:solidFill>
                  <a:srgbClr val="808080"/>
                </a:solidFill>
              </a:rPr>
              <a:t>CONFIDENTIAL – NOT TO BE DISTRIBUTED</a:t>
            </a:r>
          </a:p>
        </p:txBody>
      </p:sp>
      <p:sp>
        <p:nvSpPr>
          <p:cNvPr id="57" name="Slide Number"/>
          <p:cNvSpPr txBox="1">
            <a:spLocks/>
          </p:cNvSpPr>
          <p:nvPr userDrawn="1"/>
        </p:nvSpPr>
        <p:spPr bwMode="auto">
          <a:xfrm>
            <a:off x="8785759" y="6620398"/>
            <a:ext cx="129844" cy="12695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0E07156B-5ACE-443D-94B5-9177959396F5}" type="slidenum">
              <a:rPr lang="en-US" sz="825" smtClean="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825" dirty="0">
              <a:solidFill>
                <a:srgbClr val="FFFFFF"/>
              </a:solidFill>
            </a:endParaRPr>
          </a:p>
        </p:txBody>
      </p:sp>
      <p:pic>
        <p:nvPicPr>
          <p:cNvPr id="58" name="Picture 31" descr="USS Circl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18680" y="171702"/>
            <a:ext cx="466514" cy="46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auto">
          <a:xfrm>
            <a:off x="853810" y="266457"/>
            <a:ext cx="8061794" cy="276999"/>
          </a:xfrm>
        </p:spPr>
        <p:txBody>
          <a:bodyPr/>
          <a:lstStyle>
            <a:lvl1pPr>
              <a:defRPr sz="1800">
                <a:latin typeface="Times New Roman" pitchFamily="18" charset="0"/>
                <a:ea typeface="Arial Unicode MS" pitchFamily="34" charset="-128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38811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67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95DCC-FF7F-4613-BC73-5316520083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54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9BD22-B479-441D-809B-A4E56EBBB1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6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D722B-AA82-42D6-A5F5-956018ADD3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2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8EC73-0423-457F-AFC1-D4E844D64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5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41871-439A-43EF-A3F4-F45779B59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6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E742B-3C1D-457F-B268-D256CB7E7C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3F774-B04D-4DBB-82A9-4F920DAA50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0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Relationship Id="rId22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9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3.v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oleObject" Target="../embeddings/oleObject3.bin"/><Relationship Id="rId3" Type="http://schemas.openxmlformats.org/officeDocument/2006/relationships/slideLayout" Target="../slideLayouts/slideLayout25.xml"/><Relationship Id="rId21" Type="http://schemas.openxmlformats.org/officeDocument/2006/relationships/tags" Target="../tags/tag22.xml"/><Relationship Id="rId7" Type="http://schemas.openxmlformats.org/officeDocument/2006/relationships/theme" Target="../theme/theme3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2" Type="http://schemas.openxmlformats.org/officeDocument/2006/relationships/slideLayout" Target="../slideLayouts/slideLayout24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5" Type="http://schemas.openxmlformats.org/officeDocument/2006/relationships/slideLayout" Target="../slideLayouts/slideLayout27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image" Target="../media/image6.jpeg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4" Type="http://schemas.openxmlformats.org/officeDocument/2006/relationships/slideLayout" Target="../slideLayouts/slideLayout26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FB9DFD47-7FF1-44CE-A1AE-48A861B9492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7828863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20" imgW="360" imgH="360" progId="TCLayout.ActiveDocument.1">
                  <p:embed/>
                </p:oleObj>
              </mc:Choice>
              <mc:Fallback>
                <p:oleObj name="think-cell Slide" r:id="rId20" imgW="360" imgH="360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FB9DFD47-7FF1-44CE-A1AE-48A861B949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" name="Picture 30" descr="09647 USS ERP PPT Master"/>
          <p:cNvPicPr>
            <a:picLocks noChangeAspect="1" noChangeArrowheads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5"/>
          <p:cNvSpPr txBox="1">
            <a:spLocks noChangeArrowheads="1"/>
          </p:cNvSpPr>
          <p:nvPr/>
        </p:nvSpPr>
        <p:spPr bwMode="gray">
          <a:xfrm>
            <a:off x="84138" y="6430963"/>
            <a:ext cx="2794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50000"/>
              </a:spcBef>
            </a:pPr>
            <a:endParaRPr lang="en-US" sz="800" baseline="0" dirty="0"/>
          </a:p>
        </p:txBody>
      </p:sp>
      <p:sp>
        <p:nvSpPr>
          <p:cNvPr id="1028" name="Text Box 7"/>
          <p:cNvSpPr txBox="1">
            <a:spLocks noChangeArrowheads="1"/>
          </p:cNvSpPr>
          <p:nvPr/>
        </p:nvSpPr>
        <p:spPr bwMode="gray">
          <a:xfrm>
            <a:off x="6415088" y="0"/>
            <a:ext cx="2728912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endParaRPr lang="en-US" sz="800" baseline="0" dirty="0"/>
          </a:p>
        </p:txBody>
      </p:sp>
      <p:sp>
        <p:nvSpPr>
          <p:cNvPr id="1029" name="AcnSubjectTitle_ID_214028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2298700" y="1420813"/>
            <a:ext cx="698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Clr>
                <a:schemeClr val="tx1"/>
              </a:buClr>
            </a:pPr>
            <a:r>
              <a:rPr lang="en-US" sz="1600" b="1" baseline="0" dirty="0"/>
              <a:t>Subject Title</a:t>
            </a:r>
          </a:p>
        </p:txBody>
      </p:sp>
      <p:sp>
        <p:nvSpPr>
          <p:cNvPr id="1030" name="AcnFootnote_ID_214029" hidden="1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gray">
          <a:xfrm>
            <a:off x="2286000" y="6248400"/>
            <a:ext cx="65278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538163" indent="-538163" eaLnBrk="0" hangingPunct="0">
              <a:defRPr sz="2400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Clr>
                <a:schemeClr val="tx1"/>
              </a:buClr>
            </a:pPr>
            <a:r>
              <a:rPr lang="en-US" sz="1000" baseline="0" dirty="0"/>
              <a:t>*	Footnote</a:t>
            </a: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1000" baseline="0" dirty="0"/>
              <a:t>Source:	Source</a:t>
            </a:r>
          </a:p>
        </p:txBody>
      </p:sp>
      <p:sp>
        <p:nvSpPr>
          <p:cNvPr id="1031" name="AcnStamp_ID_214030" hidden="1"/>
          <p:cNvSpPr>
            <a:spLocks noChangeArrowheads="1"/>
          </p:cNvSpPr>
          <p:nvPr>
            <p:custDataLst>
              <p:tags r:id="rId17"/>
            </p:custDataLst>
          </p:nvPr>
        </p:nvSpPr>
        <p:spPr bwMode="gray">
          <a:xfrm>
            <a:off x="7404100" y="1411288"/>
            <a:ext cx="1422400" cy="263525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25400" rIns="0" bIns="25400">
            <a:spAutoFit/>
          </a:bodyPr>
          <a:lstStyle/>
          <a:p>
            <a:r>
              <a:rPr lang="en-US" sz="1400" b="1" baseline="0" dirty="0"/>
              <a:t>MASTER STAMP</a:t>
            </a:r>
          </a:p>
        </p:txBody>
      </p:sp>
      <p:cxnSp>
        <p:nvCxnSpPr>
          <p:cNvPr id="1032" name="AcnStpConnector_ID_214031" hidden="1"/>
          <p:cNvCxnSpPr>
            <a:cxnSpLocks noChangeShapeType="1"/>
            <a:stCxn id="1031" idx="2"/>
            <a:endCxn id="1031" idx="0"/>
          </p:cNvCxnSpPr>
          <p:nvPr>
            <p:custDataLst>
              <p:tags r:id="rId18"/>
            </p:custDataLst>
          </p:nvPr>
        </p:nvCxnSpPr>
        <p:spPr bwMode="gray">
          <a:xfrm>
            <a:off x="7404100" y="1411288"/>
            <a:ext cx="1422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AcnStpConnector_ID_214032" hidden="1"/>
          <p:cNvCxnSpPr>
            <a:cxnSpLocks noChangeShapeType="1"/>
            <a:stCxn id="1031" idx="4"/>
            <a:endCxn id="1031" idx="6"/>
          </p:cNvCxnSpPr>
          <p:nvPr>
            <p:custDataLst>
              <p:tags r:id="rId19"/>
            </p:custDataLst>
          </p:nvPr>
        </p:nvCxnSpPr>
        <p:spPr bwMode="gray">
          <a:xfrm>
            <a:off x="7404100" y="1674813"/>
            <a:ext cx="1422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4024" name="Rectangle 8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705600" y="6529388"/>
            <a:ext cx="2220913" cy="252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80000"/>
              </a:lnSpc>
              <a:defRPr sz="8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FA1CA02-AD2E-4F6F-A9C9-7654A56942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5" name="Picture 31" descr="USS Circle"/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6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marL="58738" indent="-58738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marL="58738" indent="-58738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marL="58738" indent="-58738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marL="58738" indent="-58738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marL="58738" indent="-58738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515938" algn="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73138" algn="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430338" algn="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87538" algn="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236538" indent="-2365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87375" indent="-2365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2pPr>
      <a:lvl3pPr marL="9302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3pPr>
      <a:lvl4pPr marL="12731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4pPr>
      <a:lvl5pPr marL="16160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5pPr>
      <a:lvl6pPr marL="20732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6pPr>
      <a:lvl7pPr marL="2530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7pPr>
      <a:lvl8pPr marL="29876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8pPr>
      <a:lvl9pPr marL="34448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D7B7A3F5-BEA8-4B7D-96D7-79B3DF2F680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6257250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16" imgW="360" imgH="360" progId="TCLayout.ActiveDocument.1">
                  <p:embed/>
                </p:oleObj>
              </mc:Choice>
              <mc:Fallback>
                <p:oleObj name="think-cell Slide" r:id="rId16" imgW="360" imgH="36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D7B7A3F5-BEA8-4B7D-96D7-79B3DF2F68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16AB4E18-A8ED-4C3A-89C8-395CEF1B724E}"/>
              </a:ext>
            </a:extLst>
          </p:cNvPr>
          <p:cNvSpPr/>
          <p:nvPr userDrawn="1">
            <p:custDataLst>
              <p:tags r:id="rId15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aseline="0">
                <a:latin typeface="Times New Roman" pitchFamily="18" charset="0"/>
              </a:defRPr>
            </a:lvl1pPr>
          </a:lstStyle>
          <a:p>
            <a:pPr>
              <a:defRPr/>
            </a:pPr>
            <a:fld id="{04E4434F-1A1A-4BAF-85E0-D416B483E4C6}" type="datetime1">
              <a:rPr lang="en-US"/>
              <a:pPr>
                <a:defRPr/>
              </a:pPr>
              <a:t>5/5/2021</a:t>
            </a:fld>
            <a:endParaRPr lang="en-US" dirty="0"/>
          </a:p>
        </p:txBody>
      </p:sp>
      <p:sp>
        <p:nvSpPr>
          <p:cNvPr id="133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©2004 Accenture. All Rights Reserved.</a:t>
            </a:r>
          </a:p>
        </p:txBody>
      </p:sp>
      <p:sp>
        <p:nvSpPr>
          <p:cNvPr id="133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Times New Roman" pitchFamily="18" charset="0"/>
              </a:defRPr>
            </a:lvl1pPr>
          </a:lstStyle>
          <a:p>
            <a:pPr>
              <a:defRPr/>
            </a:pPr>
            <a:fld id="{01D4C237-5B21-4CCE-BD2B-B0F89A8AC5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 b="1" i="1">
          <a:solidFill>
            <a:srgbClr val="003A6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 b="1" i="1">
          <a:solidFill>
            <a:srgbClr val="003A6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 b="1" i="1">
          <a:solidFill>
            <a:srgbClr val="003A6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000" b="1" i="1">
          <a:solidFill>
            <a:srgbClr val="003A6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800" b="1" i="1">
          <a:solidFill>
            <a:srgbClr val="003A6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800" b="1" i="1">
          <a:solidFill>
            <a:srgbClr val="003A6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800" b="1" i="1">
          <a:solidFill>
            <a:srgbClr val="003A6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800" b="1" i="1">
          <a:solidFill>
            <a:srgbClr val="003A6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800" b="1" i="1">
          <a:solidFill>
            <a:srgbClr val="003A6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121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911171346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26" imgW="360" imgH="360" progId="TCLayout.ActiveDocument.1">
                  <p:embed/>
                </p:oleObj>
              </mc:Choice>
              <mc:Fallback>
                <p:oleObj name="think-cell Slide" r:id="rId26" imgW="360" imgH="360" progId="TCLayout.ActiveDocument.1">
                  <p:embed/>
                  <p:pic>
                    <p:nvPicPr>
                      <p:cNvPr id="1026" name="Object 312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 hidden="1">
            <a:extLst>
              <a:ext uri="{FF2B5EF4-FFF2-40B4-BE49-F238E27FC236}">
                <a16:creationId xmlns:a16="http://schemas.microsoft.com/office/drawing/2014/main" id="{A6220CDC-22DF-4AD2-A568-6B429A6DC909}"/>
              </a:ext>
            </a:extLst>
          </p:cNvPr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119063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50" b="0" i="0" baseline="0" dirty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/>
              <a:sym typeface="Arial" panose="020B0604020202020204" pitchFamily="34" charset="0"/>
            </a:endParaRPr>
          </a:p>
        </p:txBody>
      </p:sp>
      <p:pic>
        <p:nvPicPr>
          <p:cNvPr id="1028" name="Picture 30" descr="09647 USS ERP PPT Master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0" y="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77926" y="2374556"/>
            <a:ext cx="43897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Text</a:t>
            </a:r>
          </a:p>
        </p:txBody>
      </p:sp>
      <p:sp>
        <p:nvSpPr>
          <p:cNvPr id="1030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827748" y="277988"/>
            <a:ext cx="8087863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auto">
          <a:xfrm>
            <a:off x="827748" y="6479"/>
            <a:ext cx="458459" cy="11541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50" dirty="0">
                <a:solidFill>
                  <a:srgbClr val="FFFFFF"/>
                </a:solidFill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auto">
          <a:xfrm>
            <a:off x="2387646" y="910305"/>
            <a:ext cx="5327656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2" name="Slide Elements" hidden="1"/>
          <p:cNvGrpSpPr>
            <a:grpSpLocks/>
          </p:cNvGrpSpPr>
          <p:nvPr/>
        </p:nvGrpSpPr>
        <p:grpSpPr bwMode="auto">
          <a:xfrm>
            <a:off x="218680" y="6413780"/>
            <a:ext cx="5518796" cy="332462"/>
            <a:chOff x="214043" y="6286320"/>
            <a:chExt cx="5408882" cy="325615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auto">
            <a:xfrm>
              <a:off x="214043" y="6286320"/>
              <a:ext cx="5408882" cy="113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50" dirty="0">
                  <a:solidFill>
                    <a:srgbClr val="003B6A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auto">
            <a:xfrm>
              <a:off x="214043" y="6498896"/>
              <a:ext cx="5408882" cy="113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359044" indent="-359044" defTabSz="684128" fontAlgn="base">
                <a:spcBef>
                  <a:spcPct val="0"/>
                </a:spcBef>
                <a:spcAft>
                  <a:spcPct val="0"/>
                </a:spcAft>
                <a:tabLst>
                  <a:tab pos="360259" algn="l"/>
                </a:tabLst>
                <a:defRPr/>
              </a:pPr>
              <a:r>
                <a:rPr lang="en-US" sz="750" dirty="0">
                  <a:solidFill>
                    <a:srgbClr val="003B6A"/>
                  </a:solidFill>
                </a:rPr>
                <a:t>Source: Source</a:t>
              </a:r>
            </a:p>
          </p:txBody>
        </p:sp>
      </p:grpSp>
      <p:grpSp>
        <p:nvGrpSpPr>
          <p:cNvPr id="3" name="ACET" hidden="1"/>
          <p:cNvGrpSpPr>
            <a:grpSpLocks/>
          </p:cNvGrpSpPr>
          <p:nvPr/>
        </p:nvGrpSpPr>
        <p:grpSpPr bwMode="auto">
          <a:xfrm>
            <a:off x="2377926" y="1924259"/>
            <a:ext cx="4389768" cy="387119"/>
            <a:chOff x="915" y="791"/>
            <a:chExt cx="2686" cy="239"/>
          </a:xfrm>
        </p:grpSpPr>
        <p:cxnSp>
          <p:nvCxnSpPr>
            <p:cNvPr id="1079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91"/>
              <a:ext cx="2686" cy="23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>
                  <a:solidFill>
                    <a:srgbClr val="003B6A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pic>
        <p:nvPicPr>
          <p:cNvPr id="1035" name="Picture 31" descr="USS Circle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218680" y="171702"/>
            <a:ext cx="466514" cy="46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187799" y="6637713"/>
            <a:ext cx="1157368" cy="9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defTabSz="69868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FFFF"/>
                </a:solidFill>
                <a:cs typeface="Arial" pitchFamily="34" charset="0"/>
              </a:rPr>
              <a:t>United States Steel Corporation</a:t>
            </a:r>
            <a:endParaRPr lang="en-US" sz="1350" dirty="0">
              <a:solidFill>
                <a:srgbClr val="003B6A"/>
              </a:solidFill>
              <a:cs typeface="Arial" pitchFamily="34" charset="0"/>
            </a:endParaRPr>
          </a:p>
        </p:txBody>
      </p:sp>
      <p:grpSp>
        <p:nvGrpSpPr>
          <p:cNvPr id="4" name="LegendBoxes" hidden="1"/>
          <p:cNvGrpSpPr>
            <a:grpSpLocks/>
          </p:cNvGrpSpPr>
          <p:nvPr/>
        </p:nvGrpSpPr>
        <p:grpSpPr bwMode="auto">
          <a:xfrm>
            <a:off x="8136458" y="962129"/>
            <a:ext cx="644695" cy="1004243"/>
            <a:chOff x="4936" y="176"/>
            <a:chExt cx="398" cy="620"/>
          </a:xfrm>
        </p:grpSpPr>
        <p:sp>
          <p:nvSpPr>
            <p:cNvPr id="29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30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31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32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33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34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35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36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</p:grpSp>
      <p:grpSp>
        <p:nvGrpSpPr>
          <p:cNvPr id="5" name="LegendLines" hidden="1"/>
          <p:cNvGrpSpPr>
            <a:grpSpLocks/>
          </p:cNvGrpSpPr>
          <p:nvPr/>
        </p:nvGrpSpPr>
        <p:grpSpPr bwMode="auto">
          <a:xfrm>
            <a:off x="7822204" y="962130"/>
            <a:ext cx="958945" cy="696491"/>
            <a:chOff x="4750" y="176"/>
            <a:chExt cx="592" cy="430"/>
          </a:xfrm>
        </p:grpSpPr>
        <p:sp>
          <p:nvSpPr>
            <p:cNvPr id="38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39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40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00" dirty="0">
                <a:solidFill>
                  <a:srgbClr val="003B6A"/>
                </a:solidFill>
              </a:endParaRPr>
            </a:p>
          </p:txBody>
        </p:sp>
        <p:sp>
          <p:nvSpPr>
            <p:cNvPr id="41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42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43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238" cy="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</p:grpSp>
      <p:grpSp>
        <p:nvGrpSpPr>
          <p:cNvPr id="6" name="McKSticker" hidden="1"/>
          <p:cNvGrpSpPr>
            <a:grpSpLocks/>
          </p:cNvGrpSpPr>
          <p:nvPr/>
        </p:nvGrpSpPr>
        <p:grpSpPr bwMode="auto">
          <a:xfrm>
            <a:off x="8105636" y="962136"/>
            <a:ext cx="809966" cy="166199"/>
            <a:chOff x="7946910" y="285750"/>
            <a:chExt cx="793865" cy="162615"/>
          </a:xfrm>
        </p:grpSpPr>
        <p:sp>
          <p:nvSpPr>
            <p:cNvPr id="45" name="StickerRectangle"/>
            <p:cNvSpPr>
              <a:spLocks noChangeArrowheads="1"/>
            </p:cNvSpPr>
            <p:nvPr/>
          </p:nvSpPr>
          <p:spPr bwMode="auto">
            <a:xfrm>
              <a:off x="7946910" y="285750"/>
              <a:ext cx="793865" cy="16261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wrap="none" lIns="27432" tIns="0" rIns="0" bIns="27432">
              <a:spAutoFit/>
            </a:bodyPr>
            <a:lstStyle/>
            <a:p>
              <a:pPr algn="r"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1063" name="AutoShape 31"/>
            <p:cNvCxnSpPr>
              <a:cxnSpLocks noChangeShapeType="1"/>
              <a:stCxn id="45" idx="2"/>
              <a:endCxn id="45" idx="4"/>
            </p:cNvCxnSpPr>
            <p:nvPr/>
          </p:nvCxnSpPr>
          <p:spPr bwMode="auto">
            <a:xfrm>
              <a:off x="7946910" y="285750"/>
              <a:ext cx="0" cy="162615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cxnSp>
          <p:nvCxnSpPr>
            <p:cNvPr id="1064" name="AutoShape 32"/>
            <p:cNvCxnSpPr>
              <a:cxnSpLocks noChangeShapeType="1"/>
              <a:stCxn id="45" idx="4"/>
              <a:endCxn id="45" idx="6"/>
            </p:cNvCxnSpPr>
            <p:nvPr/>
          </p:nvCxnSpPr>
          <p:spPr bwMode="auto">
            <a:xfrm>
              <a:off x="7946910" y="448365"/>
              <a:ext cx="79386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</p:cxnSp>
      </p:grpSp>
      <p:grpSp>
        <p:nvGrpSpPr>
          <p:cNvPr id="7" name="LegendMoons" hidden="1"/>
          <p:cNvGrpSpPr>
            <a:grpSpLocks/>
          </p:cNvGrpSpPr>
          <p:nvPr/>
        </p:nvGrpSpPr>
        <p:grpSpPr bwMode="auto">
          <a:xfrm>
            <a:off x="8068423" y="962138"/>
            <a:ext cx="711929" cy="1333051"/>
            <a:chOff x="6655594" y="273840"/>
            <a:chExt cx="697856" cy="1306516"/>
          </a:xfrm>
        </p:grpSpPr>
        <p:grpSp>
          <p:nvGrpSpPr>
            <p:cNvPr id="8" name="MoonLegend1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7" name="Oval 38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  <p:sp>
            <p:nvSpPr>
              <p:cNvPr id="68" name="Arc 39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</p:grpSp>
        <p:grpSp>
          <p:nvGrpSpPr>
            <p:cNvPr id="9" name="MoonLegend2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5" name="Oval 4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  <p:sp>
            <p:nvSpPr>
              <p:cNvPr id="66" name="Arc 42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</p:grpSp>
        <p:grpSp>
          <p:nvGrpSpPr>
            <p:cNvPr id="12" name="MoonLegend4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3" name="Oval 47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  <p:sp>
            <p:nvSpPr>
              <p:cNvPr id="64" name="Arc 48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</p:grpSp>
        <p:grpSp>
          <p:nvGrpSpPr>
            <p:cNvPr id="15" name="MoonLegend5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61" name="Oval 50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  <p:sp>
            <p:nvSpPr>
              <p:cNvPr id="62" name="Oval 5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</p:grpSp>
        <p:sp>
          <p:nvSpPr>
            <p:cNvPr id="53" name="Legend1"/>
            <p:cNvSpPr>
              <a:spLocks noChangeArrowheads="1"/>
            </p:cNvSpPr>
            <p:nvPr/>
          </p:nvSpPr>
          <p:spPr bwMode="auto">
            <a:xfrm>
              <a:off x="6976334" y="286540"/>
              <a:ext cx="377116" cy="1357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54" name="Legend2"/>
            <p:cNvSpPr>
              <a:spLocks noChangeArrowheads="1"/>
            </p:cNvSpPr>
            <p:nvPr/>
          </p:nvSpPr>
          <p:spPr bwMode="auto">
            <a:xfrm>
              <a:off x="6976334" y="561179"/>
              <a:ext cx="377116" cy="1357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55" name="Legend3"/>
            <p:cNvSpPr>
              <a:spLocks noChangeArrowheads="1"/>
            </p:cNvSpPr>
            <p:nvPr/>
          </p:nvSpPr>
          <p:spPr bwMode="auto">
            <a:xfrm>
              <a:off x="6976334" y="835816"/>
              <a:ext cx="377116" cy="1357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56" name="Legend4"/>
            <p:cNvSpPr>
              <a:spLocks noChangeArrowheads="1"/>
            </p:cNvSpPr>
            <p:nvPr/>
          </p:nvSpPr>
          <p:spPr bwMode="auto">
            <a:xfrm>
              <a:off x="6976334" y="1107280"/>
              <a:ext cx="377116" cy="1357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sp>
          <p:nvSpPr>
            <p:cNvPr id="57" name="Legend5"/>
            <p:cNvSpPr>
              <a:spLocks noChangeArrowheads="1"/>
            </p:cNvSpPr>
            <p:nvPr/>
          </p:nvSpPr>
          <p:spPr bwMode="auto">
            <a:xfrm>
              <a:off x="6976334" y="1383506"/>
              <a:ext cx="377116" cy="1357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84128" fontAlgn="base">
                <a:spcBef>
                  <a:spcPct val="0"/>
                </a:spcBef>
                <a:spcAft>
                  <a:spcPct val="0"/>
                </a:spcAft>
                <a:buClr>
                  <a:srgbClr val="003B6A"/>
                </a:buClr>
                <a:defRPr/>
              </a:pPr>
              <a:r>
                <a:rPr lang="en-US" sz="900" dirty="0">
                  <a:solidFill>
                    <a:srgbClr val="003B6A"/>
                  </a:solidFill>
                </a:rPr>
                <a:t>Legend</a:t>
              </a:r>
            </a:p>
          </p:txBody>
        </p:sp>
        <p:grpSp>
          <p:nvGrpSpPr>
            <p:cNvPr id="16" name="MoonLegend3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9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5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  <p:sp>
            <p:nvSpPr>
              <p:cNvPr id="60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5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0" dirty="0">
                  <a:solidFill>
                    <a:srgbClr val="003B6A"/>
                  </a:solidFill>
                </a:endParaRPr>
              </a:p>
            </p:txBody>
          </p:sp>
        </p:grpSp>
      </p:grpSp>
      <p:sp>
        <p:nvSpPr>
          <p:cNvPr id="70" name="Rectangle 286"/>
          <p:cNvSpPr txBox="1">
            <a:spLocks noChangeArrowheads="1"/>
          </p:cNvSpPr>
          <p:nvPr userDrawn="1"/>
        </p:nvSpPr>
        <p:spPr bwMode="auto">
          <a:xfrm>
            <a:off x="2870366" y="6662020"/>
            <a:ext cx="2002151" cy="11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3B6A"/>
              </a:buClr>
              <a:defRPr/>
            </a:pPr>
            <a:r>
              <a:rPr lang="en-US" sz="750" dirty="0">
                <a:solidFill>
                  <a:srgbClr val="808080"/>
                </a:solidFill>
              </a:rPr>
              <a:t>CONFIDENTIAL – NOT TO BE DISTRIBUTED</a:t>
            </a:r>
          </a:p>
        </p:txBody>
      </p:sp>
      <p:sp>
        <p:nvSpPr>
          <p:cNvPr id="58" name="Slide Number"/>
          <p:cNvSpPr txBox="1">
            <a:spLocks/>
          </p:cNvSpPr>
          <p:nvPr userDrawn="1"/>
        </p:nvSpPr>
        <p:spPr bwMode="auto">
          <a:xfrm>
            <a:off x="8785759" y="6620398"/>
            <a:ext cx="129844" cy="12695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0E07156B-5ACE-443D-94B5-9177959396F5}" type="slidenum">
              <a:rPr lang="en-US" sz="825" smtClean="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825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7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</p:sldLayoutIdLst>
  <p:hf hdr="0" ftr="0" dt="0"/>
  <p:txStyles>
    <p:titleStyle>
      <a:lvl1pPr algn="l" defTabSz="680993" rtl="0" eaLnBrk="0" fontAlgn="base" hangingPunct="0">
        <a:spcBef>
          <a:spcPct val="0"/>
        </a:spcBef>
        <a:spcAft>
          <a:spcPct val="0"/>
        </a:spcAft>
        <a:tabLst>
          <a:tab pos="202721" algn="l"/>
        </a:tabLst>
        <a:defRPr sz="1650">
          <a:solidFill>
            <a:schemeClr val="bg1"/>
          </a:solidFill>
          <a:latin typeface="+mj-lt"/>
          <a:ea typeface="Arial Unicode MS" pitchFamily="34" charset="-128"/>
          <a:cs typeface="Arial Unicode MS" pitchFamily="34" charset="-128"/>
        </a:defRPr>
      </a:lvl1pPr>
      <a:lvl2pPr algn="l" defTabSz="680993" rtl="0" eaLnBrk="0" fontAlgn="base" hangingPunct="0">
        <a:spcBef>
          <a:spcPct val="0"/>
        </a:spcBef>
        <a:spcAft>
          <a:spcPct val="0"/>
        </a:spcAft>
        <a:tabLst>
          <a:tab pos="202721" algn="l"/>
        </a:tabLst>
        <a:defRPr sz="1650">
          <a:solidFill>
            <a:schemeClr val="bg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defTabSz="680993" rtl="0" eaLnBrk="0" fontAlgn="base" hangingPunct="0">
        <a:spcBef>
          <a:spcPct val="0"/>
        </a:spcBef>
        <a:spcAft>
          <a:spcPct val="0"/>
        </a:spcAft>
        <a:tabLst>
          <a:tab pos="202721" algn="l"/>
        </a:tabLst>
        <a:defRPr sz="1650">
          <a:solidFill>
            <a:schemeClr val="bg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defTabSz="680993" rtl="0" eaLnBrk="0" fontAlgn="base" hangingPunct="0">
        <a:spcBef>
          <a:spcPct val="0"/>
        </a:spcBef>
        <a:spcAft>
          <a:spcPct val="0"/>
        </a:spcAft>
        <a:tabLst>
          <a:tab pos="202721" algn="l"/>
        </a:tabLst>
        <a:defRPr sz="1650">
          <a:solidFill>
            <a:schemeClr val="bg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defTabSz="680993" rtl="0" eaLnBrk="0" fontAlgn="base" hangingPunct="0">
        <a:spcBef>
          <a:spcPct val="0"/>
        </a:spcBef>
        <a:spcAft>
          <a:spcPct val="0"/>
        </a:spcAft>
        <a:tabLst>
          <a:tab pos="202721" algn="l"/>
        </a:tabLst>
        <a:defRPr sz="1650">
          <a:solidFill>
            <a:schemeClr val="bg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349336" algn="l" defTabSz="684128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6pPr>
      <a:lvl7pPr marL="698686" algn="l" defTabSz="684128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7pPr>
      <a:lvl8pPr marL="1048028" algn="l" defTabSz="684128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8pPr>
      <a:lvl9pPr marL="1397366" algn="l" defTabSz="684128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9pPr>
    </p:titleStyle>
    <p:bodyStyle>
      <a:lvl1pPr marL="259773" indent="-259773" algn="l" defTabSz="680993" rtl="0" eaLnBrk="0" fontAlgn="base" hangingPunct="0">
        <a:spcBef>
          <a:spcPct val="0"/>
        </a:spcBef>
        <a:spcAft>
          <a:spcPct val="0"/>
        </a:spcAft>
        <a:buClr>
          <a:schemeClr val="tx2"/>
        </a:buClr>
        <a:defRPr sz="12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marL="144454" indent="-143239" algn="l" defTabSz="68099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▪"/>
        <a:defRPr sz="12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2pPr>
      <a:lvl3pPr marL="345961" indent="-196651" algn="l" defTabSz="68099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–"/>
        <a:defRPr sz="12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3pPr>
      <a:lvl4pPr marL="466136" indent="-115321" algn="l" defTabSz="68099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▫"/>
        <a:defRPr sz="12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4pPr>
      <a:lvl5pPr marL="570530" indent="-95898" algn="l" defTabSz="68099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2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5pPr>
      <a:lvl6pPr marL="572921" indent="-99465" algn="l" defTabSz="684128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6pPr>
      <a:lvl7pPr marL="572921" indent="-99465" algn="l" defTabSz="684128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7pPr>
      <a:lvl8pPr marL="572921" indent="-99465" algn="l" defTabSz="684128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8pPr>
      <a:lvl9pPr marL="572921" indent="-99465" algn="l" defTabSz="684128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9868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9336" algn="l" defTabSz="69868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98686" algn="l" defTabSz="69868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48028" algn="l" defTabSz="69868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97366" algn="l" defTabSz="69868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46710" algn="l" defTabSz="69868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96051" algn="l" defTabSz="69868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45394" algn="l" defTabSz="69868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94736" algn="l" defTabSz="69868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tags" Target="../tags/tag78.xml"/><Relationship Id="rId7" Type="http://schemas.openxmlformats.org/officeDocument/2006/relationships/image" Target="../media/image9.emf"/><Relationship Id="rId2" Type="http://schemas.openxmlformats.org/officeDocument/2006/relationships/tags" Target="../tags/tag7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874A1C4E-0348-47AD-9BC8-E31A8D67341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874A1C4E-0348-47AD-9BC8-E31A8D6734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34683A2-3120-492B-A74C-A6D5E4CE454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3B6A"/>
              </a:solidFill>
              <a:effectLst/>
              <a:uLnTx/>
              <a:uFillTx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6E2ACF2-ED2B-4BC7-919A-4BB2BBE03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584" y="186325"/>
            <a:ext cx="8087863" cy="307777"/>
          </a:xfrm>
        </p:spPr>
        <p:txBody>
          <a:bodyPr/>
          <a:lstStyle/>
          <a:p>
            <a:r>
              <a:rPr lang="en-US" sz="2000" dirty="0"/>
              <a:t>2021 MESH UPDATE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773702-AC82-4A37-B161-F501E35CBC97}"/>
              </a:ext>
            </a:extLst>
          </p:cNvPr>
          <p:cNvSpPr/>
          <p:nvPr/>
        </p:nvSpPr>
        <p:spPr>
          <a:xfrm>
            <a:off x="0" y="1317627"/>
            <a:ext cx="7113864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6A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Calibri" panose="020F0502020204030204" pitchFamily="34" charset="0"/>
              </a:rPr>
              <a:t>2020 – presented significant challenges, with no in-person meetings.  Activity from a MESH perspective, like general membership meetings – ON HOLD.</a:t>
            </a:r>
            <a:endParaRPr lang="en-US" sz="1600" baseline="0" dirty="0">
              <a:solidFill>
                <a:srgbClr val="003B6A"/>
              </a:solidFill>
              <a:latin typeface="Arial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3B6A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aseline="0" dirty="0">
                <a:solidFill>
                  <a:srgbClr val="003B6A"/>
                </a:solidFill>
                <a:latin typeface="Arial"/>
                <a:ea typeface="Calibri" panose="020F0502020204030204" pitchFamily="34" charset="0"/>
                <a:cs typeface="Calibri" panose="020F0502020204030204" pitchFamily="34" charset="0"/>
              </a:rPr>
              <a:t>~Late 3Q2021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6A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Calibri" panose="020F0502020204030204" pitchFamily="34" charset="0"/>
              </a:rPr>
              <a:t> – Planning to conduct an in-person, 2-day MESH meeting.  Meeting will be conducted in the Pittsburgh area, with a comprehensive 4-5 hour “boots on the ground” tour of the USS Clairton facilities:</a:t>
            </a:r>
          </a:p>
          <a:p>
            <a:pPr marL="742950" lvl="1" indent="-285750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aseline="0" dirty="0">
                <a:solidFill>
                  <a:srgbClr val="003B6A"/>
                </a:solidFill>
                <a:latin typeface="Arial"/>
                <a:ea typeface="Calibri" panose="020F0502020204030204" pitchFamily="34" charset="0"/>
                <a:cs typeface="Calibri" panose="020F0502020204030204" pitchFamily="34" charset="0"/>
              </a:rPr>
              <a:t>Tour options will be provided – either coal and coke operations or chemicals and utilities operations.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6A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3B6A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6A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Calibri" panose="020F0502020204030204" pitchFamily="34" charset="0"/>
              </a:rPr>
              <a:t>MESH Meeting - Program Content/Format: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B6A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aseline="0" dirty="0">
                <a:solidFill>
                  <a:srgbClr val="003B6A"/>
                </a:solidFill>
                <a:latin typeface="Arial"/>
                <a:ea typeface="Calibri" panose="020F0502020204030204" pitchFamily="34" charset="0"/>
                <a:cs typeface="Calibri" panose="020F0502020204030204" pitchFamily="34" charset="0"/>
              </a:rPr>
              <a:t>Day 1: AM session – </a:t>
            </a:r>
            <a:r>
              <a:rPr lang="en-US" sz="1800" u="sng" baseline="0" dirty="0">
                <a:solidFill>
                  <a:srgbClr val="003B6A"/>
                </a:solidFill>
                <a:latin typeface="Arial"/>
                <a:ea typeface="Calibri" panose="020F0502020204030204" pitchFamily="34" charset="0"/>
                <a:cs typeface="Calibri" panose="020F0502020204030204" pitchFamily="34" charset="0"/>
              </a:rPr>
              <a:t>Member Companies only </a:t>
            </a:r>
            <a:r>
              <a:rPr lang="en-US" sz="1800" baseline="0" dirty="0">
                <a:solidFill>
                  <a:srgbClr val="003B6A"/>
                </a:solidFill>
                <a:latin typeface="Arial"/>
                <a:ea typeface="Calibri" panose="020F0502020204030204" pitchFamily="34" charset="0"/>
                <a:cs typeface="Calibri" panose="020F0502020204030204" pitchFamily="34" charset="0"/>
              </a:rPr>
              <a:t>– Safety and Environmental</a:t>
            </a:r>
          </a:p>
          <a:p>
            <a:pPr marL="742950" lvl="1" indent="-285750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6A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Calibri" panose="020F0502020204030204" pitchFamily="34" charset="0"/>
              </a:rPr>
              <a:t>Day 1: PM Session – 4-5 hour tour of USS Clairton Works (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003B6A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Calibri" panose="020F0502020204030204" pitchFamily="34" charset="0"/>
              </a:rPr>
              <a:t>training must be completed in advance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6A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Calibri" panose="020F0502020204030204" pitchFamily="34" charset="0"/>
              </a:rPr>
              <a:t>, no training = no tour) – suppliers can join tour.  Group dinner to follow tour.</a:t>
            </a:r>
          </a:p>
          <a:p>
            <a:pPr marL="742950" lvl="1" indent="-285750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aseline="0" dirty="0">
                <a:solidFill>
                  <a:srgbClr val="003B6A"/>
                </a:solidFill>
                <a:latin typeface="Arial"/>
                <a:ea typeface="Calibri" panose="020F0502020204030204" pitchFamily="34" charset="0"/>
                <a:cs typeface="Calibri" panose="020F0502020204030204" pitchFamily="34" charset="0"/>
              </a:rPr>
              <a:t>Day 2: All day session – industry technical presentations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B6A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614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B6A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 descr="HighChargeCS#1-TonsperOven">
            <a:extLst>
              <a:ext uri="{FF2B5EF4-FFF2-40B4-BE49-F238E27FC236}">
                <a16:creationId xmlns:a16="http://schemas.microsoft.com/office/drawing/2014/main" id="{3D168A64-4B5D-42E6-91C8-B1B85D7C41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97755" y="903313"/>
            <a:ext cx="1946246" cy="5614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59630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33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QhUdFegRQ2E6f58ETnn5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5/2008 12:22:57 PM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5/2008 12:22:58 PM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tamp"/>
  <p:tag name="DATE" val="8/5/2008 12:39:07 PM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tpConnector"/>
  <p:tag name="DATE" val="8/5/2008 12:39:07 PM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tpConnector"/>
  <p:tag name="DATE" val="8/5/2008 12:39:07 PM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mlLY.VFzg4T4kzwyYyRh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XDGoMyKAhLzt.vYi5o73Q"/>
</p:tagLst>
</file>

<file path=ppt/theme/theme1.xml><?xml version="1.0" encoding="utf-8"?>
<a:theme xmlns:a="http://schemas.openxmlformats.org/drawingml/2006/main" name="1_ERP P2 PMO PowerPoint Template v1.0">
  <a:themeElements>
    <a:clrScheme name="1_ERP P2 PMO PowerPoint Template v1.0 2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6699"/>
      </a:accent1>
      <a:accent2>
        <a:srgbClr val="FF6600"/>
      </a:accent2>
      <a:accent3>
        <a:srgbClr val="FFFFFF"/>
      </a:accent3>
      <a:accent4>
        <a:srgbClr val="000000"/>
      </a:accent4>
      <a:accent5>
        <a:srgbClr val="AAB8CA"/>
      </a:accent5>
      <a:accent6>
        <a:srgbClr val="E75C00"/>
      </a:accent6>
      <a:hlink>
        <a:srgbClr val="663399"/>
      </a:hlink>
      <a:folHlink>
        <a:srgbClr val="FF0000"/>
      </a:folHlink>
    </a:clrScheme>
    <a:fontScheme name="1_ERP P2 PMO PowerPoint Template v1.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RP P2 PMO PowerPoint Template v1.0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RP P2 PMO PowerPoint Template v1.0 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AB8CA"/>
        </a:accent5>
        <a:accent6>
          <a:srgbClr val="E75C00"/>
        </a:accent6>
        <a:hlink>
          <a:srgbClr val="663399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RP P2 PMO PowerPoint Template v1.0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336633"/>
        </a:accent1>
        <a:accent2>
          <a:srgbClr val="336666"/>
        </a:accent2>
        <a:accent3>
          <a:srgbClr val="FFFFFF"/>
        </a:accent3>
        <a:accent4>
          <a:srgbClr val="000000"/>
        </a:accent4>
        <a:accent5>
          <a:srgbClr val="ADB8AD"/>
        </a:accent5>
        <a:accent6>
          <a:srgbClr val="2D5C5C"/>
        </a:accent6>
        <a:hlink>
          <a:srgbClr val="9900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RP P2 PMO PowerPoint Template v1.0 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CC33"/>
        </a:accent1>
        <a:accent2>
          <a:srgbClr val="66CC00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5CB900"/>
        </a:accent6>
        <a:hlink>
          <a:srgbClr val="0099CC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 2">
  <a:themeElements>
    <a:clrScheme name="Custom Design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USS PPT template 20130925 v02">
  <a:themeElements>
    <a:clrScheme name="Current">
      <a:dk1>
        <a:srgbClr val="003B6A"/>
      </a:dk1>
      <a:lt1>
        <a:srgbClr val="FFFFFF"/>
      </a:lt1>
      <a:dk2>
        <a:srgbClr val="003B6A"/>
      </a:dk2>
      <a:lt2>
        <a:srgbClr val="FFFFFF"/>
      </a:lt2>
      <a:accent1>
        <a:srgbClr val="EAEAEA"/>
      </a:accent1>
      <a:accent2>
        <a:srgbClr val="CFE5FA"/>
      </a:accent2>
      <a:accent3>
        <a:srgbClr val="7A92A9"/>
      </a:accent3>
      <a:accent4>
        <a:srgbClr val="003B6A"/>
      </a:accent4>
      <a:accent5>
        <a:srgbClr val="FF6600"/>
      </a:accent5>
      <a:accent6>
        <a:srgbClr val="808080"/>
      </a:accent6>
      <a:hlink>
        <a:srgbClr val="7A92A9"/>
      </a:hlink>
      <a:folHlink>
        <a:srgbClr val="003B6A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USS PPT template 20130925 v02 1">
        <a:dk1>
          <a:srgbClr val="003B6A"/>
        </a:dk1>
        <a:lt1>
          <a:srgbClr val="FFFFFF"/>
        </a:lt1>
        <a:dk2>
          <a:srgbClr val="003B6A"/>
        </a:dk2>
        <a:lt2>
          <a:srgbClr val="FFFFFF"/>
        </a:lt2>
        <a:accent1>
          <a:srgbClr val="EAEAEA"/>
        </a:accent1>
        <a:accent2>
          <a:srgbClr val="CFE5FA"/>
        </a:accent2>
        <a:accent3>
          <a:srgbClr val="FFFFFF"/>
        </a:accent3>
        <a:accent4>
          <a:srgbClr val="003159"/>
        </a:accent4>
        <a:accent5>
          <a:srgbClr val="F3F3F3"/>
        </a:accent5>
        <a:accent6>
          <a:srgbClr val="BBCFE3"/>
        </a:accent6>
        <a:hlink>
          <a:srgbClr val="7A92A9"/>
        </a:hlink>
        <a:folHlink>
          <a:srgbClr val="003B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19B4815B82EF4FABE3D424648B5258" ma:contentTypeVersion="15" ma:contentTypeDescription="Create a new document." ma:contentTypeScope="" ma:versionID="ef1a77e522aedb56c858ba506eed29f2">
  <xsd:schema xmlns:xsd="http://www.w3.org/2001/XMLSchema" xmlns:xs="http://www.w3.org/2001/XMLSchema" xmlns:p="http://schemas.microsoft.com/office/2006/metadata/properties" xmlns:ns1="http://schemas.microsoft.com/sharepoint/v3" xmlns:ns3="685b18af-ad39-44b2-ae14-11e2fadca077" xmlns:ns4="026a5b5c-0f6f-405b-b3f5-48731261dc2c" targetNamespace="http://schemas.microsoft.com/office/2006/metadata/properties" ma:root="true" ma:fieldsID="1e7f452e23cdfd64f7009348d96eae2f" ns1:_="" ns3:_="" ns4:_="">
    <xsd:import namespace="http://schemas.microsoft.com/sharepoint/v3"/>
    <xsd:import namespace="685b18af-ad39-44b2-ae14-11e2fadca077"/>
    <xsd:import namespace="026a5b5c-0f6f-405b-b3f5-48731261dc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b18af-ad39-44b2-ae14-11e2fadca0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6a5b5c-0f6f-405b-b3f5-48731261dc2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73922F-1F71-4C9B-BA20-0BF379D9FED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E83ED62-91F0-4E67-91DD-050FDAA067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0F8B87-DBA5-48D6-BA85-DB751CE9BC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5b18af-ad39-44b2-ae14-11e2fadca077"/>
    <ds:schemaRef ds:uri="026a5b5c-0f6f-405b-b3f5-48731261dc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40369</TotalTime>
  <Words>156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Times New Roman</vt:lpstr>
      <vt:lpstr>1_ERP P2 PMO PowerPoint Template v1.0</vt:lpstr>
      <vt:lpstr>Custom Design 2</vt:lpstr>
      <vt:lpstr>5_USS PPT template 20130925 v02</vt:lpstr>
      <vt:lpstr>think-cell Slide</vt:lpstr>
      <vt:lpstr>2021 MESH UPDATE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Lherbier, Louis W</dc:creator>
  <cp:lastModifiedBy>Rhoads, Mike S</cp:lastModifiedBy>
  <cp:revision>1661</cp:revision>
  <cp:lastPrinted>2020-07-14T18:33:45Z</cp:lastPrinted>
  <dcterms:created xsi:type="dcterms:W3CDTF">2003-03-04T17:54:26Z</dcterms:created>
  <dcterms:modified xsi:type="dcterms:W3CDTF">2021-05-05T12:18:15Z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liverable ID">
    <vt:lpwstr>174</vt:lpwstr>
  </property>
  <property fmtid="{D5CDD505-2E9C-101B-9397-08002B2CF9AE}" pid="3" name="Owner">
    <vt:lpwstr>478</vt:lpwstr>
  </property>
  <property fmtid="{D5CDD505-2E9C-101B-9397-08002B2CF9AE}" pid="4" name="Document Status">
    <vt:lpwstr>2</vt:lpwstr>
  </property>
  <property fmtid="{D5CDD505-2E9C-101B-9397-08002B2CF9AE}" pid="5" name="Team">
    <vt:lpwstr>28</vt:lpwstr>
  </property>
  <property fmtid="{D5CDD505-2E9C-101B-9397-08002B2CF9AE}" pid="6" name="Document Type">
    <vt:lpwstr>2</vt:lpwstr>
  </property>
  <property fmtid="{D5CDD505-2E9C-101B-9397-08002B2CF9AE}" pid="7" name="Stakeholder Approver">
    <vt:lpwstr>347</vt:lpwstr>
  </property>
  <property fmtid="{D5CDD505-2E9C-101B-9397-08002B2CF9AE}" pid="8" name="Wave 1 Link">
    <vt:lpwstr/>
  </property>
  <property fmtid="{D5CDD505-2E9C-101B-9397-08002B2CF9AE}" pid="9" name="Peer Reviewer">
    <vt:lpwstr>0</vt:lpwstr>
  </property>
  <property fmtid="{D5CDD505-2E9C-101B-9397-08002B2CF9AE}" pid="10" name="Stakeholder Reviewer">
    <vt:lpwstr>0</vt:lpwstr>
  </property>
  <property fmtid="{D5CDD505-2E9C-101B-9397-08002B2CF9AE}" pid="11" name="ContentType">
    <vt:lpwstr>Document</vt:lpwstr>
  </property>
  <property fmtid="{D5CDD505-2E9C-101B-9397-08002B2CF9AE}" pid="12" name="ContentTypeId">
    <vt:lpwstr>0x010100D219B4815B82EF4FABE3D424648B5258</vt:lpwstr>
  </property>
</Properties>
</file>