
<file path=[Content_Types].xml><?xml version="1.0" encoding="utf-8"?>
<Types xmlns="http://schemas.openxmlformats.org/package/2006/content-types">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1"/>
  </p:sldMasterIdLst>
  <p:notesMasterIdLst>
    <p:notesMasterId r:id="rId53"/>
  </p:notesMasterIdLst>
  <p:handoutMasterIdLst>
    <p:handoutMasterId r:id="rId54"/>
  </p:handoutMasterIdLst>
  <p:sldIdLst>
    <p:sldId id="261" r:id="rId2"/>
    <p:sldId id="299" r:id="rId3"/>
    <p:sldId id="318" r:id="rId4"/>
    <p:sldId id="392" r:id="rId5"/>
    <p:sldId id="352" r:id="rId6"/>
    <p:sldId id="353" r:id="rId7"/>
    <p:sldId id="389" r:id="rId8"/>
    <p:sldId id="396" r:id="rId9"/>
    <p:sldId id="435" r:id="rId10"/>
    <p:sldId id="406" r:id="rId11"/>
    <p:sldId id="407" r:id="rId12"/>
    <p:sldId id="418" r:id="rId13"/>
    <p:sldId id="436" r:id="rId14"/>
    <p:sldId id="409" r:id="rId15"/>
    <p:sldId id="410" r:id="rId16"/>
    <p:sldId id="411" r:id="rId17"/>
    <p:sldId id="424" r:id="rId18"/>
    <p:sldId id="428" r:id="rId19"/>
    <p:sldId id="425" r:id="rId20"/>
    <p:sldId id="459" r:id="rId21"/>
    <p:sldId id="460" r:id="rId22"/>
    <p:sldId id="401" r:id="rId23"/>
    <p:sldId id="448" r:id="rId24"/>
    <p:sldId id="449" r:id="rId25"/>
    <p:sldId id="450" r:id="rId26"/>
    <p:sldId id="451" r:id="rId27"/>
    <p:sldId id="461" r:id="rId28"/>
    <p:sldId id="447" r:id="rId29"/>
    <p:sldId id="393" r:id="rId30"/>
    <p:sldId id="429" r:id="rId31"/>
    <p:sldId id="446" r:id="rId32"/>
    <p:sldId id="452" r:id="rId33"/>
    <p:sldId id="453" r:id="rId34"/>
    <p:sldId id="454" r:id="rId35"/>
    <p:sldId id="397" r:id="rId36"/>
    <p:sldId id="443" r:id="rId37"/>
    <p:sldId id="463" r:id="rId38"/>
    <p:sldId id="464" r:id="rId39"/>
    <p:sldId id="465" r:id="rId40"/>
    <p:sldId id="404" r:id="rId41"/>
    <p:sldId id="412" r:id="rId42"/>
    <p:sldId id="440" r:id="rId43"/>
    <p:sldId id="441" r:id="rId44"/>
    <p:sldId id="403" r:id="rId45"/>
    <p:sldId id="433" r:id="rId46"/>
    <p:sldId id="414" r:id="rId47"/>
    <p:sldId id="438" r:id="rId48"/>
    <p:sldId id="421" r:id="rId49"/>
    <p:sldId id="422" r:id="rId50"/>
    <p:sldId id="458" r:id="rId51"/>
    <p:sldId id="374" r:id="rId52"/>
  </p:sldIdLst>
  <p:sldSz cx="10287000" cy="6858000" type="35mm"/>
  <p:notesSz cx="6858000" cy="9144000"/>
  <p:defaultTextStyle>
    <a:defPPr>
      <a:defRPr lang="en-US"/>
    </a:defPPr>
    <a:lvl1pPr algn="l" rtl="0" eaLnBrk="0" fontAlgn="base" hangingPunct="0">
      <a:spcBef>
        <a:spcPct val="0"/>
      </a:spcBef>
      <a:spcAft>
        <a:spcPct val="0"/>
      </a:spcAft>
      <a:defRPr kumimoji="1" sz="2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umimoji="1" sz="2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umimoji="1" sz="2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umimoji="1" sz="2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umimoji="1" sz="2000" kern="1200">
        <a:solidFill>
          <a:schemeClr val="tx1"/>
        </a:solidFill>
        <a:latin typeface="Arial" panose="020B0604020202020204" pitchFamily="34" charset="0"/>
        <a:ea typeface="+mn-ea"/>
        <a:cs typeface="+mn-cs"/>
      </a:defRPr>
    </a:lvl5pPr>
    <a:lvl6pPr marL="2286000" algn="l" defTabSz="914400" rtl="0" eaLnBrk="1" latinLnBrk="0" hangingPunct="1">
      <a:defRPr kumimoji="1" sz="2000" kern="1200">
        <a:solidFill>
          <a:schemeClr val="tx1"/>
        </a:solidFill>
        <a:latin typeface="Arial" panose="020B0604020202020204" pitchFamily="34" charset="0"/>
        <a:ea typeface="+mn-ea"/>
        <a:cs typeface="+mn-cs"/>
      </a:defRPr>
    </a:lvl6pPr>
    <a:lvl7pPr marL="2743200" algn="l" defTabSz="914400" rtl="0" eaLnBrk="1" latinLnBrk="0" hangingPunct="1">
      <a:defRPr kumimoji="1" sz="2000" kern="1200">
        <a:solidFill>
          <a:schemeClr val="tx1"/>
        </a:solidFill>
        <a:latin typeface="Arial" panose="020B0604020202020204" pitchFamily="34" charset="0"/>
        <a:ea typeface="+mn-ea"/>
        <a:cs typeface="+mn-cs"/>
      </a:defRPr>
    </a:lvl7pPr>
    <a:lvl8pPr marL="3200400" algn="l" defTabSz="914400" rtl="0" eaLnBrk="1" latinLnBrk="0" hangingPunct="1">
      <a:defRPr kumimoji="1" sz="2000" kern="1200">
        <a:solidFill>
          <a:schemeClr val="tx1"/>
        </a:solidFill>
        <a:latin typeface="Arial" panose="020B0604020202020204" pitchFamily="34" charset="0"/>
        <a:ea typeface="+mn-ea"/>
        <a:cs typeface="+mn-cs"/>
      </a:defRPr>
    </a:lvl8pPr>
    <a:lvl9pPr marL="3657600" algn="l" defTabSz="914400" rtl="0" eaLnBrk="1" latinLnBrk="0" hangingPunct="1">
      <a:defRPr kumimoji="1"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FFFFCC"/>
    <a:srgbClr val="FFCC00"/>
    <a:srgbClr val="CC9900"/>
    <a:srgbClr val="00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3" autoAdjust="0"/>
    <p:restoredTop sz="96187" autoAdjust="0"/>
  </p:normalViewPr>
  <p:slideViewPr>
    <p:cSldViewPr>
      <p:cViewPr varScale="1">
        <p:scale>
          <a:sx n="55" d="100"/>
          <a:sy n="55" d="100"/>
        </p:scale>
        <p:origin x="612" y="66"/>
      </p:cViewPr>
      <p:guideLst>
        <p:guide orient="horz" pos="2160"/>
        <p:guide pos="3240"/>
      </p:guideLst>
    </p:cSldViewPr>
  </p:slideViewPr>
  <p:outlineViewPr>
    <p:cViewPr>
      <p:scale>
        <a:sx n="33" d="100"/>
        <a:sy n="33" d="100"/>
      </p:scale>
      <p:origin x="0" y="-14502"/>
    </p:cViewPr>
  </p:outlineViewPr>
  <p:notesTextViewPr>
    <p:cViewPr>
      <p:scale>
        <a:sx n="100" d="100"/>
        <a:sy n="100" d="100"/>
      </p:scale>
      <p:origin x="0" y="0"/>
    </p:cViewPr>
  </p:notesTextViewPr>
  <p:notesViewPr>
    <p:cSldViewPr>
      <p:cViewPr varScale="1">
        <p:scale>
          <a:sx n="80" d="100"/>
          <a:sy n="80" d="100"/>
        </p:scale>
        <p:origin x="-163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defRPr kumimoji="0" sz="1200">
                <a:latin typeface="Times" panose="02020603050405020304" pitchFamily="18" charset="0"/>
              </a:defRPr>
            </a:lvl1pPr>
          </a:lstStyle>
          <a:p>
            <a:pPr>
              <a:defRPr/>
            </a:pPr>
            <a:r>
              <a:rPr lang="en-US" altLang="en-US" dirty="0"/>
              <a:t>US Coke Industry Enviro Issues</a:t>
            </a:r>
          </a:p>
        </p:txBody>
      </p:sp>
      <p:sp>
        <p:nvSpPr>
          <p:cNvPr id="1945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atin typeface="Times" panose="02020603050405020304" pitchFamily="18" charset="0"/>
              </a:defRPr>
            </a:lvl1pPr>
          </a:lstStyle>
          <a:p>
            <a:pPr>
              <a:defRPr/>
            </a:pPr>
            <a:endParaRPr lang="en-US" altLang="en-US" dirty="0"/>
          </a:p>
        </p:txBody>
      </p:sp>
      <p:sp>
        <p:nvSpPr>
          <p:cNvPr id="1946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defRPr kumimoji="0" sz="1200">
                <a:latin typeface="Times" panose="02020603050405020304" pitchFamily="18" charset="0"/>
              </a:defRPr>
            </a:lvl1pPr>
          </a:lstStyle>
          <a:p>
            <a:pPr>
              <a:defRPr/>
            </a:pPr>
            <a:r>
              <a:rPr lang="en-US" altLang="en-US" dirty="0"/>
              <a:t>Title goes here</a:t>
            </a:r>
          </a:p>
        </p:txBody>
      </p:sp>
      <p:sp>
        <p:nvSpPr>
          <p:cNvPr id="1946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atin typeface="Times" panose="02020603050405020304" pitchFamily="18" charset="0"/>
              </a:defRPr>
            </a:lvl1pPr>
          </a:lstStyle>
          <a:p>
            <a:pPr>
              <a:defRPr/>
            </a:pPr>
            <a:fld id="{B71020A0-8A08-42E2-B523-AABE2B9D95D3}" type="slidenum">
              <a:rPr lang="en-US" altLang="en-US"/>
              <a:pPr>
                <a:defRPr/>
              </a:pPr>
              <a:t>‹#›</a:t>
            </a:fld>
            <a:endParaRPr lang="en-US" altLang="en-US" dirty="0"/>
          </a:p>
        </p:txBody>
      </p:sp>
    </p:spTree>
    <p:extLst>
      <p:ext uri="{BB962C8B-B14F-4D97-AF65-F5344CB8AC3E}">
        <p14:creationId xmlns:p14="http://schemas.microsoft.com/office/powerpoint/2010/main" val="28430743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1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defRPr kumimoji="0" sz="1200">
                <a:latin typeface="Times" panose="02020603050405020304" pitchFamily="18" charset="0"/>
              </a:defRPr>
            </a:lvl1pPr>
          </a:lstStyle>
          <a:p>
            <a:pPr>
              <a:defRPr/>
            </a:pPr>
            <a:endParaRPr lang="en-US" altLang="en-US" dirty="0"/>
          </a:p>
        </p:txBody>
      </p:sp>
      <p:sp>
        <p:nvSpPr>
          <p:cNvPr id="28160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atin typeface="Times" panose="02020603050405020304" pitchFamily="18" charset="0"/>
              </a:defRPr>
            </a:lvl1pPr>
          </a:lstStyle>
          <a:p>
            <a:pPr>
              <a:defRPr/>
            </a:pPr>
            <a:endParaRPr lang="en-US" altLang="en-US" dirty="0"/>
          </a:p>
        </p:txBody>
      </p:sp>
      <p:sp>
        <p:nvSpPr>
          <p:cNvPr id="3076" name="Rectangle 4"/>
          <p:cNvSpPr>
            <a:spLocks noGrp="1" noRot="1" noChangeAspect="1" noChangeArrowheads="1" noTextEdit="1"/>
          </p:cNvSpPr>
          <p:nvPr>
            <p:ph type="sldImg" idx="2"/>
          </p:nvPr>
        </p:nvSpPr>
        <p:spPr bwMode="auto">
          <a:xfrm>
            <a:off x="857250" y="685800"/>
            <a:ext cx="51435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160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8160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defRPr kumimoji="0" sz="1200">
                <a:latin typeface="Times" panose="02020603050405020304" pitchFamily="18" charset="0"/>
              </a:defRPr>
            </a:lvl1pPr>
          </a:lstStyle>
          <a:p>
            <a:pPr>
              <a:defRPr/>
            </a:pPr>
            <a:endParaRPr lang="en-US" altLang="en-US" dirty="0"/>
          </a:p>
        </p:txBody>
      </p:sp>
      <p:sp>
        <p:nvSpPr>
          <p:cNvPr id="28160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atin typeface="Times" panose="02020603050405020304" pitchFamily="18" charset="0"/>
              </a:defRPr>
            </a:lvl1pPr>
          </a:lstStyle>
          <a:p>
            <a:pPr>
              <a:defRPr/>
            </a:pPr>
            <a:fld id="{53D82699-14F4-4647-A889-C48B0F67FE35}" type="slidenum">
              <a:rPr lang="en-US" altLang="en-US"/>
              <a:pPr>
                <a:defRPr/>
              </a:pPr>
              <a:t>‹#›</a:t>
            </a:fld>
            <a:endParaRPr lang="en-US" altLang="en-US" dirty="0"/>
          </a:p>
        </p:txBody>
      </p:sp>
    </p:spTree>
    <p:extLst>
      <p:ext uri="{BB962C8B-B14F-4D97-AF65-F5344CB8AC3E}">
        <p14:creationId xmlns:p14="http://schemas.microsoft.com/office/powerpoint/2010/main" val="241260287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9F028387-FF22-436B-B557-222FA66EABE5}" type="slidenum">
              <a:rPr kumimoji="0" lang="en-US" altLang="en-US" sz="1200" smtClean="0">
                <a:latin typeface="Times" panose="02020603050405020304" pitchFamily="18" charset="0"/>
              </a:rPr>
              <a:pPr/>
              <a:t>1</a:t>
            </a:fld>
            <a:endParaRPr kumimoji="0" lang="en-US" altLang="en-US" sz="1200" dirty="0" smtClean="0">
              <a:latin typeface="Times"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978063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A3A17BE5-BDF6-483D-AB16-B06E074A2DEA}" type="slidenum">
              <a:rPr kumimoji="0" lang="en-US" altLang="en-US" sz="1200" smtClean="0">
                <a:latin typeface="Times" panose="02020603050405020304" pitchFamily="18" charset="0"/>
              </a:rPr>
              <a:pPr/>
              <a:t>10</a:t>
            </a:fld>
            <a:endParaRPr kumimoji="0" lang="en-US" altLang="en-US" sz="1200" dirty="0" smtClean="0">
              <a:latin typeface="Times" panose="02020603050405020304"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896360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0BDFE0CD-6DC9-47E1-A875-A3B208A4CD8F}" type="slidenum">
              <a:rPr kumimoji="0" lang="en-US" altLang="en-US" sz="1200" smtClean="0">
                <a:latin typeface="Times" panose="02020603050405020304" pitchFamily="18" charset="0"/>
              </a:rPr>
              <a:pPr/>
              <a:t>11</a:t>
            </a:fld>
            <a:endParaRPr kumimoji="0" lang="en-US" altLang="en-US" sz="1200" dirty="0" smtClean="0">
              <a:latin typeface="Times" panose="02020603050405020304"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545791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22E12668-5796-474A-B65B-EC253E913904}" type="slidenum">
              <a:rPr kumimoji="0" lang="en-US" altLang="en-US" sz="1200" smtClean="0">
                <a:solidFill>
                  <a:srgbClr val="000000"/>
                </a:solidFill>
                <a:latin typeface="Times" panose="02020603050405020304" pitchFamily="18" charset="0"/>
              </a:rPr>
              <a:pPr/>
              <a:t>12</a:t>
            </a:fld>
            <a:endParaRPr kumimoji="0" lang="en-US" altLang="en-US" sz="1200" dirty="0" smtClean="0">
              <a:solidFill>
                <a:srgbClr val="000000"/>
              </a:solidFill>
              <a:latin typeface="Times"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276791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22E12668-5796-474A-B65B-EC253E913904}" type="slidenum">
              <a:rPr kumimoji="0" lang="en-US" altLang="en-US" sz="1200" smtClean="0">
                <a:solidFill>
                  <a:srgbClr val="000000"/>
                </a:solidFill>
                <a:latin typeface="Times" panose="02020603050405020304" pitchFamily="18" charset="0"/>
              </a:rPr>
              <a:pPr/>
              <a:t>13</a:t>
            </a:fld>
            <a:endParaRPr kumimoji="0" lang="en-US" altLang="en-US" sz="1200" dirty="0" smtClean="0">
              <a:solidFill>
                <a:srgbClr val="000000"/>
              </a:solidFill>
              <a:latin typeface="Times"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690147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1451FAA9-9118-49E2-BAE1-65A86D0708E0}" type="slidenum">
              <a:rPr kumimoji="0" lang="en-US" altLang="en-US" sz="1200" smtClean="0">
                <a:latin typeface="Times" panose="02020603050405020304" pitchFamily="18" charset="0"/>
              </a:rPr>
              <a:pPr/>
              <a:t>14</a:t>
            </a:fld>
            <a:endParaRPr kumimoji="0" lang="en-US" altLang="en-US" sz="1200" dirty="0" smtClean="0">
              <a:latin typeface="Times" panose="02020603050405020304"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757058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208EBB4B-0FCF-48B1-B852-ECFE51CA961D}" type="slidenum">
              <a:rPr kumimoji="0" lang="en-US" altLang="en-US" sz="1200" smtClean="0">
                <a:latin typeface="Times" panose="02020603050405020304" pitchFamily="18" charset="0"/>
              </a:rPr>
              <a:pPr/>
              <a:t>15</a:t>
            </a:fld>
            <a:endParaRPr kumimoji="0" lang="en-US" altLang="en-US" sz="1200" dirty="0" smtClean="0">
              <a:latin typeface="Times" panose="02020603050405020304"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505308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739271DC-1B44-46FA-A502-26FA3DEB46B9}" type="slidenum">
              <a:rPr kumimoji="0" lang="en-US" altLang="en-US" sz="1200" smtClean="0">
                <a:latin typeface="Times" panose="02020603050405020304" pitchFamily="18" charset="0"/>
              </a:rPr>
              <a:pPr/>
              <a:t>16</a:t>
            </a:fld>
            <a:endParaRPr kumimoji="0" lang="en-US" altLang="en-US" sz="1200" dirty="0" smtClean="0">
              <a:latin typeface="Times" panose="02020603050405020304"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281295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D82699-14F4-4647-A889-C48B0F67FE35}" type="slidenum">
              <a:rPr lang="en-US" altLang="en-US" smtClean="0"/>
              <a:pPr>
                <a:defRPr/>
              </a:pPr>
              <a:t>20</a:t>
            </a:fld>
            <a:endParaRPr lang="en-US" altLang="en-US" dirty="0"/>
          </a:p>
        </p:txBody>
      </p:sp>
    </p:spTree>
    <p:extLst>
      <p:ext uri="{BB962C8B-B14F-4D97-AF65-F5344CB8AC3E}">
        <p14:creationId xmlns:p14="http://schemas.microsoft.com/office/powerpoint/2010/main" val="47893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D82699-14F4-4647-A889-C48B0F67FE35}" type="slidenum">
              <a:rPr lang="en-US" altLang="en-US" smtClean="0"/>
              <a:pPr>
                <a:defRPr/>
              </a:pPr>
              <a:t>21</a:t>
            </a:fld>
            <a:endParaRPr lang="en-US" altLang="en-US" dirty="0"/>
          </a:p>
        </p:txBody>
      </p:sp>
    </p:spTree>
    <p:extLst>
      <p:ext uri="{BB962C8B-B14F-4D97-AF65-F5344CB8AC3E}">
        <p14:creationId xmlns:p14="http://schemas.microsoft.com/office/powerpoint/2010/main" val="15705736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22E12668-5796-474A-B65B-EC253E913904}" type="slidenum">
              <a:rPr kumimoji="0" lang="en-US" altLang="en-US" sz="1200" smtClean="0">
                <a:solidFill>
                  <a:srgbClr val="000000"/>
                </a:solidFill>
                <a:latin typeface="Times" panose="02020603050405020304" pitchFamily="18" charset="0"/>
              </a:rPr>
              <a:pPr/>
              <a:t>22</a:t>
            </a:fld>
            <a:endParaRPr kumimoji="0" lang="en-US" altLang="en-US" sz="1200" dirty="0" smtClean="0">
              <a:solidFill>
                <a:srgbClr val="000000"/>
              </a:solidFill>
              <a:latin typeface="Times"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501179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2490FA5F-28E0-45C6-A508-FA7A9682710B}" type="slidenum">
              <a:rPr kumimoji="0" lang="en-US" altLang="en-US" sz="1200" smtClean="0">
                <a:latin typeface="Times" panose="02020603050405020304" pitchFamily="18" charset="0"/>
              </a:rPr>
              <a:pPr/>
              <a:t>2</a:t>
            </a:fld>
            <a:endParaRPr kumimoji="0" lang="en-US" altLang="en-US" sz="1200" dirty="0" smtClean="0">
              <a:latin typeface="Times" panose="02020603050405020304" pitchFamily="18"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17061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B04EBBDD-C2CD-4301-94D3-279E5B5BC854}" type="slidenum">
              <a:rPr kumimoji="0" lang="en-US" altLang="en-US" sz="1200" smtClean="0">
                <a:solidFill>
                  <a:srgbClr val="000000"/>
                </a:solidFill>
                <a:latin typeface="Times" panose="02020603050405020304" pitchFamily="18" charset="0"/>
              </a:rPr>
              <a:pPr/>
              <a:t>23</a:t>
            </a:fld>
            <a:endParaRPr kumimoji="0" lang="en-US" altLang="en-US" sz="1200" dirty="0" smtClean="0">
              <a:solidFill>
                <a:srgbClr val="000000"/>
              </a:solidFill>
              <a:latin typeface="Times" panose="02020603050405020304"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8940620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9E0187B0-8ACE-4C27-A3A4-A15605198830}" type="slidenum">
              <a:rPr kumimoji="0" lang="en-US" altLang="en-US" sz="1200" smtClean="0">
                <a:solidFill>
                  <a:srgbClr val="000000"/>
                </a:solidFill>
                <a:latin typeface="Times" panose="02020603050405020304" pitchFamily="18" charset="0"/>
              </a:rPr>
              <a:pPr/>
              <a:t>24</a:t>
            </a:fld>
            <a:endParaRPr kumimoji="0" lang="en-US" altLang="en-US" sz="1200" dirty="0" smtClean="0">
              <a:solidFill>
                <a:srgbClr val="000000"/>
              </a:solidFill>
              <a:latin typeface="Times" panose="02020603050405020304"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1417521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9E0187B0-8ACE-4C27-A3A4-A15605198830}" type="slidenum">
              <a:rPr kumimoji="0" lang="en-US" altLang="en-US" sz="1200" smtClean="0">
                <a:solidFill>
                  <a:srgbClr val="000000"/>
                </a:solidFill>
                <a:latin typeface="Times" panose="02020603050405020304" pitchFamily="18" charset="0"/>
              </a:rPr>
              <a:pPr/>
              <a:t>25</a:t>
            </a:fld>
            <a:endParaRPr kumimoji="0" lang="en-US" altLang="en-US" sz="1200" dirty="0" smtClean="0">
              <a:solidFill>
                <a:srgbClr val="000000"/>
              </a:solidFill>
              <a:latin typeface="Times" panose="02020603050405020304"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3781849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C6AD1AFD-60E5-4EFF-AC07-2ACD0E76036B}" type="slidenum">
              <a:rPr kumimoji="0" lang="en-US" altLang="en-US" sz="1200" smtClean="0">
                <a:solidFill>
                  <a:srgbClr val="000000"/>
                </a:solidFill>
                <a:latin typeface="Times" panose="02020603050405020304" pitchFamily="18" charset="0"/>
              </a:rPr>
              <a:pPr/>
              <a:t>26</a:t>
            </a:fld>
            <a:endParaRPr kumimoji="0" lang="en-US" altLang="en-US" sz="1200" dirty="0" smtClean="0">
              <a:solidFill>
                <a:srgbClr val="000000"/>
              </a:solidFill>
              <a:latin typeface="Times"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209777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C6AD1AFD-60E5-4EFF-AC07-2ACD0E76036B}" type="slidenum">
              <a:rPr kumimoji="0" lang="en-US" altLang="en-US" sz="1200" smtClean="0">
                <a:solidFill>
                  <a:srgbClr val="000000"/>
                </a:solidFill>
                <a:latin typeface="Times" panose="02020603050405020304" pitchFamily="18" charset="0"/>
              </a:rPr>
              <a:pPr/>
              <a:t>27</a:t>
            </a:fld>
            <a:endParaRPr kumimoji="0" lang="en-US" altLang="en-US" sz="1200" dirty="0" smtClean="0">
              <a:solidFill>
                <a:srgbClr val="000000"/>
              </a:solidFill>
              <a:latin typeface="Times"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5223748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C6AD1AFD-60E5-4EFF-AC07-2ACD0E76036B}" type="slidenum">
              <a:rPr kumimoji="0" lang="en-US" altLang="en-US" sz="1200" smtClean="0">
                <a:latin typeface="Times" panose="02020603050405020304" pitchFamily="18" charset="0"/>
              </a:rPr>
              <a:pPr/>
              <a:t>28</a:t>
            </a:fld>
            <a:endParaRPr kumimoji="0" lang="en-US" altLang="en-US" sz="1200" dirty="0" smtClean="0">
              <a:latin typeface="Times"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027941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8B5B77C5-0963-4290-B5B5-A828607585CF}" type="slidenum">
              <a:rPr kumimoji="0" lang="en-US" altLang="en-US" sz="1200" smtClean="0">
                <a:latin typeface="Times" panose="02020603050405020304" pitchFamily="18" charset="0"/>
              </a:rPr>
              <a:pPr/>
              <a:t>29</a:t>
            </a:fld>
            <a:endParaRPr kumimoji="0" lang="en-US" altLang="en-US" sz="1200" dirty="0" smtClean="0">
              <a:latin typeface="Times"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2397902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8B5B77C5-0963-4290-B5B5-A828607585CF}" type="slidenum">
              <a:rPr kumimoji="0" lang="en-US" altLang="en-US" sz="1200" smtClean="0">
                <a:latin typeface="Times" panose="02020603050405020304" pitchFamily="18" charset="0"/>
              </a:rPr>
              <a:pPr/>
              <a:t>30</a:t>
            </a:fld>
            <a:endParaRPr kumimoji="0" lang="en-US" altLang="en-US" sz="1200" dirty="0" smtClean="0">
              <a:latin typeface="Times"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5928233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8B5B77C5-0963-4290-B5B5-A828607585CF}" type="slidenum">
              <a:rPr kumimoji="0" lang="en-US" altLang="en-US" sz="1200" smtClean="0">
                <a:latin typeface="Times" panose="02020603050405020304" pitchFamily="18" charset="0"/>
              </a:rPr>
              <a:pPr/>
              <a:t>31</a:t>
            </a:fld>
            <a:endParaRPr kumimoji="0" lang="en-US" altLang="en-US" sz="1200" dirty="0" smtClean="0">
              <a:latin typeface="Times"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7906622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8B5B77C5-0963-4290-B5B5-A828607585CF}" type="slidenum">
              <a:rPr kumimoji="0" lang="en-US" altLang="en-US" sz="1200" smtClean="0">
                <a:latin typeface="Times" panose="02020603050405020304" pitchFamily="18" charset="0"/>
              </a:rPr>
              <a:pPr/>
              <a:t>32</a:t>
            </a:fld>
            <a:endParaRPr kumimoji="0" lang="en-US" altLang="en-US" sz="1200" dirty="0" smtClean="0">
              <a:latin typeface="Times"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541397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A1669DB7-B37A-4F37-907A-72F12FADB26F}" type="slidenum">
              <a:rPr kumimoji="0" lang="en-US" altLang="en-US" sz="1200" smtClean="0">
                <a:latin typeface="Times" panose="02020603050405020304" pitchFamily="18" charset="0"/>
              </a:rPr>
              <a:pPr/>
              <a:t>3</a:t>
            </a:fld>
            <a:endParaRPr kumimoji="0" lang="en-US" altLang="en-US" sz="1200" dirty="0" smtClean="0">
              <a:latin typeface="Times" panose="02020603050405020304" pitchFamily="18" charset="0"/>
            </a:endParaRPr>
          </a:p>
        </p:txBody>
      </p:sp>
      <p:sp>
        <p:nvSpPr>
          <p:cNvPr id="10243" name="Rectangle 1026"/>
          <p:cNvSpPr>
            <a:spLocks noGrp="1" noRot="1" noChangeAspect="1" noChangeArrowheads="1" noTextEdit="1"/>
          </p:cNvSpPr>
          <p:nvPr>
            <p:ph type="sldImg"/>
          </p:nvPr>
        </p:nvSpPr>
        <p:spPr>
          <a:ln/>
        </p:spPr>
      </p:sp>
      <p:sp>
        <p:nvSpPr>
          <p:cNvPr id="10244" name="Rectangle 1027"/>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6553107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8B5B77C5-0963-4290-B5B5-A828607585CF}" type="slidenum">
              <a:rPr kumimoji="0" lang="en-US" altLang="en-US" sz="1200" smtClean="0">
                <a:latin typeface="Times" panose="02020603050405020304" pitchFamily="18" charset="0"/>
              </a:rPr>
              <a:pPr/>
              <a:t>33</a:t>
            </a:fld>
            <a:endParaRPr kumimoji="0" lang="en-US" altLang="en-US" sz="1200" dirty="0" smtClean="0">
              <a:latin typeface="Times"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8511636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8B5B77C5-0963-4290-B5B5-A828607585CF}" type="slidenum">
              <a:rPr kumimoji="0" lang="en-US" altLang="en-US" sz="1200" smtClean="0">
                <a:latin typeface="Times" panose="02020603050405020304" pitchFamily="18" charset="0"/>
              </a:rPr>
              <a:pPr/>
              <a:t>34</a:t>
            </a:fld>
            <a:endParaRPr kumimoji="0" lang="en-US" altLang="en-US" sz="1200" dirty="0" smtClean="0">
              <a:latin typeface="Times"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890658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002AA369-E928-4B31-A169-6A51FE8A62E8}" type="slidenum">
              <a:rPr kumimoji="0" lang="en-US" altLang="en-US" sz="1200" smtClean="0">
                <a:latin typeface="Times" panose="02020603050405020304" pitchFamily="18" charset="0"/>
              </a:rPr>
              <a:pPr/>
              <a:t>35</a:t>
            </a:fld>
            <a:endParaRPr kumimoji="0" lang="en-US" altLang="en-US" sz="1200" dirty="0" smtClean="0">
              <a:latin typeface="Times" panose="02020603050405020304"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46001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002AA369-E928-4B31-A169-6A51FE8A62E8}" type="slidenum">
              <a:rPr kumimoji="0" lang="en-US" altLang="en-US" sz="1200" smtClean="0">
                <a:latin typeface="Times" panose="02020603050405020304" pitchFamily="18" charset="0"/>
              </a:rPr>
              <a:pPr/>
              <a:t>36</a:t>
            </a:fld>
            <a:endParaRPr kumimoji="0" lang="en-US" altLang="en-US" sz="1200" dirty="0" smtClean="0">
              <a:latin typeface="Times" panose="02020603050405020304"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5867294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002AA369-E928-4B31-A169-6A51FE8A62E8}" type="slidenum">
              <a:rPr kumimoji="0" lang="en-US" altLang="en-US" sz="1200" smtClean="0">
                <a:latin typeface="Times" panose="02020603050405020304" pitchFamily="18" charset="0"/>
              </a:rPr>
              <a:pPr/>
              <a:t>37</a:t>
            </a:fld>
            <a:endParaRPr kumimoji="0" lang="en-US" altLang="en-US" sz="1200" dirty="0" smtClean="0">
              <a:latin typeface="Times" panose="02020603050405020304"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233518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C6AD1AFD-60E5-4EFF-AC07-2ACD0E76036B}" type="slidenum">
              <a:rPr kumimoji="0" lang="en-US" altLang="en-US" sz="1200" smtClean="0">
                <a:latin typeface="Times" panose="02020603050405020304" pitchFamily="18" charset="0"/>
              </a:rPr>
              <a:pPr/>
              <a:t>38</a:t>
            </a:fld>
            <a:endParaRPr kumimoji="0" lang="en-US" altLang="en-US" sz="1200" dirty="0" smtClean="0">
              <a:latin typeface="Times"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7036828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C6AD1AFD-60E5-4EFF-AC07-2ACD0E76036B}" type="slidenum">
              <a:rPr kumimoji="0" lang="en-US" altLang="en-US" sz="1200" smtClean="0">
                <a:latin typeface="Times" panose="02020603050405020304" pitchFamily="18" charset="0"/>
              </a:rPr>
              <a:pPr/>
              <a:t>39</a:t>
            </a:fld>
            <a:endParaRPr kumimoji="0" lang="en-US" altLang="en-US" sz="1200" dirty="0" smtClean="0">
              <a:latin typeface="Times"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7677641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28E84A27-2B5E-4762-9225-5039FE42D4F1}" type="slidenum">
              <a:rPr kumimoji="0" lang="en-US" altLang="en-US" sz="1200" smtClean="0">
                <a:solidFill>
                  <a:srgbClr val="000000"/>
                </a:solidFill>
                <a:latin typeface="Times" panose="02020603050405020304" pitchFamily="18" charset="0"/>
              </a:rPr>
              <a:pPr/>
              <a:t>40</a:t>
            </a:fld>
            <a:endParaRPr kumimoji="0" lang="en-US" altLang="en-US" sz="1200" dirty="0" smtClean="0">
              <a:solidFill>
                <a:srgbClr val="000000"/>
              </a:solidFill>
              <a:latin typeface="Times"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5593317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1BFCCF3E-CD11-4241-AD13-44794DFB2193}" type="slidenum">
              <a:rPr kumimoji="0" lang="en-US" altLang="en-US" sz="1200" smtClean="0">
                <a:solidFill>
                  <a:srgbClr val="000000"/>
                </a:solidFill>
                <a:latin typeface="Times" panose="02020603050405020304" pitchFamily="18" charset="0"/>
              </a:rPr>
              <a:pPr/>
              <a:t>41</a:t>
            </a:fld>
            <a:endParaRPr kumimoji="0" lang="en-US" altLang="en-US" sz="1200" dirty="0" smtClean="0">
              <a:solidFill>
                <a:srgbClr val="000000"/>
              </a:solidFill>
              <a:latin typeface="Times" panose="02020603050405020304"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277437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8B5B77C5-0963-4290-B5B5-A828607585CF}" type="slidenum">
              <a:rPr kumimoji="0" lang="en-US" altLang="en-US" sz="1200" smtClean="0">
                <a:latin typeface="Times" panose="02020603050405020304" pitchFamily="18" charset="0"/>
              </a:rPr>
              <a:pPr/>
              <a:t>42</a:t>
            </a:fld>
            <a:endParaRPr kumimoji="0" lang="en-US" altLang="en-US" sz="1200" dirty="0" smtClean="0">
              <a:latin typeface="Times"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917151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531C8AC1-28F9-4ADD-8CCF-9780469D90C2}" type="slidenum">
              <a:rPr kumimoji="0" lang="en-US" altLang="en-US" sz="1200" smtClean="0">
                <a:latin typeface="Times" panose="02020603050405020304" pitchFamily="18" charset="0"/>
              </a:rPr>
              <a:pPr/>
              <a:t>4</a:t>
            </a:fld>
            <a:endParaRPr kumimoji="0" lang="en-US" altLang="en-US" sz="1200" dirty="0" smtClean="0">
              <a:latin typeface="Times" panose="02020603050405020304" pitchFamily="18" charset="0"/>
            </a:endParaRPr>
          </a:p>
        </p:txBody>
      </p:sp>
      <p:sp>
        <p:nvSpPr>
          <p:cNvPr id="12291" name="Rectangle 1026"/>
          <p:cNvSpPr>
            <a:spLocks noGrp="1" noRot="1" noChangeAspect="1" noChangeArrowheads="1" noTextEdit="1"/>
          </p:cNvSpPr>
          <p:nvPr>
            <p:ph type="sldImg"/>
          </p:nvPr>
        </p:nvSpPr>
        <p:spPr>
          <a:ln/>
        </p:spPr>
      </p:sp>
      <p:sp>
        <p:nvSpPr>
          <p:cNvPr id="12292" name="Rectangle 1027"/>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0929816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8B5B77C5-0963-4290-B5B5-A828607585CF}" type="slidenum">
              <a:rPr kumimoji="0" lang="en-US" altLang="en-US" sz="1200" smtClean="0">
                <a:latin typeface="Times" panose="02020603050405020304" pitchFamily="18" charset="0"/>
              </a:rPr>
              <a:pPr/>
              <a:t>43</a:t>
            </a:fld>
            <a:endParaRPr kumimoji="0" lang="en-US" altLang="en-US" sz="1200" dirty="0" smtClean="0">
              <a:latin typeface="Times"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1885579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3AB4084E-E876-4FC3-9931-30B574C0734B}" type="slidenum">
              <a:rPr kumimoji="0" lang="en-US" altLang="en-US" sz="1200" smtClean="0">
                <a:solidFill>
                  <a:srgbClr val="000000"/>
                </a:solidFill>
                <a:latin typeface="Times" panose="02020603050405020304" pitchFamily="18" charset="0"/>
              </a:rPr>
              <a:pPr/>
              <a:t>44</a:t>
            </a:fld>
            <a:endParaRPr kumimoji="0" lang="en-US" altLang="en-US" sz="1200" dirty="0" smtClean="0">
              <a:solidFill>
                <a:srgbClr val="000000"/>
              </a:solidFill>
              <a:latin typeface="Times"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3974948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3AB4084E-E876-4FC3-9931-30B574C0734B}" type="slidenum">
              <a:rPr kumimoji="0" lang="en-US" altLang="en-US" sz="1200" smtClean="0">
                <a:solidFill>
                  <a:srgbClr val="000000"/>
                </a:solidFill>
                <a:latin typeface="Times" panose="02020603050405020304" pitchFamily="18" charset="0"/>
              </a:rPr>
              <a:pPr/>
              <a:t>45</a:t>
            </a:fld>
            <a:endParaRPr kumimoji="0" lang="en-US" altLang="en-US" sz="1200" dirty="0" smtClean="0">
              <a:solidFill>
                <a:srgbClr val="000000"/>
              </a:solidFill>
              <a:latin typeface="Times"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8195035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EF8243B3-A0FB-4489-98C6-572CDE51ACD6}" type="slidenum">
              <a:rPr kumimoji="0" lang="en-US" altLang="en-US" sz="1200" smtClean="0">
                <a:solidFill>
                  <a:srgbClr val="000000"/>
                </a:solidFill>
                <a:latin typeface="Times" panose="02020603050405020304" pitchFamily="18" charset="0"/>
              </a:rPr>
              <a:pPr/>
              <a:t>46</a:t>
            </a:fld>
            <a:endParaRPr kumimoji="0" lang="en-US" altLang="en-US" sz="1200" dirty="0" smtClean="0">
              <a:solidFill>
                <a:srgbClr val="000000"/>
              </a:solidFill>
              <a:latin typeface="Times" panose="02020603050405020304"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772328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A9D7BB47-52F2-44AF-B247-147A1D44942A}" type="slidenum">
              <a:rPr kumimoji="0" lang="en-US" altLang="en-US" sz="1200" smtClean="0">
                <a:latin typeface="Times" panose="02020603050405020304" pitchFamily="18" charset="0"/>
              </a:rPr>
              <a:pPr/>
              <a:t>47</a:t>
            </a:fld>
            <a:endParaRPr kumimoji="0" lang="en-US" altLang="en-US" sz="1200" dirty="0" smtClean="0">
              <a:latin typeface="Times"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62998514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C6AD1AFD-60E5-4EFF-AC07-2ACD0E76036B}" type="slidenum">
              <a:rPr kumimoji="0" lang="en-US" altLang="en-US" sz="1200" smtClean="0">
                <a:latin typeface="Times" panose="02020603050405020304" pitchFamily="18" charset="0"/>
              </a:rPr>
              <a:pPr/>
              <a:t>48</a:t>
            </a:fld>
            <a:endParaRPr kumimoji="0" lang="en-US" altLang="en-US" sz="1200" dirty="0" smtClean="0">
              <a:latin typeface="Times"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9511550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C6AD1AFD-60E5-4EFF-AC07-2ACD0E76036B}" type="slidenum">
              <a:rPr kumimoji="0" lang="en-US" altLang="en-US" sz="1200" smtClean="0">
                <a:latin typeface="Times" panose="02020603050405020304" pitchFamily="18" charset="0"/>
              </a:rPr>
              <a:pPr/>
              <a:t>49</a:t>
            </a:fld>
            <a:endParaRPr kumimoji="0" lang="en-US" altLang="en-US" sz="1200" dirty="0" smtClean="0">
              <a:latin typeface="Times"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6578409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1935EFE9-071F-4255-9CF9-FC04E8F87471}" type="slidenum">
              <a:rPr kumimoji="0" lang="en-US" altLang="en-US" sz="1200" smtClean="0">
                <a:latin typeface="Times" panose="02020603050405020304" pitchFamily="18" charset="0"/>
              </a:rPr>
              <a:pPr/>
              <a:t>50</a:t>
            </a:fld>
            <a:endParaRPr kumimoji="0" lang="en-US" altLang="en-US" sz="1200" dirty="0" smtClean="0">
              <a:latin typeface="Times"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35894401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1532216A-D743-4DC0-B88E-02C568464BA5}" type="slidenum">
              <a:rPr kumimoji="0" lang="en-US" altLang="en-US" sz="1200" smtClean="0">
                <a:latin typeface="Times" panose="02020603050405020304" pitchFamily="18" charset="0"/>
              </a:rPr>
              <a:pPr/>
              <a:t>51</a:t>
            </a:fld>
            <a:endParaRPr kumimoji="0" lang="en-US" altLang="en-US" sz="1200" dirty="0" smtClean="0">
              <a:latin typeface="Times" panose="02020603050405020304"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073267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27BA5B4E-9174-4D28-A546-B01A02012A9C}" type="slidenum">
              <a:rPr kumimoji="0" lang="en-US" altLang="en-US" sz="1200" smtClean="0">
                <a:latin typeface="Times" panose="02020603050405020304" pitchFamily="18" charset="0"/>
              </a:rPr>
              <a:pPr/>
              <a:t>5</a:t>
            </a:fld>
            <a:endParaRPr kumimoji="0" lang="en-US" altLang="en-US" sz="1200" dirty="0" smtClean="0">
              <a:latin typeface="Times"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61247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71A3C99A-6A79-41E8-A5B5-F247299EEA14}" type="slidenum">
              <a:rPr kumimoji="0" lang="en-US" altLang="en-US" sz="1200" smtClean="0">
                <a:latin typeface="Times" panose="02020603050405020304" pitchFamily="18" charset="0"/>
              </a:rPr>
              <a:pPr/>
              <a:t>6</a:t>
            </a:fld>
            <a:endParaRPr kumimoji="0" lang="en-US" altLang="en-US" sz="1200" dirty="0" smtClean="0">
              <a:latin typeface="Times"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293085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E1291BB0-052E-4E09-865F-B8BA3A5D863E}" type="slidenum">
              <a:rPr kumimoji="0" lang="en-US" altLang="en-US" sz="1200" smtClean="0">
                <a:latin typeface="Times" panose="02020603050405020304" pitchFamily="18" charset="0"/>
              </a:rPr>
              <a:pPr/>
              <a:t>7</a:t>
            </a:fld>
            <a:endParaRPr kumimoji="0" lang="en-US" altLang="en-US" sz="1200" dirty="0" smtClean="0">
              <a:latin typeface="Times"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212388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E33B1E67-C44D-4E4A-8794-A0C1E456CC72}" type="slidenum">
              <a:rPr kumimoji="0" lang="en-US" altLang="en-US" sz="1200" smtClean="0">
                <a:latin typeface="Times" panose="02020603050405020304" pitchFamily="18" charset="0"/>
              </a:rPr>
              <a:pPr/>
              <a:t>8</a:t>
            </a:fld>
            <a:endParaRPr kumimoji="0" lang="en-US" altLang="en-US" sz="1200" dirty="0" smtClean="0">
              <a:latin typeface="Times" panose="02020603050405020304"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428616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B0EFFEF5-05AB-4C54-88A5-17AAA8B605E5}" type="slidenum">
              <a:rPr kumimoji="0" lang="en-US" altLang="en-US" sz="1200" smtClean="0">
                <a:latin typeface="Times" panose="02020603050405020304" pitchFamily="18" charset="0"/>
              </a:rPr>
              <a:pPr/>
              <a:t>9</a:t>
            </a:fld>
            <a:endParaRPr kumimoji="0" lang="en-US" altLang="en-US" sz="1200" dirty="0" smtClean="0">
              <a:latin typeface="Times" panose="02020603050405020304"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09149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p:nvSpPr>
        <p:spPr bwMode="auto">
          <a:xfrm>
            <a:off x="0" y="2057400"/>
            <a:ext cx="10287000" cy="762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endParaRPr lang="en-US" altLang="en-US" dirty="0" smtClean="0"/>
          </a:p>
        </p:txBody>
      </p:sp>
      <p:sp>
        <p:nvSpPr>
          <p:cNvPr id="3077" name="Rectangle 5"/>
          <p:cNvSpPr>
            <a:spLocks noGrp="1" noChangeArrowheads="1"/>
          </p:cNvSpPr>
          <p:nvPr>
            <p:ph type="ctrTitle" sz="quarter"/>
          </p:nvPr>
        </p:nvSpPr>
        <p:spPr>
          <a:xfrm>
            <a:off x="1628775" y="838200"/>
            <a:ext cx="7115175" cy="1143000"/>
          </a:xfrm>
        </p:spPr>
        <p:txBody>
          <a:bodyPr lIns="92075" tIns="46038" rIns="92075" bIns="46038" anchor="t"/>
          <a:lstStyle>
            <a:lvl1pPr algn="ctr">
              <a:defRPr sz="3000"/>
            </a:lvl1pPr>
          </a:lstStyle>
          <a:p>
            <a:pPr lvl="0"/>
            <a:r>
              <a:rPr lang="en-US" altLang="en-US" noProof="0" smtClean="0"/>
              <a:t>Click to edit Master title style</a:t>
            </a:r>
          </a:p>
        </p:txBody>
      </p:sp>
      <p:sp>
        <p:nvSpPr>
          <p:cNvPr id="3078" name="Rectangle 6"/>
          <p:cNvSpPr>
            <a:spLocks noGrp="1" noChangeArrowheads="1"/>
          </p:cNvSpPr>
          <p:nvPr>
            <p:ph type="subTitle" sz="quarter" idx="1"/>
          </p:nvPr>
        </p:nvSpPr>
        <p:spPr>
          <a:xfrm>
            <a:off x="1676400" y="2514600"/>
            <a:ext cx="7086600" cy="4038600"/>
          </a:xfrm>
        </p:spPr>
        <p:txBody>
          <a:bodyPr lIns="92075" tIns="46038" rIns="92075" bIns="46038" anchor="t"/>
          <a:lstStyle>
            <a:lvl1pPr marL="0" indent="0" algn="ctr">
              <a:buFont typeface="Wingdings" panose="05000000000000000000" pitchFamily="2" charset="2"/>
              <a:buNone/>
              <a:defRPr sz="2200"/>
            </a:lvl1pPr>
          </a:lstStyle>
          <a:p>
            <a:pPr lvl="0"/>
            <a:r>
              <a:rPr lang="en-US" altLang="en-US" noProof="0" smtClean="0"/>
              <a:t>Click to edit Master subtitle style</a:t>
            </a:r>
          </a:p>
        </p:txBody>
      </p:sp>
    </p:spTree>
    <p:extLst>
      <p:ext uri="{BB962C8B-B14F-4D97-AF65-F5344CB8AC3E}">
        <p14:creationId xmlns:p14="http://schemas.microsoft.com/office/powerpoint/2010/main" val="30592523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612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34250" y="381000"/>
            <a:ext cx="21145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381000"/>
            <a:ext cx="61912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846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7139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1675" y="1709738"/>
            <a:ext cx="8872538"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701675" y="4589463"/>
            <a:ext cx="8872538"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008826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41148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752600"/>
            <a:ext cx="41148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54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8025" y="365125"/>
            <a:ext cx="8872538"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708025" y="1681163"/>
            <a:ext cx="435292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08025" y="2505075"/>
            <a:ext cx="4352925"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08588" y="1681163"/>
            <a:ext cx="43719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08588" y="2505075"/>
            <a:ext cx="4371975"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8625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02206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7354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025" y="457200"/>
            <a:ext cx="33178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373563" y="987425"/>
            <a:ext cx="52070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08025" y="2057400"/>
            <a:ext cx="33178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2782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025" y="457200"/>
            <a:ext cx="33178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373563" y="987425"/>
            <a:ext cx="52070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708025" y="2057400"/>
            <a:ext cx="33178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6760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990600" y="1524000"/>
            <a:ext cx="9296400" cy="762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endParaRPr lang="en-US" altLang="en-US" dirty="0" smtClean="0"/>
          </a:p>
        </p:txBody>
      </p:sp>
      <p:sp>
        <p:nvSpPr>
          <p:cNvPr id="1029" name="Rectangle 5"/>
          <p:cNvSpPr>
            <a:spLocks noGrp="1" noChangeArrowheads="1"/>
          </p:cNvSpPr>
          <p:nvPr>
            <p:ph type="title"/>
          </p:nvPr>
        </p:nvSpPr>
        <p:spPr bwMode="auto">
          <a:xfrm>
            <a:off x="990600" y="381000"/>
            <a:ext cx="8458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91440" numCol="1" anchor="b" anchorCtr="0" compatLnSpc="1">
            <a:prstTxWarp prst="textNoShape">
              <a:avLst/>
            </a:prstTxWarp>
          </a:bodyPr>
          <a:lstStyle/>
          <a:p>
            <a:pPr lvl="0"/>
            <a:r>
              <a:rPr lang="en-US" altLang="en-US" smtClean="0"/>
              <a:t>Click to edit Master title style</a:t>
            </a:r>
          </a:p>
        </p:txBody>
      </p:sp>
      <p:sp>
        <p:nvSpPr>
          <p:cNvPr id="1030" name="Rectangle 6"/>
          <p:cNvSpPr>
            <a:spLocks noGrp="1" noChangeArrowheads="1"/>
          </p:cNvSpPr>
          <p:nvPr>
            <p:ph type="body" idx="1"/>
          </p:nvPr>
        </p:nvSpPr>
        <p:spPr bwMode="auto">
          <a:xfrm>
            <a:off x="1066800" y="1752600"/>
            <a:ext cx="83820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73754068" presetClass="entr" presetSubtype="106349440" fill="hold" grpId="0" nodeType="clickEffect">
                                  <p:stCondLst>
                                    <p:cond delay="0"/>
                                  </p:stCondLst>
                                  <p:childTnLst>
                                    <p:set>
                                      <p:cBhvr>
                                        <p:cTn id="6" dur="1" fill="hold">
                                          <p:stCondLst>
                                            <p:cond delay="499"/>
                                          </p:stCondLst>
                                        </p:cTn>
                                        <p:tgtEl>
                                          <p:spTgt spid="102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030">
                                            <p:txEl>
                                              <p:pRg st="0" end="0"/>
                                            </p:txEl>
                                          </p:spTgt>
                                        </p:tgtEl>
                                        <p:attrNameLst>
                                          <p:attrName>style.visibility</p:attrName>
                                        </p:attrNameLst>
                                      </p:cBhvr>
                                      <p:to>
                                        <p:strVal val="visible"/>
                                      </p:to>
                                    </p:set>
                                    <p:animEffect transition="in" filter="blinds(horizontal)">
                                      <p:cBhvr>
                                        <p:cTn id="11" dur="500"/>
                                        <p:tgtEl>
                                          <p:spTgt spid="1030">
                                            <p:txEl>
                                              <p:pRg st="0" end="0"/>
                                            </p:txEl>
                                          </p:spTgt>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1030">
                                            <p:txEl>
                                              <p:pRg st="1" end="1"/>
                                            </p:txEl>
                                          </p:spTgt>
                                        </p:tgtEl>
                                        <p:attrNameLst>
                                          <p:attrName>style.visibility</p:attrName>
                                        </p:attrNameLst>
                                      </p:cBhvr>
                                      <p:to>
                                        <p:strVal val="visible"/>
                                      </p:to>
                                    </p:set>
                                    <p:animEffect transition="in" filter="blinds(horizontal)">
                                      <p:cBhvr>
                                        <p:cTn id="14" dur="500"/>
                                        <p:tgtEl>
                                          <p:spTgt spid="1030">
                                            <p:txEl>
                                              <p:pRg st="1" end="1"/>
                                            </p:txEl>
                                          </p:spTgt>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1030">
                                            <p:txEl>
                                              <p:pRg st="2" end="2"/>
                                            </p:txEl>
                                          </p:spTgt>
                                        </p:tgtEl>
                                        <p:attrNameLst>
                                          <p:attrName>style.visibility</p:attrName>
                                        </p:attrNameLst>
                                      </p:cBhvr>
                                      <p:to>
                                        <p:strVal val="visible"/>
                                      </p:to>
                                    </p:set>
                                    <p:animEffect transition="in" filter="blinds(horizontal)">
                                      <p:cBhvr>
                                        <p:cTn id="17" dur="500"/>
                                        <p:tgtEl>
                                          <p:spTgt spid="1030">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030">
                                            <p:txEl>
                                              <p:pRg st="3" end="3"/>
                                            </p:txEl>
                                          </p:spTgt>
                                        </p:tgtEl>
                                        <p:attrNameLst>
                                          <p:attrName>style.visibility</p:attrName>
                                        </p:attrNameLst>
                                      </p:cBhvr>
                                      <p:to>
                                        <p:strVal val="visible"/>
                                      </p:to>
                                    </p:set>
                                    <p:animEffect transition="in" filter="blinds(horizontal)">
                                      <p:cBhvr>
                                        <p:cTn id="20" dur="500"/>
                                        <p:tgtEl>
                                          <p:spTgt spid="1030">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030">
                                            <p:txEl>
                                              <p:pRg st="4" end="4"/>
                                            </p:txEl>
                                          </p:spTgt>
                                        </p:tgtEl>
                                        <p:attrNameLst>
                                          <p:attrName>style.visibility</p:attrName>
                                        </p:attrNameLst>
                                      </p:cBhvr>
                                      <p:to>
                                        <p:strVal val="visible"/>
                                      </p:to>
                                    </p:set>
                                    <p:animEffect transition="in" filter="blinds(horizontal)">
                                      <p:cBhvr>
                                        <p:cTn id="23" dur="500"/>
                                        <p:tgtEl>
                                          <p:spTgt spid="10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autoUpdateAnimBg="0"/>
      <p:bldP spid="1030" grpId="0" build="p" autoUpdateAnimBg="0">
        <p:tmplLst>
          <p:tmpl lvl="1">
            <p:tnLst>
              <p:par>
                <p:cTn presetID="3" presetClass="entr" presetSubtype="10" fill="hold" nodeType="clickEffect">
                  <p:stCondLst>
                    <p:cond delay="0"/>
                  </p:stCondLst>
                  <p:childTnLst>
                    <p:set>
                      <p:cBhvr>
                        <p:cTn dur="1" fill="hold">
                          <p:stCondLst>
                            <p:cond delay="0"/>
                          </p:stCondLst>
                        </p:cTn>
                        <p:tgtEl>
                          <p:spTgt spid="1030"/>
                        </p:tgtEl>
                        <p:attrNameLst>
                          <p:attrName>style.visibility</p:attrName>
                        </p:attrNameLst>
                      </p:cBhvr>
                      <p:to>
                        <p:strVal val="visible"/>
                      </p:to>
                    </p:set>
                    <p:animEffect transition="in" filter="blinds(horizontal)">
                      <p:cBhvr>
                        <p:cTn dur="500"/>
                        <p:tgtEl>
                          <p:spTgt spid="1030"/>
                        </p:tgtEl>
                      </p:cBhvr>
                    </p:animEffect>
                  </p:childTnLst>
                </p:cTn>
              </p:par>
            </p:tnLst>
          </p:tmpl>
          <p:tmpl lvl="2">
            <p:tnLst>
              <p:par>
                <p:cTn presetID="3" presetClass="entr" presetSubtype="10" fill="hold" nodeType="withEffect">
                  <p:stCondLst>
                    <p:cond delay="0"/>
                  </p:stCondLst>
                  <p:childTnLst>
                    <p:set>
                      <p:cBhvr>
                        <p:cTn dur="1" fill="hold">
                          <p:stCondLst>
                            <p:cond delay="0"/>
                          </p:stCondLst>
                        </p:cTn>
                        <p:tgtEl>
                          <p:spTgt spid="1030"/>
                        </p:tgtEl>
                        <p:attrNameLst>
                          <p:attrName>style.visibility</p:attrName>
                        </p:attrNameLst>
                      </p:cBhvr>
                      <p:to>
                        <p:strVal val="visible"/>
                      </p:to>
                    </p:set>
                    <p:animEffect transition="in" filter="blinds(horizontal)">
                      <p:cBhvr>
                        <p:cTn dur="500"/>
                        <p:tgtEl>
                          <p:spTgt spid="1030"/>
                        </p:tgtEl>
                      </p:cBhvr>
                    </p:animEffect>
                  </p:childTnLst>
                </p:cTn>
              </p:par>
            </p:tnLst>
          </p:tmpl>
          <p:tmpl lvl="3">
            <p:tnLst>
              <p:par>
                <p:cTn presetID="3" presetClass="entr" presetSubtype="10" fill="hold" nodeType="withEffect">
                  <p:stCondLst>
                    <p:cond delay="0"/>
                  </p:stCondLst>
                  <p:childTnLst>
                    <p:set>
                      <p:cBhvr>
                        <p:cTn dur="1" fill="hold">
                          <p:stCondLst>
                            <p:cond delay="0"/>
                          </p:stCondLst>
                        </p:cTn>
                        <p:tgtEl>
                          <p:spTgt spid="1030"/>
                        </p:tgtEl>
                        <p:attrNameLst>
                          <p:attrName>style.visibility</p:attrName>
                        </p:attrNameLst>
                      </p:cBhvr>
                      <p:to>
                        <p:strVal val="visible"/>
                      </p:to>
                    </p:set>
                    <p:animEffect transition="in" filter="blinds(horizontal)">
                      <p:cBhvr>
                        <p:cTn dur="500"/>
                        <p:tgtEl>
                          <p:spTgt spid="1030"/>
                        </p:tgtEl>
                      </p:cBhvr>
                    </p:animEffect>
                  </p:childTnLst>
                </p:cTn>
              </p:par>
            </p:tnLst>
          </p:tmpl>
          <p:tmpl lvl="4">
            <p:tnLst>
              <p:par>
                <p:cTn presetID="3" presetClass="entr" presetSubtype="10" fill="hold" nodeType="withEffect">
                  <p:stCondLst>
                    <p:cond delay="0"/>
                  </p:stCondLst>
                  <p:childTnLst>
                    <p:set>
                      <p:cBhvr>
                        <p:cTn dur="1" fill="hold">
                          <p:stCondLst>
                            <p:cond delay="0"/>
                          </p:stCondLst>
                        </p:cTn>
                        <p:tgtEl>
                          <p:spTgt spid="1030"/>
                        </p:tgtEl>
                        <p:attrNameLst>
                          <p:attrName>style.visibility</p:attrName>
                        </p:attrNameLst>
                      </p:cBhvr>
                      <p:to>
                        <p:strVal val="visible"/>
                      </p:to>
                    </p:set>
                    <p:animEffect transition="in" filter="blinds(horizontal)">
                      <p:cBhvr>
                        <p:cTn dur="500"/>
                        <p:tgtEl>
                          <p:spTgt spid="1030"/>
                        </p:tgtEl>
                      </p:cBhvr>
                    </p:animEffect>
                  </p:childTnLst>
                </p:cTn>
              </p:par>
            </p:tnLst>
          </p:tmpl>
          <p:tmpl lvl="5">
            <p:tnLst>
              <p:par>
                <p:cTn presetID="3" presetClass="entr" presetSubtype="10" fill="hold" nodeType="withEffect">
                  <p:stCondLst>
                    <p:cond delay="0"/>
                  </p:stCondLst>
                  <p:childTnLst>
                    <p:set>
                      <p:cBhvr>
                        <p:cTn dur="1" fill="hold">
                          <p:stCondLst>
                            <p:cond delay="0"/>
                          </p:stCondLst>
                        </p:cTn>
                        <p:tgtEl>
                          <p:spTgt spid="1030"/>
                        </p:tgtEl>
                        <p:attrNameLst>
                          <p:attrName>style.visibility</p:attrName>
                        </p:attrNameLst>
                      </p:cBhvr>
                      <p:to>
                        <p:strVal val="visible"/>
                      </p:to>
                    </p:set>
                    <p:animEffect transition="in" filter="blinds(horizontal)">
                      <p:cBhvr>
                        <p:cTn dur="500"/>
                        <p:tgtEl>
                          <p:spTgt spid="1030"/>
                        </p:tgtEl>
                      </p:cBhvr>
                    </p:animEffect>
                  </p:childTnLst>
                </p:cTn>
              </p:par>
            </p:tnLst>
          </p:tmpl>
        </p:tmplLst>
      </p:bldP>
    </p:bldLst>
  </p:timing>
  <p:hf hdr="0" ftr="0" dt="0"/>
  <p:txStyles>
    <p:titleStyle>
      <a:lvl1pPr algn="l" rtl="0" eaLnBrk="0" fontAlgn="base" hangingPunct="0">
        <a:spcBef>
          <a:spcPct val="0"/>
        </a:spcBef>
        <a:spcAft>
          <a:spcPct val="0"/>
        </a:spcAft>
        <a:defRPr kumimoji="1" sz="2600" b="1" kern="1200">
          <a:solidFill>
            <a:srgbClr val="FFCC00"/>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2600" b="1">
          <a:solidFill>
            <a:srgbClr val="FFCC00"/>
          </a:solidFill>
          <a:effectLst>
            <a:outerShdw blurRad="38100" dist="38100" dir="2700000" algn="tl">
              <a:srgbClr val="000000"/>
            </a:outerShdw>
          </a:effectLst>
          <a:latin typeface="Arial" panose="020B0604020202020204" pitchFamily="34" charset="0"/>
        </a:defRPr>
      </a:lvl2pPr>
      <a:lvl3pPr algn="l" rtl="0" eaLnBrk="0" fontAlgn="base" hangingPunct="0">
        <a:spcBef>
          <a:spcPct val="0"/>
        </a:spcBef>
        <a:spcAft>
          <a:spcPct val="0"/>
        </a:spcAft>
        <a:defRPr kumimoji="1" sz="2600" b="1">
          <a:solidFill>
            <a:srgbClr val="FFCC00"/>
          </a:solidFill>
          <a:effectLst>
            <a:outerShdw blurRad="38100" dist="38100" dir="2700000" algn="tl">
              <a:srgbClr val="000000"/>
            </a:outerShdw>
          </a:effectLst>
          <a:latin typeface="Arial" panose="020B0604020202020204" pitchFamily="34" charset="0"/>
        </a:defRPr>
      </a:lvl3pPr>
      <a:lvl4pPr algn="l" rtl="0" eaLnBrk="0" fontAlgn="base" hangingPunct="0">
        <a:spcBef>
          <a:spcPct val="0"/>
        </a:spcBef>
        <a:spcAft>
          <a:spcPct val="0"/>
        </a:spcAft>
        <a:defRPr kumimoji="1" sz="2600" b="1">
          <a:solidFill>
            <a:srgbClr val="FFCC00"/>
          </a:solidFill>
          <a:effectLst>
            <a:outerShdw blurRad="38100" dist="38100" dir="2700000" algn="tl">
              <a:srgbClr val="000000"/>
            </a:outerShdw>
          </a:effectLst>
          <a:latin typeface="Arial" panose="020B0604020202020204" pitchFamily="34" charset="0"/>
        </a:defRPr>
      </a:lvl4pPr>
      <a:lvl5pPr algn="l" rtl="0" eaLnBrk="0" fontAlgn="base" hangingPunct="0">
        <a:spcBef>
          <a:spcPct val="0"/>
        </a:spcBef>
        <a:spcAft>
          <a:spcPct val="0"/>
        </a:spcAft>
        <a:defRPr kumimoji="1" sz="2600" b="1">
          <a:solidFill>
            <a:srgbClr val="FFCC00"/>
          </a:solidFill>
          <a:effectLst>
            <a:outerShdw blurRad="38100" dist="38100" dir="2700000" algn="tl">
              <a:srgbClr val="000000"/>
            </a:outerShdw>
          </a:effectLst>
          <a:latin typeface="Arial" panose="020B0604020202020204" pitchFamily="34" charset="0"/>
        </a:defRPr>
      </a:lvl5pPr>
      <a:lvl6pPr marL="457200" algn="l" rtl="0" eaLnBrk="0" fontAlgn="base" hangingPunct="0">
        <a:spcBef>
          <a:spcPct val="0"/>
        </a:spcBef>
        <a:spcAft>
          <a:spcPct val="0"/>
        </a:spcAft>
        <a:defRPr kumimoji="1" sz="2600" b="1">
          <a:solidFill>
            <a:srgbClr val="FFCC00"/>
          </a:solidFill>
          <a:effectLst>
            <a:outerShdw blurRad="38100" dist="38100" dir="2700000" algn="tl">
              <a:srgbClr val="000000"/>
            </a:outerShdw>
          </a:effectLst>
          <a:latin typeface="Arial" panose="020B0604020202020204" pitchFamily="34" charset="0"/>
        </a:defRPr>
      </a:lvl6pPr>
      <a:lvl7pPr marL="914400" algn="l" rtl="0" eaLnBrk="0" fontAlgn="base" hangingPunct="0">
        <a:spcBef>
          <a:spcPct val="0"/>
        </a:spcBef>
        <a:spcAft>
          <a:spcPct val="0"/>
        </a:spcAft>
        <a:defRPr kumimoji="1" sz="2600" b="1">
          <a:solidFill>
            <a:srgbClr val="FFCC00"/>
          </a:solidFill>
          <a:effectLst>
            <a:outerShdw blurRad="38100" dist="38100" dir="2700000" algn="tl">
              <a:srgbClr val="000000"/>
            </a:outerShdw>
          </a:effectLst>
          <a:latin typeface="Arial" panose="020B0604020202020204" pitchFamily="34" charset="0"/>
        </a:defRPr>
      </a:lvl7pPr>
      <a:lvl8pPr marL="1371600" algn="l" rtl="0" eaLnBrk="0" fontAlgn="base" hangingPunct="0">
        <a:spcBef>
          <a:spcPct val="0"/>
        </a:spcBef>
        <a:spcAft>
          <a:spcPct val="0"/>
        </a:spcAft>
        <a:defRPr kumimoji="1" sz="2600" b="1">
          <a:solidFill>
            <a:srgbClr val="FFCC00"/>
          </a:solidFill>
          <a:effectLst>
            <a:outerShdw blurRad="38100" dist="38100" dir="2700000" algn="tl">
              <a:srgbClr val="000000"/>
            </a:outerShdw>
          </a:effectLst>
          <a:latin typeface="Arial" panose="020B0604020202020204" pitchFamily="34" charset="0"/>
        </a:defRPr>
      </a:lvl8pPr>
      <a:lvl9pPr marL="1828800" algn="l" rtl="0" eaLnBrk="0" fontAlgn="base" hangingPunct="0">
        <a:spcBef>
          <a:spcPct val="0"/>
        </a:spcBef>
        <a:spcAft>
          <a:spcPct val="0"/>
        </a:spcAft>
        <a:defRPr kumimoji="1" sz="2600" b="1">
          <a:solidFill>
            <a:srgbClr val="FFCC00"/>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rgbClr val="FFCC00"/>
        </a:buClr>
        <a:buSzPct val="75000"/>
        <a:buFont typeface="Wingdings" panose="05000000000000000000" pitchFamily="2" charset="2"/>
        <a:buChar char="n"/>
        <a:defRPr kumimoji="1" sz="2600" b="1"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CC00"/>
        </a:buClr>
        <a:buChar char="•"/>
        <a:defRPr kumimoji="1" sz="24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rgbClr val="FFCC00"/>
        </a:buClr>
        <a:buChar char="–"/>
        <a:defRPr kumimoji="1" sz="20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rgbClr val="FFCC00"/>
        </a:buClr>
        <a:buChar char="•"/>
        <a:defRPr kumimoji="1"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rgbClr val="FFCC00"/>
        </a:buClr>
        <a:buChar char="–"/>
        <a:defRPr kumimoji="1" sz="16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ensus.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reginfo.gov/public/do/eAgendaViewRule?pubId=201904&amp;RIN=2050-AH06"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www.govinfo.gov/content/pkg/FR-2019-07-29/pdf/2019-15094.pdf" TargetMode="External"/><Relationship Id="rId4" Type="http://schemas.openxmlformats.org/officeDocument/2006/relationships/hyperlink" Target="https://www.reginfo.gov/public/do/eAgendaViewRule?pubId=201904&amp;RIN=2050-AH05"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federalregister.gov/documents/2019/07/26/2019-14252/reclassification-of-major-sources-as-area-sources-under-section-112-of-the-clean-air-act"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epa.gov/wotus-rule/step-two-revise"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s://www.epa.gov/npdes/releases-point-source-groundwate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news.lawbc.com/collect/click.aspx?u=jRYOrR8N39SyKQZQAJCa07dFP+2tzht2Nt8ycQtIsKP17mk8H2Ah6q3B0hdgbWYKcv2V/fdGqe265FBIRyl2m5dH62c+ek9QL55FKrge56M26vu5N+bMyRDSpmWsNVjS1ZwGUcrW7KzjXuYVs0YxPAsyY8r6m4VtOFe24WnRGIK9Yx8BnD8qjnPAs8dJEY7YrW8I1mrux7k=&amp;rh=ff00329ee7191d05a5d2b76cf24ab5b33e6b599e"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hyperlink" Target="http://news.lawbc.com/collect/click.aspx?u=jRYOrR8N39SyKQZQAJCa07dFP+2tzht2Nt8ycQtIsKP17mk8H2Ah6q3B0hdgbWYKodb3ATcAbvjngJM7htuCO9a5S8mWCANGgLM1sWcpySaDg0BDK89RYDJsiXPhquNi+UlzWkEHQ7R7SerKBHx7IW8vbCqjlDwIJE1NIJ2coV2j8ftsui05DJEzwdnIX9HTGPSBtXsuVZA=&amp;rh=ff00329ee7191d05a5d2b76cf24ab5b33e6b599e" TargetMode="External"/><Relationship Id="rId4" Type="http://schemas.openxmlformats.org/officeDocument/2006/relationships/hyperlink" Target="http://news.lawbc.com/collect/click.aspx?u=jRYOrR8N39SyKQZQAJCa07dFP+2tzht2Nt8ycQtIsKP17mk8H2Ah6q3B0hdgbWYKodb3ATcAbvjKkBef/6bYvGEBOa4LITojgQy+xKnEwc/DVzMmOdcfu6KHpw87529A+O28ComCoNygV/7+pvfG6zF9Tg6+VFXD2SJZmRYqWc4xvygjSY6bkrfwPX/UAtDnFTWeXHsvAurz6uIn/r3v+JLrNuvHxyG1&amp;rh=ff00329ee7191d05a5d2b76cf24ab5b33e6b599e"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ctrTitle"/>
          </p:nvPr>
        </p:nvSpPr>
        <p:spPr>
          <a:xfrm>
            <a:off x="1600200" y="533400"/>
            <a:ext cx="7067550" cy="1447800"/>
          </a:xfrm>
        </p:spPr>
        <p:txBody>
          <a:bodyPr/>
          <a:lstStyle/>
          <a:p>
            <a:pPr>
              <a:defRPr/>
            </a:pPr>
            <a:r>
              <a:rPr lang="en-US" sz="4000" dirty="0" smtClean="0">
                <a:solidFill>
                  <a:schemeClr val="tx2">
                    <a:lumMod val="75000"/>
                  </a:schemeClr>
                </a:solidFill>
                <a:effectLst/>
              </a:rPr>
              <a:t/>
            </a:r>
            <a:br>
              <a:rPr lang="en-US" sz="4000" dirty="0" smtClean="0">
                <a:solidFill>
                  <a:schemeClr val="tx2">
                    <a:lumMod val="75000"/>
                  </a:schemeClr>
                </a:solidFill>
                <a:effectLst/>
              </a:rPr>
            </a:br>
            <a:r>
              <a:rPr lang="en-US" sz="4000" dirty="0" smtClean="0">
                <a:solidFill>
                  <a:schemeClr val="tx2">
                    <a:lumMod val="75000"/>
                  </a:schemeClr>
                </a:solidFill>
                <a:effectLst/>
              </a:rPr>
              <a:t>Regulatory Affairs Update</a:t>
            </a:r>
            <a:endParaRPr lang="en-US" altLang="en-US" sz="2600" dirty="0" smtClean="0"/>
          </a:p>
        </p:txBody>
      </p:sp>
      <p:sp>
        <p:nvSpPr>
          <p:cNvPr id="50181" name="Rectangle 5"/>
          <p:cNvSpPr>
            <a:spLocks noGrp="1" noChangeArrowheads="1"/>
          </p:cNvSpPr>
          <p:nvPr>
            <p:ph type="subTitle" idx="1"/>
          </p:nvPr>
        </p:nvSpPr>
        <p:spPr>
          <a:xfrm>
            <a:off x="990600" y="2286000"/>
            <a:ext cx="8229600" cy="3733800"/>
          </a:xfrm>
        </p:spPr>
        <p:txBody>
          <a:bodyPr/>
          <a:lstStyle/>
          <a:p>
            <a:pPr>
              <a:defRPr/>
            </a:pPr>
            <a:r>
              <a:rPr lang="en-US" sz="1800" dirty="0" smtClean="0">
                <a:effectLst/>
              </a:rPr>
              <a:t>Fall 2019 </a:t>
            </a:r>
            <a:r>
              <a:rPr lang="en-US" sz="1800" dirty="0">
                <a:effectLst/>
              </a:rPr>
              <a:t>Meeting of the ACCCI MESH Committee</a:t>
            </a:r>
            <a:endParaRPr lang="en-US" altLang="en-US" sz="1800" dirty="0"/>
          </a:p>
          <a:p>
            <a:pPr>
              <a:defRPr/>
            </a:pPr>
            <a:endParaRPr lang="en-US" altLang="en-US" sz="1800" dirty="0"/>
          </a:p>
          <a:p>
            <a:pPr>
              <a:defRPr/>
            </a:pPr>
            <a:r>
              <a:rPr lang="en-US" altLang="en-US" sz="1800" dirty="0" smtClean="0"/>
              <a:t>Wednesday</a:t>
            </a:r>
            <a:r>
              <a:rPr lang="en-US" altLang="en-US" sz="1800" dirty="0"/>
              <a:t>, </a:t>
            </a:r>
            <a:r>
              <a:rPr lang="en-US" altLang="en-US" sz="1800" dirty="0" smtClean="0"/>
              <a:t>25 September 2019</a:t>
            </a:r>
            <a:endParaRPr lang="en-US" altLang="en-US" sz="1800" dirty="0"/>
          </a:p>
          <a:p>
            <a:pPr>
              <a:spcBef>
                <a:spcPts val="0"/>
              </a:spcBef>
              <a:spcAft>
                <a:spcPts val="1000"/>
              </a:spcAft>
              <a:defRPr/>
            </a:pPr>
            <a:r>
              <a:rPr lang="en-US" altLang="en-US" sz="1800" dirty="0" smtClean="0"/>
              <a:t>Hyatt Regency Birmingham – The </a:t>
            </a:r>
            <a:r>
              <a:rPr lang="en-US" altLang="en-US" sz="1800" dirty="0" err="1" smtClean="0"/>
              <a:t>Wynfrey</a:t>
            </a:r>
            <a:r>
              <a:rPr lang="en-US" altLang="en-US" sz="1800" dirty="0" smtClean="0"/>
              <a:t> Hotel (Birmingham, AL)</a:t>
            </a:r>
          </a:p>
          <a:p>
            <a:pPr>
              <a:defRPr/>
            </a:pPr>
            <a:endParaRPr lang="en-US" altLang="en-US" sz="1800" dirty="0" smtClean="0"/>
          </a:p>
          <a:p>
            <a:pPr>
              <a:defRPr/>
            </a:pPr>
            <a:endParaRPr lang="en-US" altLang="en-US" sz="800" dirty="0" smtClean="0"/>
          </a:p>
          <a:p>
            <a:pPr>
              <a:defRPr/>
            </a:pPr>
            <a:endParaRPr lang="en-US" altLang="en-US" sz="1600" dirty="0" smtClean="0"/>
          </a:p>
          <a:p>
            <a:pPr>
              <a:defRPr/>
            </a:pPr>
            <a:endParaRPr lang="en-US" altLang="en-US" sz="1600" dirty="0" smtClean="0"/>
          </a:p>
          <a:p>
            <a:pPr>
              <a:defRPr/>
            </a:pPr>
            <a:endParaRPr lang="en-US" altLang="en-US" sz="1600" dirty="0" smtClean="0"/>
          </a:p>
          <a:p>
            <a:pPr>
              <a:defRPr/>
            </a:pPr>
            <a:r>
              <a:rPr lang="en-US" altLang="en-US" sz="1600" dirty="0" smtClean="0"/>
              <a:t>David C. Ailor, P.E.</a:t>
            </a:r>
            <a:br>
              <a:rPr lang="en-US" altLang="en-US" sz="1600" dirty="0" smtClean="0"/>
            </a:br>
            <a:r>
              <a:rPr lang="en-US" altLang="en-US" sz="1600" dirty="0" smtClean="0"/>
              <a:t>President</a:t>
            </a:r>
          </a:p>
          <a:p>
            <a:pPr>
              <a:defRPr/>
            </a:pPr>
            <a:r>
              <a:rPr lang="en-US" altLang="en-US" sz="1600" dirty="0" smtClean="0"/>
              <a:t>American Coke and Coal Chemicals Institute</a:t>
            </a:r>
          </a:p>
          <a:p>
            <a:pPr>
              <a:defRPr/>
            </a:pPr>
            <a:r>
              <a:rPr lang="en-US" altLang="en-US" sz="1600" dirty="0" smtClean="0"/>
              <a:t>25 Massachusetts Avenue, N.W., Suite 800 </a:t>
            </a:r>
            <a:r>
              <a:rPr lang="en-US" altLang="en-US" sz="1600" dirty="0" smtClean="0">
                <a:solidFill>
                  <a:srgbClr val="CC0000"/>
                </a:solidFill>
              </a:rPr>
              <a:t>•</a:t>
            </a:r>
            <a:r>
              <a:rPr lang="en-US" altLang="en-US" sz="1600" dirty="0" smtClean="0"/>
              <a:t> Washington, D.C. 20001 USA</a:t>
            </a:r>
            <a:br>
              <a:rPr lang="en-US" altLang="en-US" sz="1600" dirty="0" smtClean="0"/>
            </a:br>
            <a:r>
              <a:rPr lang="en-US" altLang="en-US" sz="1600" dirty="0" smtClean="0"/>
              <a:t>Tel.: 703-795-3541 </a:t>
            </a:r>
            <a:r>
              <a:rPr lang="en-US" altLang="en-US" sz="1600" dirty="0" smtClean="0">
                <a:solidFill>
                  <a:srgbClr val="CC0000"/>
                </a:solidFill>
              </a:rPr>
              <a:t>•</a:t>
            </a:r>
            <a:r>
              <a:rPr lang="en-US" altLang="en-US" sz="1600" dirty="0" smtClean="0"/>
              <a:t> Fax: 866-422-7794 </a:t>
            </a:r>
            <a:r>
              <a:rPr lang="en-US" altLang="en-US" sz="1600" dirty="0" smtClean="0">
                <a:solidFill>
                  <a:srgbClr val="CC0000"/>
                </a:solidFill>
              </a:rPr>
              <a:t>•</a:t>
            </a:r>
            <a:r>
              <a:rPr lang="en-US" altLang="en-US" sz="1600" dirty="0" smtClean="0"/>
              <a:t> e-mail: dailor@accci.org</a:t>
            </a:r>
            <a:endParaRPr lang="en-US" altLang="en-US" sz="1800" dirty="0" smtClean="0"/>
          </a:p>
        </p:txBody>
      </p:sp>
      <p:pic>
        <p:nvPicPr>
          <p:cNvPr id="5124"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36576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a:defRPr/>
            </a:pPr>
            <a:r>
              <a:rPr lang="en-US" altLang="en-US" dirty="0" smtClean="0">
                <a:solidFill>
                  <a:schemeClr val="tx2">
                    <a:lumMod val="75000"/>
                  </a:schemeClr>
                </a:solidFill>
              </a:rPr>
              <a:t>EPA’S FINAL (APRIL 2016) PQBS ICR</a:t>
            </a:r>
          </a:p>
        </p:txBody>
      </p:sp>
      <p:sp>
        <p:nvSpPr>
          <p:cNvPr id="23555" name="Rectangle 3"/>
          <p:cNvSpPr>
            <a:spLocks noGrp="1" noChangeArrowheads="1"/>
          </p:cNvSpPr>
          <p:nvPr>
            <p:ph type="body" idx="1"/>
          </p:nvPr>
        </p:nvSpPr>
        <p:spPr>
          <a:xfrm>
            <a:off x="1066800" y="1752600"/>
            <a:ext cx="8572500" cy="4038600"/>
          </a:xfrm>
        </p:spPr>
        <p:txBody>
          <a:bodyPr/>
          <a:lstStyle/>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marL="0" indent="0">
              <a:buFont typeface="Wingdings" panose="05000000000000000000" pitchFamily="2" charset="2"/>
              <a:buNone/>
              <a:defRPr/>
            </a:pPr>
            <a:endParaRPr lang="en-US" altLang="en-US" sz="1600" dirty="0">
              <a:effectLst/>
              <a:ea typeface="SimSun" panose="02010600030101010101" pitchFamily="2" charset="-122"/>
            </a:endParaRPr>
          </a:p>
          <a:p>
            <a:pPr>
              <a:defRPr/>
            </a:pPr>
            <a:r>
              <a:rPr lang="en-US" altLang="en-US" sz="1200" dirty="0" smtClean="0">
                <a:effectLst/>
                <a:ea typeface="SimSun" panose="02010600030101010101" pitchFamily="2" charset="-122"/>
              </a:rPr>
              <a:t>* From stamped date of EPA letter; due close of business end of week indicated.</a:t>
            </a:r>
          </a:p>
          <a:p>
            <a:pPr>
              <a:defRPr/>
            </a:pPr>
            <a:r>
              <a:rPr lang="en-US" altLang="en-US" sz="1200" dirty="0" smtClean="0">
                <a:solidFill>
                  <a:srgbClr val="FFFFFF"/>
                </a:solidFill>
                <a:effectLst/>
                <a:ea typeface="SimSun" panose="02010600030101010101" pitchFamily="2" charset="-122"/>
              </a:rPr>
              <a:t>** </a:t>
            </a:r>
            <a:r>
              <a:rPr lang="en-US" altLang="en-US" sz="1200" dirty="0" smtClean="0">
                <a:effectLst/>
                <a:ea typeface="SimSun" panose="02010600030101010101" pitchFamily="2" charset="-122"/>
              </a:rPr>
              <a:t>Revised April 14, 2016</a:t>
            </a:r>
          </a:p>
          <a:p>
            <a:pPr>
              <a:defRPr/>
            </a:pPr>
            <a:r>
              <a:rPr lang="en-US" altLang="en-US" sz="1200" dirty="0" smtClean="0">
                <a:effectLst/>
                <a:ea typeface="SimSun" panose="02010600030101010101" pitchFamily="2" charset="-122"/>
              </a:rPr>
              <a:t>*</a:t>
            </a:r>
            <a:r>
              <a:rPr lang="en-US" altLang="en-US" sz="1200" dirty="0" smtClean="0">
                <a:solidFill>
                  <a:srgbClr val="FFFFFF"/>
                </a:solidFill>
                <a:effectLst/>
                <a:ea typeface="SimSun" panose="02010600030101010101" pitchFamily="2" charset="-122"/>
              </a:rPr>
              <a:t>**</a:t>
            </a:r>
            <a:r>
              <a:rPr lang="en-US" altLang="en-US" sz="1200" dirty="0" smtClean="0">
                <a:effectLst/>
                <a:ea typeface="SimSun" panose="02010600030101010101" pitchFamily="2" charset="-122"/>
              </a:rPr>
              <a:t> Please copy Dr. Jones, U.S. EPA, on the notice at Jones.DonnaLee@epa.gov</a:t>
            </a:r>
          </a:p>
          <a:p>
            <a:pPr marL="0" indent="0" algn="ctr">
              <a:buFont typeface="Wingdings" panose="05000000000000000000" pitchFamily="2" charset="2"/>
              <a:buNone/>
              <a:defRPr/>
            </a:pPr>
            <a:r>
              <a:rPr lang="en-US" altLang="en-US" sz="1600" dirty="0" smtClean="0">
                <a:effectLst/>
                <a:ea typeface="SimSun" panose="02010600030101010101" pitchFamily="2" charset="-122"/>
              </a:rPr>
              <a:t>(continued)</a:t>
            </a: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37F3E998-6925-4B87-9067-5E9316829032}" type="slidenum">
              <a:rPr lang="en-US" altLang="en-US"/>
              <a:pPr marL="0" lvl="8" eaLnBrk="0" fontAlgn="base" hangingPunct="0">
                <a:spcBef>
                  <a:spcPct val="20000"/>
                </a:spcBef>
                <a:spcAft>
                  <a:spcPct val="0"/>
                </a:spcAft>
                <a:buClr>
                  <a:srgbClr val="FFCC00"/>
                </a:buClr>
                <a:buSzPct val="75000"/>
                <a:defRPr/>
              </a:pPr>
              <a:t>10</a:t>
            </a:fld>
            <a:endParaRPr lang="en-US" altLang="en-US" dirty="0"/>
          </a:p>
        </p:txBody>
      </p:sp>
      <p:graphicFrame>
        <p:nvGraphicFramePr>
          <p:cNvPr id="5" name="Table 4"/>
          <p:cNvGraphicFramePr>
            <a:graphicFrameLocks noGrp="1"/>
          </p:cNvGraphicFramePr>
          <p:nvPr>
            <p:extLst>
              <p:ext uri="{D42A27DB-BD31-4B8C-83A1-F6EECF244321}">
                <p14:modId xmlns:p14="http://schemas.microsoft.com/office/powerpoint/2010/main" val="1105171981"/>
              </p:ext>
            </p:extLst>
          </p:nvPr>
        </p:nvGraphicFramePr>
        <p:xfrm>
          <a:off x="1181100" y="2057400"/>
          <a:ext cx="8253413" cy="3505197"/>
        </p:xfrm>
        <a:graphic>
          <a:graphicData uri="http://schemas.openxmlformats.org/drawingml/2006/table">
            <a:tbl>
              <a:tblPr firstRow="1" firstCol="1" lastRow="1" lastCol="1" bandRow="1" bandCol="1">
                <a:tableStyleId>{5C22544A-7EE6-4342-B048-85BDC9FD1C3A}</a:tableStyleId>
              </a:tblPr>
              <a:tblGrid>
                <a:gridCol w="5756655"/>
                <a:gridCol w="1157779"/>
                <a:gridCol w="1338979"/>
              </a:tblGrid>
              <a:tr h="479718">
                <a:tc>
                  <a:txBody>
                    <a:bodyPr/>
                    <a:lstStyle/>
                    <a:p>
                      <a:pPr marL="0" marR="0">
                        <a:spcBef>
                          <a:spcPts val="55"/>
                        </a:spcBef>
                        <a:spcAft>
                          <a:spcPts val="0"/>
                        </a:spcAft>
                      </a:pPr>
                      <a:r>
                        <a:rPr lang="en-US" sz="1000" dirty="0">
                          <a:effectLst/>
                        </a:rPr>
                        <a:t> </a:t>
                      </a:r>
                      <a:endParaRPr lang="en-US" sz="1100" dirty="0">
                        <a:effectLst/>
                      </a:endParaRPr>
                    </a:p>
                    <a:p>
                      <a:pPr marL="0" marR="0" algn="ctr">
                        <a:spcBef>
                          <a:spcPts val="0"/>
                        </a:spcBef>
                        <a:spcAft>
                          <a:spcPts val="0"/>
                        </a:spcAft>
                      </a:pPr>
                      <a:r>
                        <a:rPr lang="en-US" sz="1000" spc="-5" dirty="0">
                          <a:effectLst/>
                        </a:rPr>
                        <a:t>ICR</a:t>
                      </a:r>
                      <a:r>
                        <a:rPr lang="en-US" sz="1000" spc="-40" dirty="0">
                          <a:effectLst/>
                        </a:rPr>
                        <a:t> </a:t>
                      </a:r>
                      <a:r>
                        <a:rPr lang="en-US" sz="1000" spc="-5" dirty="0">
                          <a:effectLst/>
                        </a:rPr>
                        <a:t>Item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55"/>
                        </a:spcBef>
                        <a:spcAft>
                          <a:spcPts val="0"/>
                        </a:spcAft>
                      </a:pPr>
                      <a:r>
                        <a:rPr lang="en-US" sz="1000" dirty="0">
                          <a:effectLst/>
                        </a:rPr>
                        <a:t> </a:t>
                      </a:r>
                      <a:endParaRPr lang="en-US" sz="1100" dirty="0">
                        <a:effectLst/>
                      </a:endParaRPr>
                    </a:p>
                    <a:p>
                      <a:pPr marL="17145" marR="0">
                        <a:spcBef>
                          <a:spcPts val="0"/>
                        </a:spcBef>
                        <a:spcAft>
                          <a:spcPts val="0"/>
                        </a:spcAft>
                      </a:pPr>
                      <a:r>
                        <a:rPr lang="en-US" sz="1000" dirty="0">
                          <a:effectLst/>
                        </a:rPr>
                        <a:t>No.</a:t>
                      </a:r>
                      <a:r>
                        <a:rPr lang="en-US" sz="1000" spc="-60" dirty="0">
                          <a:effectLst/>
                        </a:rPr>
                        <a:t> </a:t>
                      </a:r>
                      <a:r>
                        <a:rPr lang="en-US" sz="1000" spc="-5" dirty="0">
                          <a:effectLst/>
                        </a:rPr>
                        <a:t>Weeks*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06705" marR="0">
                        <a:spcBef>
                          <a:spcPts val="580"/>
                        </a:spcBef>
                        <a:spcAft>
                          <a:spcPts val="0"/>
                        </a:spcAft>
                      </a:pPr>
                      <a:r>
                        <a:rPr lang="en-US" sz="1000" dirty="0">
                          <a:effectLst/>
                        </a:rPr>
                        <a:t>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4050">
                <a:tc>
                  <a:txBody>
                    <a:bodyPr/>
                    <a:lstStyle/>
                    <a:p>
                      <a:pPr marL="5080" marR="0">
                        <a:lnSpc>
                          <a:spcPts val="1085"/>
                        </a:lnSpc>
                        <a:spcBef>
                          <a:spcPts val="0"/>
                        </a:spcBef>
                        <a:spcAft>
                          <a:spcPts val="0"/>
                        </a:spcAft>
                      </a:pPr>
                      <a:r>
                        <a:rPr lang="en-US" sz="1000" spc="-5" dirty="0">
                          <a:effectLst/>
                        </a:rPr>
                        <a:t>Letter</a:t>
                      </a:r>
                      <a:r>
                        <a:rPr lang="en-US" sz="1000" spc="-45" dirty="0">
                          <a:effectLst/>
                        </a:rPr>
                        <a:t> </a:t>
                      </a:r>
                      <a:r>
                        <a:rPr lang="en-US" sz="1000" dirty="0">
                          <a:effectLst/>
                        </a:rPr>
                        <a:t>stamped</a:t>
                      </a:r>
                      <a:r>
                        <a:rPr lang="en-US" sz="1000" spc="-45" dirty="0">
                          <a:effectLst/>
                        </a:rPr>
                        <a:t> </a:t>
                      </a:r>
                      <a:r>
                        <a:rPr lang="en-US" sz="1000" spc="-5" dirty="0">
                          <a:effectLst/>
                        </a:rPr>
                        <a:t>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085"/>
                        </a:lnSpc>
                        <a:spcBef>
                          <a:spcPts val="0"/>
                        </a:spcBef>
                        <a:spcAft>
                          <a:spcPts val="0"/>
                        </a:spcAft>
                      </a:pPr>
                      <a:r>
                        <a:rPr lang="en-US" sz="1000" dirty="0">
                          <a:effectLst/>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8755" marR="0">
                        <a:lnSpc>
                          <a:spcPts val="1085"/>
                        </a:lnSpc>
                        <a:spcBef>
                          <a:spcPts val="0"/>
                        </a:spcBef>
                        <a:spcAft>
                          <a:spcPts val="0"/>
                        </a:spcAft>
                      </a:pPr>
                      <a:r>
                        <a:rPr lang="en-US" sz="1000" spc="-5" dirty="0">
                          <a:effectLst/>
                        </a:rPr>
                        <a:t>4-Apr-16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5080" marR="0">
                        <a:lnSpc>
                          <a:spcPts val="1105"/>
                        </a:lnSpc>
                        <a:spcBef>
                          <a:spcPts val="0"/>
                        </a:spcBef>
                        <a:spcAft>
                          <a:spcPts val="0"/>
                        </a:spcAft>
                      </a:pPr>
                      <a:r>
                        <a:rPr lang="en-US" sz="1000" dirty="0">
                          <a:effectLst/>
                        </a:rPr>
                        <a:t>Submit</a:t>
                      </a:r>
                      <a:r>
                        <a:rPr lang="en-US" sz="1000" spc="-35" dirty="0">
                          <a:effectLst/>
                        </a:rPr>
                        <a:t> </a:t>
                      </a:r>
                      <a:r>
                        <a:rPr lang="en-US" sz="1000" spc="-5" dirty="0">
                          <a:effectLst/>
                        </a:rPr>
                        <a:t>e-copy</a:t>
                      </a:r>
                      <a:r>
                        <a:rPr lang="en-US" sz="1000" spc="-60" dirty="0">
                          <a:effectLst/>
                        </a:rPr>
                        <a:t> </a:t>
                      </a:r>
                      <a:r>
                        <a:rPr lang="en-US" sz="1000" spc="-5" dirty="0">
                          <a:effectLst/>
                        </a:rPr>
                        <a:t>of</a:t>
                      </a:r>
                      <a:r>
                        <a:rPr lang="en-US" sz="1000" spc="-20" dirty="0">
                          <a:effectLst/>
                        </a:rPr>
                        <a:t> </a:t>
                      </a:r>
                      <a:r>
                        <a:rPr lang="en-US" sz="1000" spc="5" dirty="0">
                          <a:effectLst/>
                        </a:rPr>
                        <a:t>most</a:t>
                      </a:r>
                      <a:r>
                        <a:rPr lang="en-US" sz="1000" spc="-30" dirty="0">
                          <a:effectLst/>
                        </a:rPr>
                        <a:t> </a:t>
                      </a:r>
                      <a:r>
                        <a:rPr lang="en-US" sz="1000" spc="-5" dirty="0">
                          <a:effectLst/>
                        </a:rPr>
                        <a:t>recent</a:t>
                      </a:r>
                      <a:r>
                        <a:rPr lang="en-US" sz="1000" spc="-35" dirty="0">
                          <a:effectLst/>
                        </a:rPr>
                        <a:t> </a:t>
                      </a:r>
                      <a:r>
                        <a:rPr lang="en-US" sz="1000" spc="-5" dirty="0">
                          <a:effectLst/>
                        </a:rPr>
                        <a:t>air</a:t>
                      </a:r>
                      <a:r>
                        <a:rPr lang="en-US" sz="1000" spc="-25" dirty="0">
                          <a:effectLst/>
                        </a:rPr>
                        <a:t> </a:t>
                      </a:r>
                      <a:r>
                        <a:rPr lang="en-US" sz="1000" dirty="0">
                          <a:effectLst/>
                        </a:rPr>
                        <a:t>permit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dirty="0">
                          <a:effectLst/>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3830" marR="0">
                        <a:lnSpc>
                          <a:spcPts val="1105"/>
                        </a:lnSpc>
                        <a:spcBef>
                          <a:spcPts val="0"/>
                        </a:spcBef>
                        <a:spcAft>
                          <a:spcPts val="0"/>
                        </a:spcAft>
                      </a:pPr>
                      <a:r>
                        <a:rPr lang="en-US" sz="1000" spc="-5" dirty="0">
                          <a:effectLst/>
                        </a:rPr>
                        <a:t>25-Apr-16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5080" marR="0">
                        <a:lnSpc>
                          <a:spcPts val="1105"/>
                        </a:lnSpc>
                        <a:spcBef>
                          <a:spcPts val="0"/>
                        </a:spcBef>
                        <a:spcAft>
                          <a:spcPts val="0"/>
                        </a:spcAft>
                      </a:pPr>
                      <a:r>
                        <a:rPr lang="en-US" sz="1000" dirty="0">
                          <a:effectLst/>
                        </a:rPr>
                        <a:t>Submit</a:t>
                      </a:r>
                      <a:r>
                        <a:rPr lang="en-US" sz="1000" spc="-45" dirty="0">
                          <a:effectLst/>
                        </a:rPr>
                        <a:t> </a:t>
                      </a:r>
                      <a:r>
                        <a:rPr lang="en-US" sz="1000" spc="-5" dirty="0">
                          <a:effectLst/>
                        </a:rPr>
                        <a:t>detailed</a:t>
                      </a:r>
                      <a:r>
                        <a:rPr lang="en-US" sz="1000" spc="-45" dirty="0">
                          <a:effectLst/>
                        </a:rPr>
                        <a:t> </a:t>
                      </a:r>
                      <a:r>
                        <a:rPr lang="en-US" sz="1000" spc="-5" dirty="0">
                          <a:effectLst/>
                        </a:rPr>
                        <a:t>explanation</a:t>
                      </a:r>
                      <a:r>
                        <a:rPr lang="en-US" sz="1000" spc="-45" dirty="0">
                          <a:effectLst/>
                        </a:rPr>
                        <a:t> </a:t>
                      </a:r>
                      <a:r>
                        <a:rPr lang="en-US" sz="1000" spc="-5" dirty="0">
                          <a:effectLst/>
                        </a:rPr>
                        <a:t>of</a:t>
                      </a:r>
                      <a:r>
                        <a:rPr lang="en-US" sz="1000" spc="-35" dirty="0">
                          <a:effectLst/>
                        </a:rPr>
                        <a:t> </a:t>
                      </a:r>
                      <a:r>
                        <a:rPr lang="en-US" sz="1000" spc="-5" dirty="0">
                          <a:effectLst/>
                        </a:rPr>
                        <a:t>testing</a:t>
                      </a:r>
                      <a:r>
                        <a:rPr lang="en-US" sz="1000" spc="-45" dirty="0">
                          <a:effectLst/>
                        </a:rPr>
                        <a:t> </a:t>
                      </a:r>
                      <a:r>
                        <a:rPr lang="en-US" sz="1000" dirty="0">
                          <a:effectLst/>
                        </a:rPr>
                        <a:t>problems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dirty="0">
                          <a:effectLst/>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9070" marR="0">
                        <a:lnSpc>
                          <a:spcPts val="1105"/>
                        </a:lnSpc>
                        <a:spcBef>
                          <a:spcPts val="0"/>
                        </a:spcBef>
                        <a:spcAft>
                          <a:spcPts val="0"/>
                        </a:spcAft>
                      </a:pPr>
                      <a:r>
                        <a:rPr lang="en-US" sz="1000" spc="-5" dirty="0">
                          <a:effectLst/>
                        </a:rPr>
                        <a:t>9-May-16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5080" marR="0">
                        <a:lnSpc>
                          <a:spcPts val="1105"/>
                        </a:lnSpc>
                        <a:spcBef>
                          <a:spcPts val="0"/>
                        </a:spcBef>
                        <a:spcAft>
                          <a:spcPts val="0"/>
                        </a:spcAft>
                      </a:pPr>
                      <a:r>
                        <a:rPr lang="en-US" sz="1000" dirty="0">
                          <a:effectLst/>
                        </a:rPr>
                        <a:t>Submit</a:t>
                      </a:r>
                      <a:r>
                        <a:rPr lang="en-US" sz="1000" spc="-40" dirty="0">
                          <a:effectLst/>
                        </a:rPr>
                        <a:t> </a:t>
                      </a:r>
                      <a:r>
                        <a:rPr lang="en-US" sz="1000" dirty="0">
                          <a:effectLst/>
                        </a:rPr>
                        <a:t>names</a:t>
                      </a:r>
                      <a:r>
                        <a:rPr lang="en-US" sz="1000" spc="-30" dirty="0">
                          <a:effectLst/>
                        </a:rPr>
                        <a:t> </a:t>
                      </a:r>
                      <a:r>
                        <a:rPr lang="en-US" sz="1000" spc="-5" dirty="0">
                          <a:effectLst/>
                        </a:rPr>
                        <a:t>of</a:t>
                      </a:r>
                      <a:r>
                        <a:rPr lang="en-US" sz="1000" spc="-25" dirty="0">
                          <a:effectLst/>
                        </a:rPr>
                        <a:t> </a:t>
                      </a:r>
                      <a:r>
                        <a:rPr lang="en-US" sz="1000" spc="-5" dirty="0">
                          <a:effectLst/>
                        </a:rPr>
                        <a:t>Quench</a:t>
                      </a:r>
                      <a:r>
                        <a:rPr lang="en-US" sz="1000" spc="-40" dirty="0">
                          <a:effectLst/>
                        </a:rPr>
                        <a:t> </a:t>
                      </a:r>
                      <a:r>
                        <a:rPr lang="en-US" sz="1000" spc="-5" dirty="0">
                          <a:effectLst/>
                        </a:rPr>
                        <a:t>Tower</a:t>
                      </a:r>
                      <a:r>
                        <a:rPr lang="en-US" sz="1000" spc="-30" dirty="0">
                          <a:effectLst/>
                        </a:rPr>
                        <a:t> </a:t>
                      </a:r>
                      <a:r>
                        <a:rPr lang="en-US" sz="1000" spc="-5" dirty="0">
                          <a:effectLst/>
                        </a:rPr>
                        <a:t>testing</a:t>
                      </a:r>
                      <a:r>
                        <a:rPr lang="en-US" sz="1000" spc="-40" dirty="0">
                          <a:effectLst/>
                        </a:rPr>
                        <a:t> </a:t>
                      </a:r>
                      <a:r>
                        <a:rPr lang="en-US" sz="1000" spc="-5" dirty="0">
                          <a:effectLst/>
                        </a:rPr>
                        <a:t>facilities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dirty="0">
                          <a:effectLst/>
                        </a:rPr>
                        <a:t>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4310" marR="0">
                        <a:lnSpc>
                          <a:spcPts val="1105"/>
                        </a:lnSpc>
                        <a:spcBef>
                          <a:spcPts val="0"/>
                        </a:spcBef>
                        <a:spcAft>
                          <a:spcPts val="0"/>
                        </a:spcAft>
                      </a:pPr>
                      <a:r>
                        <a:rPr lang="en-US" sz="1000" spc="-5" dirty="0">
                          <a:effectLst/>
                        </a:rPr>
                        <a:t>6-Jun-16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5080" marR="0">
                        <a:lnSpc>
                          <a:spcPts val="1105"/>
                        </a:lnSpc>
                        <a:spcBef>
                          <a:spcPts val="0"/>
                        </a:spcBef>
                        <a:spcAft>
                          <a:spcPts val="0"/>
                        </a:spcAft>
                      </a:pPr>
                      <a:r>
                        <a:rPr lang="en-US" sz="1000" dirty="0">
                          <a:effectLst/>
                        </a:rPr>
                        <a:t>Submit</a:t>
                      </a:r>
                      <a:r>
                        <a:rPr lang="en-US" sz="1000" spc="-35" dirty="0">
                          <a:effectLst/>
                        </a:rPr>
                        <a:t> </a:t>
                      </a:r>
                      <a:r>
                        <a:rPr lang="en-US" sz="1000" spc="-5" dirty="0">
                          <a:effectLst/>
                        </a:rPr>
                        <a:t>any</a:t>
                      </a:r>
                      <a:r>
                        <a:rPr lang="en-US" sz="1000" spc="-65" dirty="0">
                          <a:effectLst/>
                        </a:rPr>
                        <a:t> </a:t>
                      </a:r>
                      <a:r>
                        <a:rPr lang="en-US" sz="1000" spc="-5" dirty="0">
                          <a:effectLst/>
                        </a:rPr>
                        <a:t>previous</a:t>
                      </a:r>
                      <a:r>
                        <a:rPr lang="en-US" sz="1000" spc="-25" dirty="0">
                          <a:effectLst/>
                        </a:rPr>
                        <a:t> </a:t>
                      </a:r>
                      <a:r>
                        <a:rPr lang="en-US" sz="1000" spc="-5" dirty="0">
                          <a:effectLst/>
                        </a:rPr>
                        <a:t>test</a:t>
                      </a:r>
                      <a:r>
                        <a:rPr lang="en-US" sz="1000" spc="-35" dirty="0">
                          <a:effectLst/>
                        </a:rPr>
                        <a:t> </a:t>
                      </a:r>
                      <a:r>
                        <a:rPr lang="en-US" sz="1000" spc="-5" dirty="0">
                          <a:effectLst/>
                        </a:rPr>
                        <a:t>reports</a:t>
                      </a:r>
                      <a:r>
                        <a:rPr lang="en-US" sz="1000" spc="-25" dirty="0">
                          <a:effectLst/>
                        </a:rPr>
                        <a:t> </a:t>
                      </a:r>
                      <a:r>
                        <a:rPr lang="en-US" sz="1000" spc="-5" dirty="0">
                          <a:effectLst/>
                        </a:rPr>
                        <a:t>applicable</a:t>
                      </a:r>
                      <a:r>
                        <a:rPr lang="en-US" sz="1000" spc="-35" dirty="0">
                          <a:effectLst/>
                        </a:rPr>
                        <a:t> </a:t>
                      </a:r>
                      <a:r>
                        <a:rPr lang="en-US" sz="1000" spc="-5" dirty="0">
                          <a:effectLst/>
                        </a:rPr>
                        <a:t>to</a:t>
                      </a:r>
                      <a:r>
                        <a:rPr lang="en-US" sz="1000" spc="-35" dirty="0">
                          <a:effectLst/>
                        </a:rPr>
                        <a:t> </a:t>
                      </a:r>
                      <a:r>
                        <a:rPr lang="en-US" sz="1000" spc="-5" dirty="0">
                          <a:effectLst/>
                        </a:rPr>
                        <a:t>tests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dirty="0">
                          <a:effectLst/>
                        </a:rPr>
                        <a:t>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4310" marR="0">
                        <a:lnSpc>
                          <a:spcPts val="1105"/>
                        </a:lnSpc>
                        <a:spcBef>
                          <a:spcPts val="0"/>
                        </a:spcBef>
                        <a:spcAft>
                          <a:spcPts val="0"/>
                        </a:spcAft>
                      </a:pPr>
                      <a:r>
                        <a:rPr lang="en-US" sz="1000" spc="-5" dirty="0">
                          <a:effectLst/>
                        </a:rPr>
                        <a:t>6-Jun-16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17145"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Submit schedules(s) for testing</a:t>
                      </a:r>
                      <a:r>
                        <a:rPr kumimoji="0" lang="en-US" sz="1000" b="1" i="0" u="none" strike="noStrike" kern="1200" cap="none" spc="-5" normalizeH="0" baseline="0" noProof="0" dirty="0" smtClean="0">
                          <a:ln>
                            <a:noFill/>
                          </a:ln>
                          <a:solidFill>
                            <a:srgbClr val="FFFFFF"/>
                          </a:solidFill>
                          <a:effectLst/>
                          <a:uLnTx/>
                          <a:uFillTx/>
                          <a:latin typeface="+mn-lt"/>
                          <a:ea typeface="+mn-ea"/>
                          <a:cs typeface="+mn-cs"/>
                        </a:rPr>
                        <a:t>**</a:t>
                      </a:r>
                      <a:endParaRPr kumimoji="0" lang="en-US" sz="1100" b="1" i="0" u="none" strike="noStrike" kern="1200" cap="none" spc="0" normalizeH="0" baseline="0" noProof="0" dirty="0" smtClean="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spc="-5" dirty="0">
                          <a:solidFill>
                            <a:srgbClr val="00B0F0"/>
                          </a:solidFill>
                          <a:effectLst/>
                        </a:rPr>
                        <a:t>12</a:t>
                      </a:r>
                      <a:endParaRPr lang="en-US" sz="11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9385" marR="0">
                        <a:lnSpc>
                          <a:spcPts val="1105"/>
                        </a:lnSpc>
                        <a:spcBef>
                          <a:spcPts val="0"/>
                        </a:spcBef>
                        <a:spcAft>
                          <a:spcPts val="0"/>
                        </a:spcAft>
                      </a:pPr>
                      <a:r>
                        <a:rPr lang="en-US" sz="1000" spc="-5" dirty="0">
                          <a:solidFill>
                            <a:srgbClr val="00B0F0"/>
                          </a:solidFill>
                          <a:effectLst/>
                        </a:rPr>
                        <a:t>27-Jun-16</a:t>
                      </a:r>
                      <a:endParaRPr lang="en-US" sz="11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17145"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B0F0"/>
                          </a:solidFill>
                          <a:effectLst/>
                          <a:uLnTx/>
                          <a:uFillTx/>
                          <a:latin typeface="+mn-lt"/>
                          <a:ea typeface="+mn-ea"/>
                          <a:cs typeface="+mn-cs"/>
                        </a:rPr>
                        <a:t>Submit</a:t>
                      </a:r>
                      <a:r>
                        <a:rPr kumimoji="0" lang="en-US" sz="1000" b="1" i="0" u="none" strike="noStrike" kern="1200" cap="none" spc="-35" normalizeH="0" baseline="0" noProof="0" dirty="0" smtClean="0">
                          <a:ln>
                            <a:noFill/>
                          </a:ln>
                          <a:solidFill>
                            <a:srgbClr val="00B0F0"/>
                          </a:solidFill>
                          <a:effectLst/>
                          <a:uLnTx/>
                          <a:uFillTx/>
                          <a:latin typeface="+mn-lt"/>
                          <a:ea typeface="+mn-ea"/>
                          <a:cs typeface="+mn-cs"/>
                        </a:rPr>
                        <a:t> </a:t>
                      </a:r>
                      <a:r>
                        <a:rPr kumimoji="0" lang="en-US" sz="1000" b="1" i="0" u="none" strike="noStrike" kern="1200" cap="none" spc="-5" normalizeH="0" baseline="0" noProof="0" dirty="0" smtClean="0">
                          <a:ln>
                            <a:noFill/>
                          </a:ln>
                          <a:solidFill>
                            <a:srgbClr val="00B0F0"/>
                          </a:solidFill>
                          <a:effectLst/>
                          <a:uLnTx/>
                          <a:uFillTx/>
                          <a:latin typeface="+mn-lt"/>
                          <a:ea typeface="+mn-ea"/>
                          <a:cs typeface="+mn-cs"/>
                        </a:rPr>
                        <a:t>Enclosure</a:t>
                      </a:r>
                      <a:r>
                        <a:rPr kumimoji="0" lang="en-US" sz="1000" b="1" i="0" u="none" strike="noStrike" kern="1200" cap="none" spc="-35" normalizeH="0" baseline="0" noProof="0" dirty="0" smtClean="0">
                          <a:ln>
                            <a:noFill/>
                          </a:ln>
                          <a:solidFill>
                            <a:srgbClr val="00B0F0"/>
                          </a:solidFill>
                          <a:effectLst/>
                          <a:uLnTx/>
                          <a:uFillTx/>
                          <a:latin typeface="+mn-lt"/>
                          <a:ea typeface="+mn-ea"/>
                          <a:cs typeface="+mn-cs"/>
                        </a:rPr>
                        <a:t> </a:t>
                      </a:r>
                      <a:r>
                        <a:rPr kumimoji="0" lang="en-US" sz="1000" b="1" i="0" u="none" strike="noStrike" kern="1200" cap="none" spc="0" normalizeH="0" baseline="0" noProof="0" dirty="0" smtClean="0">
                          <a:ln>
                            <a:noFill/>
                          </a:ln>
                          <a:solidFill>
                            <a:srgbClr val="00B0F0"/>
                          </a:solidFill>
                          <a:effectLst/>
                          <a:uLnTx/>
                          <a:uFillTx/>
                          <a:latin typeface="+mn-lt"/>
                          <a:ea typeface="+mn-ea"/>
                          <a:cs typeface="+mn-cs"/>
                        </a:rPr>
                        <a:t>1</a:t>
                      </a:r>
                      <a:r>
                        <a:rPr kumimoji="0" lang="en-US" sz="1000" b="1" i="0" u="none" strike="noStrike" kern="1200" cap="none" spc="-35" normalizeH="0" baseline="0" noProof="0" dirty="0" smtClean="0">
                          <a:ln>
                            <a:noFill/>
                          </a:ln>
                          <a:solidFill>
                            <a:srgbClr val="00B0F0"/>
                          </a:solidFill>
                          <a:effectLst/>
                          <a:uLnTx/>
                          <a:uFillTx/>
                          <a:latin typeface="+mn-lt"/>
                          <a:ea typeface="+mn-ea"/>
                          <a:cs typeface="+mn-cs"/>
                        </a:rPr>
                        <a:t> </a:t>
                      </a:r>
                      <a:r>
                        <a:rPr kumimoji="0" lang="en-US" sz="1000" b="1" i="0" u="none" strike="noStrike" kern="1200" cap="none" spc="0" normalizeH="0" baseline="0" noProof="0" dirty="0" smtClean="0">
                          <a:ln>
                            <a:noFill/>
                          </a:ln>
                          <a:solidFill>
                            <a:srgbClr val="00B0F0"/>
                          </a:solidFill>
                          <a:effectLst/>
                          <a:uLnTx/>
                          <a:uFillTx/>
                          <a:latin typeface="+mn-lt"/>
                          <a:ea typeface="+mn-ea"/>
                          <a:cs typeface="+mn-cs"/>
                        </a:rPr>
                        <a:t>responses-Group</a:t>
                      </a:r>
                      <a:r>
                        <a:rPr kumimoji="0" lang="en-US" sz="1000" b="1" i="0" u="none" strike="noStrike" kern="1200" cap="none" spc="-30" normalizeH="0" baseline="0" noProof="0" dirty="0" smtClean="0">
                          <a:ln>
                            <a:noFill/>
                          </a:ln>
                          <a:solidFill>
                            <a:srgbClr val="00B0F0"/>
                          </a:solidFill>
                          <a:effectLst/>
                          <a:uLnTx/>
                          <a:uFillTx/>
                          <a:latin typeface="+mn-lt"/>
                          <a:ea typeface="+mn-ea"/>
                          <a:cs typeface="+mn-cs"/>
                        </a:rPr>
                        <a:t> </a:t>
                      </a:r>
                      <a:r>
                        <a:rPr kumimoji="0" lang="en-US" sz="1000" b="1" i="0" u="none" strike="noStrike" kern="1200" cap="none" spc="0" normalizeH="0" baseline="0" noProof="0" dirty="0" smtClean="0">
                          <a:ln>
                            <a:noFill/>
                          </a:ln>
                          <a:solidFill>
                            <a:srgbClr val="00B0F0"/>
                          </a:solidFill>
                          <a:effectLst/>
                          <a:uLnTx/>
                          <a:uFillTx/>
                          <a:latin typeface="+mn-lt"/>
                          <a:ea typeface="+mn-ea"/>
                          <a:cs typeface="+mn-cs"/>
                        </a:rPr>
                        <a:t>1</a:t>
                      </a:r>
                      <a:r>
                        <a:rPr kumimoji="0" lang="en-US" sz="1000" b="1" i="0" u="none" strike="noStrike" kern="1200" cap="none" spc="-35" normalizeH="0" baseline="0" noProof="0" dirty="0" smtClean="0">
                          <a:ln>
                            <a:noFill/>
                          </a:ln>
                          <a:solidFill>
                            <a:srgbClr val="00B0F0"/>
                          </a:solidFill>
                          <a:effectLst/>
                          <a:uLnTx/>
                          <a:uFillTx/>
                          <a:latin typeface="+mn-lt"/>
                          <a:ea typeface="+mn-ea"/>
                          <a:cs typeface="+mn-cs"/>
                        </a:rPr>
                        <a:t> </a:t>
                      </a:r>
                      <a:r>
                        <a:rPr kumimoji="0" lang="en-US" sz="1000" b="1" i="0" u="none" strike="noStrike" kern="1200" cap="none" spc="-5" normalizeH="0" baseline="0" noProof="0" dirty="0" smtClean="0">
                          <a:ln>
                            <a:noFill/>
                          </a:ln>
                          <a:solidFill>
                            <a:srgbClr val="00B0F0"/>
                          </a:solidFill>
                          <a:effectLst/>
                          <a:uLnTx/>
                          <a:uFillTx/>
                          <a:latin typeface="+mn-lt"/>
                          <a:ea typeface="+mn-ea"/>
                          <a:cs typeface="+mn-cs"/>
                        </a:rPr>
                        <a:t>(Sections</a:t>
                      </a:r>
                      <a:r>
                        <a:rPr kumimoji="0" lang="en-US" sz="1000" b="1" i="0" u="none" strike="noStrike" kern="1200" cap="none" spc="-25" normalizeH="0" baseline="0" noProof="0" dirty="0" smtClean="0">
                          <a:ln>
                            <a:noFill/>
                          </a:ln>
                          <a:solidFill>
                            <a:srgbClr val="00B0F0"/>
                          </a:solidFill>
                          <a:effectLst/>
                          <a:uLnTx/>
                          <a:uFillTx/>
                          <a:latin typeface="+mn-lt"/>
                          <a:ea typeface="+mn-ea"/>
                          <a:cs typeface="+mn-cs"/>
                        </a:rPr>
                        <a:t> </a:t>
                      </a:r>
                      <a:r>
                        <a:rPr kumimoji="0" lang="en-US" sz="1000" b="1" i="0" u="none" strike="noStrike" kern="1200" cap="none" spc="-5" normalizeH="0" baseline="0" noProof="0" dirty="0" smtClean="0">
                          <a:ln>
                            <a:noFill/>
                          </a:ln>
                          <a:solidFill>
                            <a:srgbClr val="00B0F0"/>
                          </a:solidFill>
                          <a:effectLst/>
                          <a:uLnTx/>
                          <a:uFillTx/>
                          <a:latin typeface="+mn-lt"/>
                          <a:ea typeface="+mn-ea"/>
                          <a:cs typeface="+mn-cs"/>
                        </a:rPr>
                        <a:t>I,</a:t>
                      </a:r>
                      <a:r>
                        <a:rPr kumimoji="0" lang="en-US" sz="1000" b="1" i="0" u="none" strike="noStrike" kern="1200" cap="none" spc="-35" normalizeH="0" baseline="0" noProof="0" dirty="0" smtClean="0">
                          <a:ln>
                            <a:noFill/>
                          </a:ln>
                          <a:solidFill>
                            <a:srgbClr val="00B0F0"/>
                          </a:solidFill>
                          <a:effectLst/>
                          <a:uLnTx/>
                          <a:uFillTx/>
                          <a:latin typeface="+mn-lt"/>
                          <a:ea typeface="+mn-ea"/>
                          <a:cs typeface="+mn-cs"/>
                        </a:rPr>
                        <a:t> </a:t>
                      </a:r>
                      <a:r>
                        <a:rPr kumimoji="0" lang="en-US" sz="1000" b="1" i="0" u="none" strike="noStrike" kern="1200" cap="none" spc="-5" normalizeH="0" baseline="0" noProof="0" dirty="0" smtClean="0">
                          <a:ln>
                            <a:noFill/>
                          </a:ln>
                          <a:solidFill>
                            <a:srgbClr val="00B0F0"/>
                          </a:solidFill>
                          <a:effectLst/>
                          <a:uLnTx/>
                          <a:uFillTx/>
                          <a:latin typeface="+mn-lt"/>
                          <a:ea typeface="+mn-ea"/>
                          <a:cs typeface="+mn-cs"/>
                        </a:rPr>
                        <a:t>II,</a:t>
                      </a:r>
                      <a:r>
                        <a:rPr kumimoji="0" lang="en-US" sz="1000" b="1" i="0" u="none" strike="noStrike" kern="1200" cap="none" spc="-35" normalizeH="0" baseline="0" noProof="0" dirty="0" smtClean="0">
                          <a:ln>
                            <a:noFill/>
                          </a:ln>
                          <a:solidFill>
                            <a:srgbClr val="00B0F0"/>
                          </a:solidFill>
                          <a:effectLst/>
                          <a:uLnTx/>
                          <a:uFillTx/>
                          <a:latin typeface="+mn-lt"/>
                          <a:ea typeface="+mn-ea"/>
                          <a:cs typeface="+mn-cs"/>
                        </a:rPr>
                        <a:t> </a:t>
                      </a:r>
                      <a:r>
                        <a:rPr kumimoji="0" lang="en-US" sz="1000" b="1" i="0" u="none" strike="noStrike" kern="1200" cap="none" spc="-5" normalizeH="0" baseline="0" noProof="0" dirty="0" smtClean="0">
                          <a:ln>
                            <a:noFill/>
                          </a:ln>
                          <a:solidFill>
                            <a:srgbClr val="00B0F0"/>
                          </a:solidFill>
                          <a:effectLst/>
                          <a:uLnTx/>
                          <a:uFillTx/>
                          <a:latin typeface="+mn-lt"/>
                          <a:ea typeface="+mn-ea"/>
                          <a:cs typeface="+mn-cs"/>
                        </a:rPr>
                        <a:t>III)</a:t>
                      </a:r>
                      <a:r>
                        <a:rPr kumimoji="0" lang="en-US" sz="1000" b="1" i="0" u="none" strike="noStrike" kern="1200" cap="none" spc="-5" normalizeH="0" baseline="0" noProof="0" dirty="0" smtClean="0">
                          <a:ln>
                            <a:noFill/>
                          </a:ln>
                          <a:solidFill>
                            <a:srgbClr val="FFFFFF"/>
                          </a:solidFill>
                          <a:effectLst/>
                          <a:uLnTx/>
                          <a:uFillTx/>
                          <a:latin typeface="+mn-lt"/>
                          <a:ea typeface="+mn-ea"/>
                          <a:cs typeface="+mn-cs"/>
                        </a:rPr>
                        <a:t> **</a:t>
                      </a:r>
                      <a:endParaRPr kumimoji="0" lang="en-US" sz="1100" b="1" i="0" u="none" strike="noStrike" kern="1200" cap="none" spc="0" normalizeH="0" baseline="0" noProof="0" dirty="0" smtClean="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spc="-5" dirty="0">
                          <a:solidFill>
                            <a:srgbClr val="00B0F0"/>
                          </a:solidFill>
                          <a:effectLst/>
                        </a:rPr>
                        <a:t>17</a:t>
                      </a:r>
                      <a:endParaRPr lang="en-US" sz="11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785" marR="0">
                        <a:lnSpc>
                          <a:spcPts val="1105"/>
                        </a:lnSpc>
                        <a:spcBef>
                          <a:spcPts val="0"/>
                        </a:spcBef>
                        <a:spcAft>
                          <a:spcPts val="0"/>
                        </a:spcAft>
                      </a:pPr>
                      <a:r>
                        <a:rPr lang="en-US" sz="1000" spc="-5" dirty="0">
                          <a:solidFill>
                            <a:srgbClr val="00B0F0"/>
                          </a:solidFill>
                          <a:effectLst/>
                        </a:rPr>
                        <a:t>1-Aug-16</a:t>
                      </a:r>
                      <a:endParaRPr lang="en-US" sz="11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17145" marR="0" lvl="0" indent="0" algn="l" defTabSz="914400" rtl="0" eaLnBrk="1" fontAlgn="auto" latinLnBrk="0" hangingPunct="1">
                        <a:lnSpc>
                          <a:spcPct val="100000"/>
                        </a:lnSpc>
                        <a:spcBef>
                          <a:spcPts val="0"/>
                        </a:spcBef>
                        <a:spcAft>
                          <a:spcPts val="0"/>
                        </a:spcAft>
                        <a:buClrTx/>
                        <a:buSzTx/>
                        <a:buFontTx/>
                        <a:buNone/>
                        <a:tabLst/>
                        <a:defRPr/>
                      </a:pPr>
                      <a:r>
                        <a:rPr lang="en-US" sz="1000" spc="-5" dirty="0">
                          <a:effectLst/>
                        </a:rPr>
                        <a:t>Notify</a:t>
                      </a:r>
                      <a:r>
                        <a:rPr lang="en-US" sz="1000" spc="-65" dirty="0">
                          <a:effectLst/>
                        </a:rPr>
                        <a:t> </a:t>
                      </a:r>
                      <a:r>
                        <a:rPr lang="en-US" sz="1000" spc="-10" dirty="0">
                          <a:effectLst/>
                        </a:rPr>
                        <a:t>your</a:t>
                      </a:r>
                      <a:r>
                        <a:rPr lang="en-US" sz="1000" spc="-30" dirty="0">
                          <a:effectLst/>
                        </a:rPr>
                        <a:t> </a:t>
                      </a:r>
                      <a:r>
                        <a:rPr lang="en-US" sz="1000" spc="-5" dirty="0">
                          <a:effectLst/>
                        </a:rPr>
                        <a:t>state</a:t>
                      </a:r>
                      <a:r>
                        <a:rPr lang="en-US" sz="1000" spc="-35" dirty="0">
                          <a:effectLst/>
                        </a:rPr>
                        <a:t> </a:t>
                      </a:r>
                      <a:r>
                        <a:rPr lang="en-US" sz="1000" spc="-5" dirty="0">
                          <a:effectLst/>
                        </a:rPr>
                        <a:t>of</a:t>
                      </a:r>
                      <a:r>
                        <a:rPr lang="en-US" sz="1000" spc="-25" dirty="0">
                          <a:effectLst/>
                        </a:rPr>
                        <a:t> </a:t>
                      </a:r>
                      <a:r>
                        <a:rPr lang="en-US" sz="1000" dirty="0">
                          <a:effectLst/>
                        </a:rPr>
                        <a:t>upcoming</a:t>
                      </a:r>
                      <a:r>
                        <a:rPr lang="en-US" sz="1000" spc="-35" dirty="0">
                          <a:effectLst/>
                        </a:rPr>
                        <a:t> </a:t>
                      </a:r>
                      <a:r>
                        <a:rPr lang="en-US" sz="1000" spc="-5" dirty="0">
                          <a:effectLst/>
                        </a:rPr>
                        <a:t>tests</a:t>
                      </a:r>
                      <a:r>
                        <a:rPr lang="en-US" sz="1000" spc="-5" dirty="0" smtClean="0">
                          <a:effectLst/>
                        </a:rPr>
                        <a:t>**</a:t>
                      </a:r>
                      <a:r>
                        <a:rPr kumimoji="0" lang="en-US" sz="1000" b="1" i="0" u="none" strike="noStrike" kern="1200" cap="none" spc="-5" normalizeH="0" baseline="0" noProof="0" dirty="0" smtClean="0">
                          <a:ln>
                            <a:noFill/>
                          </a:ln>
                          <a:solidFill>
                            <a:srgbClr val="FFFFFF"/>
                          </a:solidFill>
                          <a:effectLst/>
                          <a:uLnTx/>
                          <a:uFillTx/>
                          <a:latin typeface="+mn-lt"/>
                          <a:ea typeface="+mn-ea"/>
                          <a:cs typeface="+mn-cs"/>
                        </a:rPr>
                        <a:t>*</a:t>
                      </a:r>
                      <a:endParaRPr kumimoji="0" lang="en-US" sz="1100" b="1" i="0" u="none" strike="noStrike" kern="1200" cap="none" spc="0" normalizeH="0" baseline="0" noProof="0" dirty="0" smtClean="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209550" marR="0">
                        <a:lnSpc>
                          <a:spcPts val="1105"/>
                        </a:lnSpc>
                        <a:spcBef>
                          <a:spcPts val="0"/>
                        </a:spcBef>
                        <a:spcAft>
                          <a:spcPts val="0"/>
                        </a:spcAft>
                      </a:pPr>
                      <a:r>
                        <a:rPr lang="en-US" sz="1000" spc="-5" dirty="0">
                          <a:effectLst/>
                        </a:rPr>
                        <a:t>21</a:t>
                      </a:r>
                      <a:r>
                        <a:rPr lang="en-US" sz="1000" spc="-35" dirty="0">
                          <a:effectLst/>
                        </a:rPr>
                        <a:t> </a:t>
                      </a:r>
                      <a:r>
                        <a:rPr lang="en-US" sz="1000" spc="-10" dirty="0">
                          <a:effectLst/>
                        </a:rPr>
                        <a:t>days</a:t>
                      </a:r>
                      <a:r>
                        <a:rPr lang="en-US" sz="1000" spc="-30" dirty="0">
                          <a:effectLst/>
                        </a:rPr>
                        <a:t> </a:t>
                      </a:r>
                      <a:r>
                        <a:rPr lang="en-US" sz="1000" dirty="0">
                          <a:effectLst/>
                        </a:rPr>
                        <a:t>before</a:t>
                      </a:r>
                      <a:r>
                        <a:rPr lang="en-US" sz="1000" spc="-30" dirty="0">
                          <a:effectLst/>
                        </a:rPr>
                        <a:t> </a:t>
                      </a:r>
                      <a:r>
                        <a:rPr lang="en-US" sz="1000" spc="-5" dirty="0">
                          <a:effectLst/>
                        </a:rPr>
                        <a:t>testing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r>
              <a:tr h="230078">
                <a:tc>
                  <a:txBody>
                    <a:bodyPr/>
                    <a:lstStyle/>
                    <a:p>
                      <a:pPr marL="5080" marR="0">
                        <a:lnSpc>
                          <a:spcPts val="1105"/>
                        </a:lnSpc>
                        <a:spcBef>
                          <a:spcPts val="0"/>
                        </a:spcBef>
                        <a:spcAft>
                          <a:spcPts val="0"/>
                        </a:spcAft>
                      </a:pPr>
                      <a:r>
                        <a:rPr lang="en-US" sz="1000" spc="-5" dirty="0">
                          <a:effectLst/>
                        </a:rPr>
                        <a:t>Submittal</a:t>
                      </a:r>
                      <a:r>
                        <a:rPr lang="en-US" sz="1000" spc="-35" dirty="0">
                          <a:effectLst/>
                        </a:rPr>
                        <a:t> </a:t>
                      </a:r>
                      <a:r>
                        <a:rPr lang="en-US" sz="1000" spc="-5" dirty="0">
                          <a:effectLst/>
                        </a:rPr>
                        <a:t>#2,</a:t>
                      </a:r>
                      <a:r>
                        <a:rPr lang="en-US" sz="1000" spc="-30" dirty="0">
                          <a:effectLst/>
                        </a:rPr>
                        <a:t> </a:t>
                      </a:r>
                      <a:r>
                        <a:rPr lang="en-US" sz="1000" spc="-5" dirty="0">
                          <a:effectLst/>
                        </a:rPr>
                        <a:t>Sections</a:t>
                      </a:r>
                      <a:r>
                        <a:rPr lang="en-US" sz="1000" spc="-20" dirty="0">
                          <a:effectLst/>
                        </a:rPr>
                        <a:t> </a:t>
                      </a:r>
                      <a:r>
                        <a:rPr lang="en-US" sz="1000" spc="-5" dirty="0">
                          <a:effectLst/>
                        </a:rPr>
                        <a:t>IV</a:t>
                      </a:r>
                      <a:r>
                        <a:rPr lang="en-US" sz="1000" spc="-30" dirty="0">
                          <a:effectLst/>
                        </a:rPr>
                        <a:t> </a:t>
                      </a:r>
                      <a:r>
                        <a:rPr lang="en-US" sz="1000" spc="-5" dirty="0">
                          <a:effectLst/>
                        </a:rPr>
                        <a:t>and</a:t>
                      </a:r>
                      <a:r>
                        <a:rPr lang="en-US" sz="1000" spc="-25" dirty="0">
                          <a:effectLst/>
                        </a:rPr>
                        <a:t> </a:t>
                      </a:r>
                      <a:r>
                        <a:rPr lang="en-US" sz="1000" dirty="0">
                          <a:effectLst/>
                        </a:rPr>
                        <a:t>V</a:t>
                      </a:r>
                      <a:r>
                        <a:rPr lang="en-US" sz="1000" spc="-30" dirty="0">
                          <a:effectLst/>
                        </a:rPr>
                        <a:t> </a:t>
                      </a:r>
                      <a:r>
                        <a:rPr lang="en-US" sz="1000" dirty="0">
                          <a:effectLst/>
                        </a:rPr>
                        <a:t>(Group</a:t>
                      </a:r>
                      <a:r>
                        <a:rPr lang="en-US" sz="1000" spc="-30" dirty="0">
                          <a:effectLst/>
                        </a:rPr>
                        <a:t> </a:t>
                      </a:r>
                      <a:r>
                        <a:rPr lang="en-US" sz="1000" spc="-5" dirty="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spc="-5" dirty="0">
                          <a:effectLst/>
                        </a:rPr>
                        <a:t>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49860" marR="0">
                        <a:lnSpc>
                          <a:spcPts val="1105"/>
                        </a:lnSpc>
                        <a:spcBef>
                          <a:spcPts val="0"/>
                        </a:spcBef>
                        <a:spcAft>
                          <a:spcPts val="0"/>
                        </a:spcAft>
                      </a:pPr>
                      <a:r>
                        <a:rPr lang="en-US" sz="1000" spc="-5" dirty="0">
                          <a:effectLst/>
                        </a:rPr>
                        <a:t>12-Sep-16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5080" marR="0">
                        <a:lnSpc>
                          <a:spcPts val="1105"/>
                        </a:lnSpc>
                        <a:spcBef>
                          <a:spcPts val="0"/>
                        </a:spcBef>
                        <a:spcAft>
                          <a:spcPts val="0"/>
                        </a:spcAft>
                      </a:pPr>
                      <a:r>
                        <a:rPr lang="en-US" sz="1000" spc="-5" dirty="0">
                          <a:effectLst/>
                        </a:rPr>
                        <a:t>Submittal</a:t>
                      </a:r>
                      <a:r>
                        <a:rPr lang="en-US" sz="1000" spc="-35" dirty="0">
                          <a:effectLst/>
                        </a:rPr>
                        <a:t> </a:t>
                      </a:r>
                      <a:r>
                        <a:rPr lang="en-US" sz="1000" spc="-5" dirty="0">
                          <a:effectLst/>
                        </a:rPr>
                        <a:t>#3,</a:t>
                      </a:r>
                      <a:r>
                        <a:rPr lang="en-US" sz="1000" spc="-30" dirty="0">
                          <a:effectLst/>
                        </a:rPr>
                        <a:t> </a:t>
                      </a:r>
                      <a:r>
                        <a:rPr lang="en-US" sz="1000" spc="-5" dirty="0">
                          <a:effectLst/>
                        </a:rPr>
                        <a:t>Sections</a:t>
                      </a:r>
                      <a:r>
                        <a:rPr lang="en-US" sz="1000" spc="-20" dirty="0">
                          <a:effectLst/>
                        </a:rPr>
                        <a:t> </a:t>
                      </a:r>
                      <a:r>
                        <a:rPr lang="en-US" sz="1000" spc="-5" dirty="0">
                          <a:effectLst/>
                        </a:rPr>
                        <a:t>VI</a:t>
                      </a:r>
                      <a:r>
                        <a:rPr lang="en-US" sz="1000" spc="-30" dirty="0">
                          <a:effectLst/>
                        </a:rPr>
                        <a:t> </a:t>
                      </a:r>
                      <a:r>
                        <a:rPr lang="en-US" sz="1000" spc="-5" dirty="0">
                          <a:effectLst/>
                        </a:rPr>
                        <a:t>and</a:t>
                      </a:r>
                      <a:r>
                        <a:rPr lang="en-US" sz="1000" spc="-30" dirty="0">
                          <a:effectLst/>
                        </a:rPr>
                        <a:t> </a:t>
                      </a:r>
                      <a:r>
                        <a:rPr lang="en-US" sz="1000" spc="-5" dirty="0">
                          <a:effectLst/>
                        </a:rPr>
                        <a:t>VII</a:t>
                      </a:r>
                      <a:r>
                        <a:rPr lang="en-US" sz="1000" spc="-30" dirty="0">
                          <a:effectLst/>
                        </a:rPr>
                        <a:t> </a:t>
                      </a:r>
                      <a:r>
                        <a:rPr lang="en-US" sz="1000" dirty="0">
                          <a:effectLst/>
                        </a:rPr>
                        <a:t>(Group</a:t>
                      </a:r>
                      <a:r>
                        <a:rPr lang="en-US" sz="1000" spc="-30" dirty="0">
                          <a:effectLst/>
                        </a:rPr>
                        <a:t> </a:t>
                      </a:r>
                      <a:r>
                        <a:rPr lang="en-US" sz="1000" spc="-5" dirty="0">
                          <a:effectLst/>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spc="-5" dirty="0">
                          <a:effectLst/>
                        </a:rPr>
                        <a:t>29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1925" marR="0">
                        <a:lnSpc>
                          <a:spcPts val="1105"/>
                        </a:lnSpc>
                        <a:spcBef>
                          <a:spcPts val="0"/>
                        </a:spcBef>
                        <a:spcAft>
                          <a:spcPts val="0"/>
                        </a:spcAft>
                      </a:pPr>
                      <a:r>
                        <a:rPr lang="en-US" sz="1000" dirty="0">
                          <a:effectLst/>
                        </a:rPr>
                        <a:t>24-Oct-16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5080" marR="0">
                        <a:lnSpc>
                          <a:spcPts val="1095"/>
                        </a:lnSpc>
                        <a:spcBef>
                          <a:spcPts val="0"/>
                        </a:spcBef>
                        <a:spcAft>
                          <a:spcPts val="0"/>
                        </a:spcAft>
                      </a:pPr>
                      <a:r>
                        <a:rPr lang="en-US" sz="1000" spc="-5" dirty="0">
                          <a:effectLst/>
                        </a:rPr>
                        <a:t>Advice:</a:t>
                      </a:r>
                      <a:r>
                        <a:rPr lang="en-US" sz="1000" spc="-30" dirty="0">
                          <a:effectLst/>
                        </a:rPr>
                        <a:t> </a:t>
                      </a:r>
                      <a:r>
                        <a:rPr lang="en-US" sz="1000" spc="-5" dirty="0">
                          <a:effectLst/>
                        </a:rPr>
                        <a:t>Stop</a:t>
                      </a:r>
                      <a:r>
                        <a:rPr lang="en-US" sz="1000" spc="-30" dirty="0">
                          <a:effectLst/>
                        </a:rPr>
                        <a:t> </a:t>
                      </a:r>
                      <a:r>
                        <a:rPr lang="en-US" sz="1000" spc="-5" dirty="0">
                          <a:effectLst/>
                        </a:rPr>
                        <a:t>testing</a:t>
                      </a:r>
                      <a:r>
                        <a:rPr lang="en-US" sz="1000" spc="125" dirty="0">
                          <a:effectLst/>
                        </a:rPr>
                        <a:t> </a:t>
                      </a:r>
                      <a:r>
                        <a:rPr lang="en-US" sz="1000" u="heavy" spc="-5" dirty="0">
                          <a:effectLst/>
                          <a:uFill>
                            <a:solidFill>
                              <a:srgbClr val="000000"/>
                            </a:solidFill>
                          </a:uFill>
                        </a:rPr>
                        <a:t>at</a:t>
                      </a:r>
                      <a:r>
                        <a:rPr lang="en-US" sz="1000" u="heavy" spc="-25" dirty="0">
                          <a:effectLst/>
                          <a:uFill>
                            <a:solidFill>
                              <a:srgbClr val="000000"/>
                            </a:solidFill>
                          </a:uFill>
                        </a:rPr>
                        <a:t> </a:t>
                      </a:r>
                      <a:r>
                        <a:rPr lang="en-US" sz="1000" u="heavy" spc="-5" dirty="0">
                          <a:effectLst/>
                          <a:uFill>
                            <a:solidFill>
                              <a:srgbClr val="000000"/>
                            </a:solidFill>
                          </a:uFill>
                        </a:rPr>
                        <a:t>least</a:t>
                      </a:r>
                      <a:r>
                        <a:rPr lang="en-US" sz="1000" u="heavy" spc="-25" dirty="0">
                          <a:effectLst/>
                          <a:uFill>
                            <a:solidFill>
                              <a:srgbClr val="000000"/>
                            </a:solidFill>
                          </a:uFill>
                        </a:rPr>
                        <a:t> </a:t>
                      </a:r>
                      <a:r>
                        <a:rPr lang="en-US" sz="1000" dirty="0">
                          <a:effectLst/>
                        </a:rPr>
                        <a:t>6</a:t>
                      </a:r>
                      <a:r>
                        <a:rPr lang="en-US" sz="1000" spc="-25" dirty="0">
                          <a:effectLst/>
                        </a:rPr>
                        <a:t> </a:t>
                      </a:r>
                      <a:r>
                        <a:rPr lang="en-US" sz="1000" spc="-5" dirty="0">
                          <a:effectLst/>
                        </a:rPr>
                        <a:t>weeks</a:t>
                      </a:r>
                      <a:r>
                        <a:rPr lang="en-US" sz="1000" spc="-20" dirty="0">
                          <a:effectLst/>
                        </a:rPr>
                        <a:t> </a:t>
                      </a:r>
                      <a:r>
                        <a:rPr lang="en-US" sz="1000" spc="-5" dirty="0">
                          <a:effectLst/>
                        </a:rPr>
                        <a:t>before</a:t>
                      </a:r>
                      <a:r>
                        <a:rPr lang="en-US" sz="1000" spc="-30" dirty="0">
                          <a:effectLst/>
                        </a:rPr>
                        <a:t> </a:t>
                      </a:r>
                      <a:r>
                        <a:rPr lang="en-US" sz="1000" spc="-5" dirty="0">
                          <a:effectLst/>
                        </a:rPr>
                        <a:t>reports</a:t>
                      </a:r>
                      <a:r>
                        <a:rPr lang="en-US" sz="1000" spc="-15" dirty="0">
                          <a:effectLst/>
                        </a:rPr>
                        <a:t> </a:t>
                      </a:r>
                      <a:r>
                        <a:rPr lang="en-US" sz="1000" spc="-5" dirty="0">
                          <a:effectLst/>
                        </a:rPr>
                        <a:t>due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spc="-5" dirty="0">
                          <a:effectLst/>
                        </a:rPr>
                        <a:t>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49860" marR="0">
                        <a:lnSpc>
                          <a:spcPts val="1105"/>
                        </a:lnSpc>
                        <a:spcBef>
                          <a:spcPts val="0"/>
                        </a:spcBef>
                        <a:spcAft>
                          <a:spcPts val="0"/>
                        </a:spcAft>
                      </a:pPr>
                      <a:r>
                        <a:rPr lang="en-US" sz="1000" spc="-5" dirty="0">
                          <a:effectLst/>
                        </a:rPr>
                        <a:t>28-Nov-16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5080" marR="0">
                        <a:lnSpc>
                          <a:spcPts val="1105"/>
                        </a:lnSpc>
                        <a:spcBef>
                          <a:spcPts val="0"/>
                        </a:spcBef>
                        <a:spcAft>
                          <a:spcPts val="0"/>
                        </a:spcAft>
                      </a:pPr>
                      <a:r>
                        <a:rPr lang="en-US" sz="1000" spc="-5" dirty="0">
                          <a:effectLst/>
                        </a:rPr>
                        <a:t>Submittal</a:t>
                      </a:r>
                      <a:r>
                        <a:rPr lang="en-US" sz="1000" spc="-35" dirty="0">
                          <a:effectLst/>
                        </a:rPr>
                        <a:t> </a:t>
                      </a:r>
                      <a:r>
                        <a:rPr lang="en-US" sz="1000" spc="-5" dirty="0">
                          <a:effectLst/>
                        </a:rPr>
                        <a:t>#4,</a:t>
                      </a:r>
                      <a:r>
                        <a:rPr lang="en-US" sz="1000" spc="-30" dirty="0">
                          <a:effectLst/>
                        </a:rPr>
                        <a:t> </a:t>
                      </a:r>
                      <a:r>
                        <a:rPr lang="en-US" sz="1000" spc="-5" dirty="0">
                          <a:effectLst/>
                        </a:rPr>
                        <a:t>Sections</a:t>
                      </a:r>
                      <a:r>
                        <a:rPr lang="en-US" sz="1000" spc="-20" dirty="0">
                          <a:effectLst/>
                        </a:rPr>
                        <a:t> </a:t>
                      </a:r>
                      <a:r>
                        <a:rPr lang="en-US" sz="1000" spc="-5" dirty="0">
                          <a:effectLst/>
                        </a:rPr>
                        <a:t>VIIII,</a:t>
                      </a:r>
                      <a:r>
                        <a:rPr lang="en-US" sz="1000" spc="-30" dirty="0">
                          <a:effectLst/>
                        </a:rPr>
                        <a:t> </a:t>
                      </a:r>
                      <a:r>
                        <a:rPr lang="en-US" sz="1000" dirty="0">
                          <a:effectLst/>
                        </a:rPr>
                        <a:t>IX,</a:t>
                      </a:r>
                      <a:r>
                        <a:rPr lang="en-US" sz="1000" spc="-30" dirty="0">
                          <a:effectLst/>
                        </a:rPr>
                        <a:t> </a:t>
                      </a:r>
                      <a:r>
                        <a:rPr lang="en-US" sz="1000" dirty="0">
                          <a:effectLst/>
                        </a:rPr>
                        <a:t>X</a:t>
                      </a:r>
                      <a:r>
                        <a:rPr lang="en-US" sz="1000" spc="-20" dirty="0">
                          <a:effectLst/>
                        </a:rPr>
                        <a:t> </a:t>
                      </a:r>
                      <a:r>
                        <a:rPr lang="en-US" sz="1000" dirty="0">
                          <a:effectLst/>
                        </a:rPr>
                        <a:t>(Group</a:t>
                      </a:r>
                      <a:r>
                        <a:rPr lang="en-US" sz="1000" spc="-30" dirty="0">
                          <a:effectLst/>
                        </a:rPr>
                        <a:t> </a:t>
                      </a:r>
                      <a:r>
                        <a:rPr lang="en-US" sz="1000" spc="-5" dirty="0">
                          <a:effectLst/>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spc="-5" dirty="0">
                          <a:effectLst/>
                        </a:rPr>
                        <a:t>37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48590" marR="0">
                        <a:lnSpc>
                          <a:spcPts val="1105"/>
                        </a:lnSpc>
                        <a:spcBef>
                          <a:spcPts val="0"/>
                        </a:spcBef>
                        <a:spcAft>
                          <a:spcPts val="0"/>
                        </a:spcAft>
                      </a:pPr>
                      <a:r>
                        <a:rPr lang="en-US" sz="1000" spc="-5" dirty="0">
                          <a:effectLst/>
                        </a:rPr>
                        <a:t>19-Dec-16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50571">
                <a:tc>
                  <a:txBody>
                    <a:bodyPr/>
                    <a:lstStyle/>
                    <a:p>
                      <a:pPr marL="5080" marR="0">
                        <a:lnSpc>
                          <a:spcPts val="1085"/>
                        </a:lnSpc>
                        <a:spcBef>
                          <a:spcPts val="0"/>
                        </a:spcBef>
                        <a:spcAft>
                          <a:spcPts val="0"/>
                        </a:spcAft>
                      </a:pPr>
                      <a:r>
                        <a:rPr lang="en-US" sz="1000" dirty="0">
                          <a:effectLst/>
                        </a:rPr>
                        <a:t>Submit</a:t>
                      </a:r>
                      <a:r>
                        <a:rPr lang="en-US" sz="1000" spc="-40" dirty="0">
                          <a:effectLst/>
                        </a:rPr>
                        <a:t> </a:t>
                      </a:r>
                      <a:r>
                        <a:rPr lang="en-US" sz="1000" spc="-5" dirty="0">
                          <a:effectLst/>
                        </a:rPr>
                        <a:t>test</a:t>
                      </a:r>
                      <a:r>
                        <a:rPr lang="en-US" sz="1000" spc="-35" dirty="0">
                          <a:effectLst/>
                        </a:rPr>
                        <a:t> </a:t>
                      </a:r>
                      <a:r>
                        <a:rPr lang="en-US" sz="1000" spc="-5" dirty="0">
                          <a:effectLst/>
                        </a:rPr>
                        <a:t>reports</a:t>
                      </a:r>
                      <a:r>
                        <a:rPr lang="en-US" sz="1000" spc="-25" dirty="0">
                          <a:effectLst/>
                        </a:rPr>
                        <a:t> </a:t>
                      </a:r>
                      <a:r>
                        <a:rPr lang="en-US" sz="1000" dirty="0">
                          <a:effectLst/>
                        </a:rPr>
                        <a:t>&amp;</a:t>
                      </a:r>
                      <a:r>
                        <a:rPr lang="en-US" sz="1000" spc="-40" dirty="0">
                          <a:effectLst/>
                        </a:rPr>
                        <a:t> </a:t>
                      </a:r>
                      <a:r>
                        <a:rPr lang="en-US" sz="1000" spc="-5" dirty="0">
                          <a:effectLst/>
                        </a:rPr>
                        <a:t>data</a:t>
                      </a:r>
                      <a:r>
                        <a:rPr lang="en-US" sz="1000" spc="-35" dirty="0">
                          <a:effectLst/>
                        </a:rPr>
                        <a:t> </a:t>
                      </a:r>
                      <a:r>
                        <a:rPr lang="en-US" sz="1000" spc="-5" dirty="0">
                          <a:effectLst/>
                        </a:rPr>
                        <a:t>spreadsheets</a:t>
                      </a:r>
                      <a:r>
                        <a:rPr lang="en-US" sz="1000" spc="-25" dirty="0">
                          <a:effectLst/>
                        </a:rPr>
                        <a:t> </a:t>
                      </a:r>
                      <a:r>
                        <a:rPr lang="en-US" sz="1000" spc="-5" dirty="0">
                          <a:effectLst/>
                        </a:rPr>
                        <a:t>(Enclosure</a:t>
                      </a:r>
                      <a:r>
                        <a:rPr lang="en-US" sz="1000" spc="-40" dirty="0">
                          <a:effectLst/>
                        </a:rPr>
                        <a:t> </a:t>
                      </a:r>
                      <a:r>
                        <a:rPr lang="en-US" sz="1000" spc="-5" dirty="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085"/>
                        </a:lnSpc>
                        <a:spcBef>
                          <a:spcPts val="0"/>
                        </a:spcBef>
                        <a:spcAft>
                          <a:spcPts val="0"/>
                        </a:spcAft>
                      </a:pPr>
                      <a:r>
                        <a:rPr lang="en-US" sz="1000" spc="-5" dirty="0">
                          <a:effectLst/>
                        </a:rPr>
                        <a:t>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4310" marR="0">
                        <a:lnSpc>
                          <a:spcPts val="1085"/>
                        </a:lnSpc>
                        <a:spcBef>
                          <a:spcPts val="0"/>
                        </a:spcBef>
                        <a:spcAft>
                          <a:spcPts val="0"/>
                        </a:spcAft>
                      </a:pPr>
                      <a:r>
                        <a:rPr lang="en-US" sz="1000" spc="-5" dirty="0">
                          <a:effectLst/>
                        </a:rPr>
                        <a:t>9-Jan-17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a:defRPr/>
            </a:pPr>
            <a:r>
              <a:rPr lang="en-US" altLang="en-US" dirty="0" smtClean="0">
                <a:solidFill>
                  <a:schemeClr val="tx2">
                    <a:lumMod val="75000"/>
                  </a:schemeClr>
                </a:solidFill>
              </a:rPr>
              <a:t>EPA’S FINAL (APRIL 2016) PQBS ICR </a:t>
            </a:r>
            <a:r>
              <a:rPr lang="en-US" altLang="en-US" i="1" dirty="0" smtClean="0">
                <a:solidFill>
                  <a:schemeClr val="tx2">
                    <a:lumMod val="75000"/>
                  </a:schemeClr>
                </a:solidFill>
              </a:rPr>
              <a:t>(Concluded)</a:t>
            </a:r>
          </a:p>
        </p:txBody>
      </p:sp>
      <p:sp>
        <p:nvSpPr>
          <p:cNvPr id="23555" name="Rectangle 3"/>
          <p:cNvSpPr>
            <a:spLocks noGrp="1" noChangeArrowheads="1"/>
          </p:cNvSpPr>
          <p:nvPr>
            <p:ph type="body" idx="1"/>
          </p:nvPr>
        </p:nvSpPr>
        <p:spPr>
          <a:xfrm>
            <a:off x="1066800" y="1752600"/>
            <a:ext cx="8572500" cy="4038600"/>
          </a:xfrm>
        </p:spPr>
        <p:txBody>
          <a:bodyPr/>
          <a:lstStyle/>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marL="0" indent="0">
              <a:buFont typeface="Wingdings" panose="05000000000000000000" pitchFamily="2" charset="2"/>
              <a:buNone/>
              <a:defRPr/>
            </a:pPr>
            <a:endParaRPr lang="en-US" altLang="en-US" sz="1600" dirty="0">
              <a:effectLst/>
              <a:ea typeface="SimSun" panose="02010600030101010101" pitchFamily="2" charset="-122"/>
            </a:endParaRP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2B08A6F7-19B3-4A93-ABBE-4488C32892A6}" type="slidenum">
              <a:rPr lang="en-US" altLang="en-US"/>
              <a:pPr marL="0" lvl="8" eaLnBrk="0" fontAlgn="base" hangingPunct="0">
                <a:spcBef>
                  <a:spcPct val="20000"/>
                </a:spcBef>
                <a:spcAft>
                  <a:spcPct val="0"/>
                </a:spcAft>
                <a:buClr>
                  <a:srgbClr val="FFCC00"/>
                </a:buClr>
                <a:buSzPct val="75000"/>
                <a:defRPr/>
              </a:pPr>
              <a:t>11</a:t>
            </a:fld>
            <a:endParaRPr lang="en-US" altLang="en-US" dirty="0"/>
          </a:p>
        </p:txBody>
      </p:sp>
      <p:grpSp>
        <p:nvGrpSpPr>
          <p:cNvPr id="10" name="Group 4"/>
          <p:cNvGrpSpPr>
            <a:grpSpLocks noChangeAspect="1"/>
          </p:cNvGrpSpPr>
          <p:nvPr/>
        </p:nvGrpSpPr>
        <p:grpSpPr bwMode="auto">
          <a:xfrm>
            <a:off x="574787" y="1812439"/>
            <a:ext cx="9556525" cy="3478212"/>
            <a:chOff x="647" y="1169"/>
            <a:chExt cx="5186" cy="1982"/>
          </a:xfrm>
          <a:solidFill>
            <a:schemeClr val="tx1"/>
          </a:solidFill>
        </p:grpSpPr>
        <p:sp>
          <p:nvSpPr>
            <p:cNvPr id="11" name="AutoShape 3"/>
            <p:cNvSpPr>
              <a:spLocks noChangeAspect="1" noChangeArrowheads="1" noTextEdit="1"/>
            </p:cNvSpPr>
            <p:nvPr/>
          </p:nvSpPr>
          <p:spPr bwMode="auto">
            <a:xfrm>
              <a:off x="647" y="1169"/>
              <a:ext cx="5186" cy="198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grpSp>
          <p:nvGrpSpPr>
            <p:cNvPr id="12" name="Group 205"/>
            <p:cNvGrpSpPr>
              <a:grpSpLocks/>
            </p:cNvGrpSpPr>
            <p:nvPr/>
          </p:nvGrpSpPr>
          <p:grpSpPr bwMode="auto">
            <a:xfrm>
              <a:off x="647" y="1169"/>
              <a:ext cx="4973" cy="938"/>
              <a:chOff x="647" y="1169"/>
              <a:chExt cx="4973" cy="938"/>
            </a:xfrm>
            <a:grpFill/>
          </p:grpSpPr>
          <p:sp>
            <p:nvSpPr>
              <p:cNvPr id="363818" name="Rectangle 5"/>
              <p:cNvSpPr>
                <a:spLocks noChangeArrowheads="1"/>
              </p:cNvSpPr>
              <p:nvPr/>
            </p:nvSpPr>
            <p:spPr bwMode="auto">
              <a:xfrm>
                <a:off x="647" y="1169"/>
                <a:ext cx="0" cy="1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endParaRPr lang="en-US" altLang="en-US" dirty="0" smtClean="0"/>
              </a:p>
            </p:txBody>
          </p:sp>
          <p:sp>
            <p:nvSpPr>
              <p:cNvPr id="363819" name="Rectangle 6"/>
              <p:cNvSpPr>
                <a:spLocks noChangeArrowheads="1"/>
              </p:cNvSpPr>
              <p:nvPr/>
            </p:nvSpPr>
            <p:spPr bwMode="auto">
              <a:xfrm>
                <a:off x="679" y="1169"/>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820" name="Rectangle 7"/>
              <p:cNvSpPr>
                <a:spLocks noChangeArrowheads="1"/>
              </p:cNvSpPr>
              <p:nvPr/>
            </p:nvSpPr>
            <p:spPr bwMode="auto">
              <a:xfrm>
                <a:off x="703" y="1169"/>
                <a:ext cx="70"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a:t>
                </a:r>
                <a:endParaRPr lang="en-US" altLang="en-US" dirty="0" smtClean="0"/>
              </a:p>
            </p:txBody>
          </p:sp>
          <p:sp>
            <p:nvSpPr>
              <p:cNvPr id="363821" name="Rectangle 8"/>
              <p:cNvSpPr>
                <a:spLocks noChangeArrowheads="1"/>
              </p:cNvSpPr>
              <p:nvPr/>
            </p:nvSpPr>
            <p:spPr bwMode="auto">
              <a:xfrm>
                <a:off x="734" y="1169"/>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822" name="Rectangle 9"/>
              <p:cNvSpPr>
                <a:spLocks noChangeArrowheads="1"/>
              </p:cNvSpPr>
              <p:nvPr/>
            </p:nvSpPr>
            <p:spPr bwMode="auto">
              <a:xfrm>
                <a:off x="758" y="1169"/>
                <a:ext cx="0" cy="1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endParaRPr lang="en-US" altLang="en-US" dirty="0" smtClean="0"/>
              </a:p>
            </p:txBody>
          </p:sp>
          <p:sp>
            <p:nvSpPr>
              <p:cNvPr id="363823" name="Rectangle 10"/>
              <p:cNvSpPr>
                <a:spLocks noChangeArrowheads="1"/>
              </p:cNvSpPr>
              <p:nvPr/>
            </p:nvSpPr>
            <p:spPr bwMode="auto">
              <a:xfrm>
                <a:off x="1137" y="1169"/>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FF0000"/>
                    </a:solidFill>
                    <a:latin typeface="Times New Roman" panose="02020603050405020304" pitchFamily="18" charset="0"/>
                  </a:rPr>
                  <a:t> </a:t>
                </a:r>
                <a:endParaRPr lang="en-US" altLang="en-US" dirty="0" smtClean="0"/>
              </a:p>
            </p:txBody>
          </p:sp>
          <p:sp>
            <p:nvSpPr>
              <p:cNvPr id="363824" name="Rectangle 11"/>
              <p:cNvSpPr>
                <a:spLocks noChangeArrowheads="1"/>
              </p:cNvSpPr>
              <p:nvPr/>
            </p:nvSpPr>
            <p:spPr bwMode="auto">
              <a:xfrm>
                <a:off x="647" y="1279"/>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825" name="Rectangle 12"/>
              <p:cNvSpPr>
                <a:spLocks noChangeArrowheads="1"/>
              </p:cNvSpPr>
              <p:nvPr/>
            </p:nvSpPr>
            <p:spPr bwMode="auto">
              <a:xfrm>
                <a:off x="1006" y="1450"/>
                <a:ext cx="512"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Firm Name</a:t>
                </a:r>
                <a:endParaRPr lang="en-US" altLang="en-US" dirty="0" smtClean="0"/>
              </a:p>
            </p:txBody>
          </p:sp>
          <p:sp>
            <p:nvSpPr>
              <p:cNvPr id="363826" name="Rectangle 13"/>
              <p:cNvSpPr>
                <a:spLocks noChangeArrowheads="1"/>
              </p:cNvSpPr>
              <p:nvPr/>
            </p:nvSpPr>
            <p:spPr bwMode="auto">
              <a:xfrm>
                <a:off x="1478" y="1450"/>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 </a:t>
                </a:r>
                <a:endParaRPr lang="en-US" altLang="en-US" dirty="0" smtClean="0"/>
              </a:p>
            </p:txBody>
          </p:sp>
          <p:sp>
            <p:nvSpPr>
              <p:cNvPr id="363827" name="Rectangle 14"/>
              <p:cNvSpPr>
                <a:spLocks noChangeArrowheads="1"/>
              </p:cNvSpPr>
              <p:nvPr/>
            </p:nvSpPr>
            <p:spPr bwMode="auto">
              <a:xfrm>
                <a:off x="2082" y="1394"/>
                <a:ext cx="319"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Parent</a:t>
                </a:r>
                <a:endParaRPr lang="en-US" altLang="en-US" dirty="0" smtClean="0"/>
              </a:p>
            </p:txBody>
          </p:sp>
          <p:sp>
            <p:nvSpPr>
              <p:cNvPr id="363828" name="Rectangle 15"/>
              <p:cNvSpPr>
                <a:spLocks noChangeArrowheads="1"/>
              </p:cNvSpPr>
              <p:nvPr/>
            </p:nvSpPr>
            <p:spPr bwMode="auto">
              <a:xfrm>
                <a:off x="2359" y="1394"/>
                <a:ext cx="484"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/Affiliated </a:t>
                </a:r>
                <a:endParaRPr lang="en-US" altLang="en-US" dirty="0" smtClean="0"/>
              </a:p>
            </p:txBody>
          </p:sp>
          <p:sp>
            <p:nvSpPr>
              <p:cNvPr id="363829" name="Rectangle 16"/>
              <p:cNvSpPr>
                <a:spLocks noChangeArrowheads="1"/>
              </p:cNvSpPr>
              <p:nvPr/>
            </p:nvSpPr>
            <p:spPr bwMode="auto">
              <a:xfrm>
                <a:off x="2801" y="1394"/>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 </a:t>
                </a:r>
                <a:endParaRPr lang="en-US" altLang="en-US" dirty="0" smtClean="0"/>
              </a:p>
            </p:txBody>
          </p:sp>
          <p:sp>
            <p:nvSpPr>
              <p:cNvPr id="363830" name="Rectangle 17"/>
              <p:cNvSpPr>
                <a:spLocks noChangeArrowheads="1"/>
              </p:cNvSpPr>
              <p:nvPr/>
            </p:nvSpPr>
            <p:spPr bwMode="auto">
              <a:xfrm>
                <a:off x="2229" y="1505"/>
                <a:ext cx="439"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Company</a:t>
                </a:r>
                <a:endParaRPr lang="en-US" altLang="en-US" dirty="0" smtClean="0"/>
              </a:p>
            </p:txBody>
          </p:sp>
          <p:sp>
            <p:nvSpPr>
              <p:cNvPr id="363831" name="Rectangle 18"/>
              <p:cNvSpPr>
                <a:spLocks noChangeArrowheads="1"/>
              </p:cNvSpPr>
              <p:nvPr/>
            </p:nvSpPr>
            <p:spPr bwMode="auto">
              <a:xfrm>
                <a:off x="2630" y="1505"/>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 </a:t>
                </a:r>
                <a:endParaRPr lang="en-US" altLang="en-US" dirty="0" smtClean="0"/>
              </a:p>
            </p:txBody>
          </p:sp>
          <p:sp>
            <p:nvSpPr>
              <p:cNvPr id="363832" name="Rectangle 19"/>
              <p:cNvSpPr>
                <a:spLocks noChangeArrowheads="1"/>
              </p:cNvSpPr>
              <p:nvPr/>
            </p:nvSpPr>
            <p:spPr bwMode="auto">
              <a:xfrm>
                <a:off x="3069" y="1450"/>
                <a:ext cx="113"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 </a:t>
                </a:r>
                <a:endParaRPr lang="en-US" altLang="en-US" dirty="0" smtClean="0"/>
              </a:p>
            </p:txBody>
          </p:sp>
          <p:sp>
            <p:nvSpPr>
              <p:cNvPr id="363833" name="Rectangle 20"/>
              <p:cNvSpPr>
                <a:spLocks noChangeArrowheads="1"/>
              </p:cNvSpPr>
              <p:nvPr/>
            </p:nvSpPr>
            <p:spPr bwMode="auto">
              <a:xfrm>
                <a:off x="3141" y="1450"/>
                <a:ext cx="183"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Co.</a:t>
                </a:r>
                <a:endParaRPr lang="en-US" altLang="en-US" dirty="0" smtClean="0"/>
              </a:p>
            </p:txBody>
          </p:sp>
          <p:sp>
            <p:nvSpPr>
              <p:cNvPr id="363834" name="Rectangle 21"/>
              <p:cNvSpPr>
                <a:spLocks noChangeArrowheads="1"/>
              </p:cNvSpPr>
              <p:nvPr/>
            </p:nvSpPr>
            <p:spPr bwMode="auto">
              <a:xfrm>
                <a:off x="3282" y="1450"/>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 </a:t>
                </a:r>
                <a:endParaRPr lang="en-US" altLang="en-US" dirty="0" smtClean="0"/>
              </a:p>
            </p:txBody>
          </p:sp>
          <p:sp>
            <p:nvSpPr>
              <p:cNvPr id="363835" name="Rectangle 22"/>
              <p:cNvSpPr>
                <a:spLocks noChangeArrowheads="1"/>
              </p:cNvSpPr>
              <p:nvPr/>
            </p:nvSpPr>
            <p:spPr bwMode="auto">
              <a:xfrm>
                <a:off x="3636" y="1450"/>
                <a:ext cx="217"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City</a:t>
                </a:r>
                <a:endParaRPr lang="en-US" altLang="en-US" dirty="0" smtClean="0"/>
              </a:p>
            </p:txBody>
          </p:sp>
          <p:sp>
            <p:nvSpPr>
              <p:cNvPr id="363836" name="Rectangle 23"/>
              <p:cNvSpPr>
                <a:spLocks noChangeArrowheads="1"/>
              </p:cNvSpPr>
              <p:nvPr/>
            </p:nvSpPr>
            <p:spPr bwMode="auto">
              <a:xfrm>
                <a:off x="3812" y="1450"/>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 </a:t>
                </a:r>
                <a:endParaRPr lang="en-US" altLang="en-US" dirty="0" smtClean="0"/>
              </a:p>
            </p:txBody>
          </p:sp>
          <p:sp>
            <p:nvSpPr>
              <p:cNvPr id="363837" name="Rectangle 24"/>
              <p:cNvSpPr>
                <a:spLocks noChangeArrowheads="1"/>
              </p:cNvSpPr>
              <p:nvPr/>
            </p:nvSpPr>
            <p:spPr bwMode="auto">
              <a:xfrm>
                <a:off x="4171" y="1450"/>
                <a:ext cx="250"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State</a:t>
                </a:r>
                <a:endParaRPr lang="en-US" altLang="en-US" dirty="0" smtClean="0"/>
              </a:p>
            </p:txBody>
          </p:sp>
          <p:sp>
            <p:nvSpPr>
              <p:cNvPr id="363838" name="Rectangle 25"/>
              <p:cNvSpPr>
                <a:spLocks noChangeArrowheads="1"/>
              </p:cNvSpPr>
              <p:nvPr/>
            </p:nvSpPr>
            <p:spPr bwMode="auto">
              <a:xfrm>
                <a:off x="4380" y="1450"/>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 </a:t>
                </a:r>
                <a:endParaRPr lang="en-US" altLang="en-US" dirty="0" smtClean="0"/>
              </a:p>
            </p:txBody>
          </p:sp>
          <p:sp>
            <p:nvSpPr>
              <p:cNvPr id="363839" name="Rectangle 26"/>
              <p:cNvSpPr>
                <a:spLocks noChangeArrowheads="1"/>
              </p:cNvSpPr>
              <p:nvPr/>
            </p:nvSpPr>
            <p:spPr bwMode="auto">
              <a:xfrm>
                <a:off x="4480" y="1450"/>
                <a:ext cx="33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Letters</a:t>
                </a:r>
                <a:endParaRPr lang="en-US" altLang="en-US" dirty="0" smtClean="0"/>
              </a:p>
            </p:txBody>
          </p:sp>
          <p:sp>
            <p:nvSpPr>
              <p:cNvPr id="363840" name="Rectangle 27"/>
              <p:cNvSpPr>
                <a:spLocks noChangeArrowheads="1"/>
              </p:cNvSpPr>
              <p:nvPr/>
            </p:nvSpPr>
            <p:spPr bwMode="auto">
              <a:xfrm>
                <a:off x="4773" y="1450"/>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 </a:t>
                </a:r>
                <a:endParaRPr lang="en-US" altLang="en-US" dirty="0" smtClean="0"/>
              </a:p>
            </p:txBody>
          </p:sp>
          <p:sp>
            <p:nvSpPr>
              <p:cNvPr id="363841" name="Rectangle 28"/>
              <p:cNvSpPr>
                <a:spLocks noChangeArrowheads="1"/>
              </p:cNvSpPr>
              <p:nvPr/>
            </p:nvSpPr>
            <p:spPr bwMode="auto">
              <a:xfrm>
                <a:off x="4903" y="1450"/>
                <a:ext cx="226"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Enc </a:t>
                </a:r>
                <a:endParaRPr lang="en-US" altLang="en-US" dirty="0" smtClean="0"/>
              </a:p>
            </p:txBody>
          </p:sp>
          <p:sp>
            <p:nvSpPr>
              <p:cNvPr id="363842" name="Rectangle 29"/>
              <p:cNvSpPr>
                <a:spLocks noChangeArrowheads="1"/>
              </p:cNvSpPr>
              <p:nvPr/>
            </p:nvSpPr>
            <p:spPr bwMode="auto">
              <a:xfrm>
                <a:off x="5088" y="1450"/>
                <a:ext cx="89"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1</a:t>
                </a:r>
                <a:endParaRPr lang="en-US" altLang="en-US" dirty="0" smtClean="0"/>
              </a:p>
            </p:txBody>
          </p:sp>
          <p:sp>
            <p:nvSpPr>
              <p:cNvPr id="363843" name="Rectangle 30"/>
              <p:cNvSpPr>
                <a:spLocks noChangeArrowheads="1"/>
              </p:cNvSpPr>
              <p:nvPr/>
            </p:nvSpPr>
            <p:spPr bwMode="auto">
              <a:xfrm>
                <a:off x="5136" y="1450"/>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 </a:t>
                </a:r>
                <a:endParaRPr lang="en-US" altLang="en-US" dirty="0" smtClean="0"/>
              </a:p>
            </p:txBody>
          </p:sp>
          <p:sp>
            <p:nvSpPr>
              <p:cNvPr id="363844" name="Rectangle 31"/>
              <p:cNvSpPr>
                <a:spLocks noChangeArrowheads="1"/>
              </p:cNvSpPr>
              <p:nvPr/>
            </p:nvSpPr>
            <p:spPr bwMode="auto">
              <a:xfrm>
                <a:off x="5287" y="1450"/>
                <a:ext cx="301"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Encl 2</a:t>
                </a:r>
                <a:endParaRPr lang="en-US" altLang="en-US" dirty="0" smtClean="0"/>
              </a:p>
            </p:txBody>
          </p:sp>
          <p:sp>
            <p:nvSpPr>
              <p:cNvPr id="363845" name="Rectangle 32"/>
              <p:cNvSpPr>
                <a:spLocks noChangeArrowheads="1"/>
              </p:cNvSpPr>
              <p:nvPr/>
            </p:nvSpPr>
            <p:spPr bwMode="auto">
              <a:xfrm>
                <a:off x="5546" y="1450"/>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dirty="0" smtClean="0">
                    <a:solidFill>
                      <a:srgbClr val="000000"/>
                    </a:solidFill>
                    <a:latin typeface="Times New Roman" panose="02020603050405020304" pitchFamily="18" charset="0"/>
                  </a:rPr>
                  <a:t> </a:t>
                </a:r>
                <a:endParaRPr lang="en-US" altLang="en-US" dirty="0" smtClean="0"/>
              </a:p>
            </p:txBody>
          </p:sp>
          <p:sp>
            <p:nvSpPr>
              <p:cNvPr id="363846" name="Rectangle 33"/>
              <p:cNvSpPr>
                <a:spLocks noChangeArrowheads="1"/>
              </p:cNvSpPr>
              <p:nvPr/>
            </p:nvSpPr>
            <p:spPr bwMode="auto">
              <a:xfrm>
                <a:off x="647" y="139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47" name="Rectangle 34"/>
              <p:cNvSpPr>
                <a:spLocks noChangeArrowheads="1"/>
              </p:cNvSpPr>
              <p:nvPr/>
            </p:nvSpPr>
            <p:spPr bwMode="auto">
              <a:xfrm>
                <a:off x="647" y="139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48" name="Rectangle 35"/>
              <p:cNvSpPr>
                <a:spLocks noChangeArrowheads="1"/>
              </p:cNvSpPr>
              <p:nvPr/>
            </p:nvSpPr>
            <p:spPr bwMode="auto">
              <a:xfrm>
                <a:off x="651" y="1390"/>
                <a:ext cx="118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49" name="Rectangle 36"/>
              <p:cNvSpPr>
                <a:spLocks noChangeArrowheads="1"/>
              </p:cNvSpPr>
              <p:nvPr/>
            </p:nvSpPr>
            <p:spPr bwMode="auto">
              <a:xfrm>
                <a:off x="1834" y="139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50" name="Rectangle 37"/>
              <p:cNvSpPr>
                <a:spLocks noChangeArrowheads="1"/>
              </p:cNvSpPr>
              <p:nvPr/>
            </p:nvSpPr>
            <p:spPr bwMode="auto">
              <a:xfrm>
                <a:off x="1838" y="1390"/>
                <a:ext cx="1185"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51" name="Rectangle 38"/>
              <p:cNvSpPr>
                <a:spLocks noChangeArrowheads="1"/>
              </p:cNvSpPr>
              <p:nvPr/>
            </p:nvSpPr>
            <p:spPr bwMode="auto">
              <a:xfrm>
                <a:off x="3023" y="1390"/>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52" name="Rectangle 39"/>
              <p:cNvSpPr>
                <a:spLocks noChangeArrowheads="1"/>
              </p:cNvSpPr>
              <p:nvPr/>
            </p:nvSpPr>
            <p:spPr bwMode="auto">
              <a:xfrm>
                <a:off x="3026" y="1390"/>
                <a:ext cx="298"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53" name="Rectangle 40"/>
              <p:cNvSpPr>
                <a:spLocks noChangeArrowheads="1"/>
              </p:cNvSpPr>
              <p:nvPr/>
            </p:nvSpPr>
            <p:spPr bwMode="auto">
              <a:xfrm>
                <a:off x="3324" y="139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54" name="Rectangle 41"/>
              <p:cNvSpPr>
                <a:spLocks noChangeArrowheads="1"/>
              </p:cNvSpPr>
              <p:nvPr/>
            </p:nvSpPr>
            <p:spPr bwMode="auto">
              <a:xfrm>
                <a:off x="3328" y="1390"/>
                <a:ext cx="79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55" name="Rectangle 42"/>
              <p:cNvSpPr>
                <a:spLocks noChangeArrowheads="1"/>
              </p:cNvSpPr>
              <p:nvPr/>
            </p:nvSpPr>
            <p:spPr bwMode="auto">
              <a:xfrm>
                <a:off x="4121" y="1390"/>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56" name="Rectangle 43"/>
              <p:cNvSpPr>
                <a:spLocks noChangeArrowheads="1"/>
              </p:cNvSpPr>
              <p:nvPr/>
            </p:nvSpPr>
            <p:spPr bwMode="auto">
              <a:xfrm>
                <a:off x="4124" y="1390"/>
                <a:ext cx="30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57" name="Rectangle 44"/>
              <p:cNvSpPr>
                <a:spLocks noChangeArrowheads="1"/>
              </p:cNvSpPr>
              <p:nvPr/>
            </p:nvSpPr>
            <p:spPr bwMode="auto">
              <a:xfrm>
                <a:off x="4428" y="139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58" name="Rectangle 45"/>
              <p:cNvSpPr>
                <a:spLocks noChangeArrowheads="1"/>
              </p:cNvSpPr>
              <p:nvPr/>
            </p:nvSpPr>
            <p:spPr bwMode="auto">
              <a:xfrm>
                <a:off x="4432" y="1390"/>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59" name="Rectangle 46"/>
              <p:cNvSpPr>
                <a:spLocks noChangeArrowheads="1"/>
              </p:cNvSpPr>
              <p:nvPr/>
            </p:nvSpPr>
            <p:spPr bwMode="auto">
              <a:xfrm>
                <a:off x="4822" y="139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60" name="Rectangle 47"/>
              <p:cNvSpPr>
                <a:spLocks noChangeArrowheads="1"/>
              </p:cNvSpPr>
              <p:nvPr/>
            </p:nvSpPr>
            <p:spPr bwMode="auto">
              <a:xfrm>
                <a:off x="4826" y="1390"/>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61" name="Rectangle 48"/>
              <p:cNvSpPr>
                <a:spLocks noChangeArrowheads="1"/>
              </p:cNvSpPr>
              <p:nvPr/>
            </p:nvSpPr>
            <p:spPr bwMode="auto">
              <a:xfrm>
                <a:off x="5216" y="139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62" name="Rectangle 49"/>
              <p:cNvSpPr>
                <a:spLocks noChangeArrowheads="1"/>
              </p:cNvSpPr>
              <p:nvPr/>
            </p:nvSpPr>
            <p:spPr bwMode="auto">
              <a:xfrm>
                <a:off x="5220" y="1390"/>
                <a:ext cx="39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63" name="Rectangle 50"/>
              <p:cNvSpPr>
                <a:spLocks noChangeArrowheads="1"/>
              </p:cNvSpPr>
              <p:nvPr/>
            </p:nvSpPr>
            <p:spPr bwMode="auto">
              <a:xfrm>
                <a:off x="5614" y="1390"/>
                <a:ext cx="6"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64" name="Rectangle 51"/>
              <p:cNvSpPr>
                <a:spLocks noChangeArrowheads="1"/>
              </p:cNvSpPr>
              <p:nvPr/>
            </p:nvSpPr>
            <p:spPr bwMode="auto">
              <a:xfrm>
                <a:off x="647" y="1394"/>
                <a:ext cx="4"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65" name="Rectangle 52"/>
              <p:cNvSpPr>
                <a:spLocks noChangeArrowheads="1"/>
              </p:cNvSpPr>
              <p:nvPr/>
            </p:nvSpPr>
            <p:spPr bwMode="auto">
              <a:xfrm>
                <a:off x="1834" y="1394"/>
                <a:ext cx="4"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66" name="Rectangle 53"/>
              <p:cNvSpPr>
                <a:spLocks noChangeArrowheads="1"/>
              </p:cNvSpPr>
              <p:nvPr/>
            </p:nvSpPr>
            <p:spPr bwMode="auto">
              <a:xfrm>
                <a:off x="3023" y="1394"/>
                <a:ext cx="3"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67" name="Rectangle 54"/>
              <p:cNvSpPr>
                <a:spLocks noChangeArrowheads="1"/>
              </p:cNvSpPr>
              <p:nvPr/>
            </p:nvSpPr>
            <p:spPr bwMode="auto">
              <a:xfrm>
                <a:off x="3324" y="1394"/>
                <a:ext cx="4"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68" name="Rectangle 55"/>
              <p:cNvSpPr>
                <a:spLocks noChangeArrowheads="1"/>
              </p:cNvSpPr>
              <p:nvPr/>
            </p:nvSpPr>
            <p:spPr bwMode="auto">
              <a:xfrm>
                <a:off x="4121" y="1394"/>
                <a:ext cx="3"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69" name="Rectangle 56"/>
              <p:cNvSpPr>
                <a:spLocks noChangeArrowheads="1"/>
              </p:cNvSpPr>
              <p:nvPr/>
            </p:nvSpPr>
            <p:spPr bwMode="auto">
              <a:xfrm>
                <a:off x="4428" y="1394"/>
                <a:ext cx="4"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70" name="Rectangle 57"/>
              <p:cNvSpPr>
                <a:spLocks noChangeArrowheads="1"/>
              </p:cNvSpPr>
              <p:nvPr/>
            </p:nvSpPr>
            <p:spPr bwMode="auto">
              <a:xfrm>
                <a:off x="4822" y="1394"/>
                <a:ext cx="4"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71" name="Rectangle 58"/>
              <p:cNvSpPr>
                <a:spLocks noChangeArrowheads="1"/>
              </p:cNvSpPr>
              <p:nvPr/>
            </p:nvSpPr>
            <p:spPr bwMode="auto">
              <a:xfrm>
                <a:off x="5216" y="1394"/>
                <a:ext cx="4"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72" name="Rectangle 59"/>
              <p:cNvSpPr>
                <a:spLocks noChangeArrowheads="1"/>
              </p:cNvSpPr>
              <p:nvPr/>
            </p:nvSpPr>
            <p:spPr bwMode="auto">
              <a:xfrm>
                <a:off x="5614" y="1394"/>
                <a:ext cx="6"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73" name="Rectangle 60"/>
              <p:cNvSpPr>
                <a:spLocks noChangeArrowheads="1"/>
              </p:cNvSpPr>
              <p:nvPr/>
            </p:nvSpPr>
            <p:spPr bwMode="auto">
              <a:xfrm>
                <a:off x="692" y="1633"/>
                <a:ext cx="100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ArcelorMittal  Monessen</a:t>
                </a:r>
                <a:endParaRPr lang="en-US" altLang="en-US" dirty="0" smtClean="0"/>
              </a:p>
            </p:txBody>
          </p:sp>
          <p:sp>
            <p:nvSpPr>
              <p:cNvPr id="363874" name="Rectangle 61"/>
              <p:cNvSpPr>
                <a:spLocks noChangeArrowheads="1"/>
              </p:cNvSpPr>
              <p:nvPr/>
            </p:nvSpPr>
            <p:spPr bwMode="auto">
              <a:xfrm>
                <a:off x="1658" y="163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875" name="Rectangle 62"/>
              <p:cNvSpPr>
                <a:spLocks noChangeArrowheads="1"/>
              </p:cNvSpPr>
              <p:nvPr/>
            </p:nvSpPr>
            <p:spPr bwMode="auto">
              <a:xfrm>
                <a:off x="1879" y="1633"/>
                <a:ext cx="593"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ArcelorMittal </a:t>
                </a:r>
                <a:endParaRPr lang="en-US" altLang="en-US" dirty="0" smtClean="0"/>
              </a:p>
            </p:txBody>
          </p:sp>
          <p:sp>
            <p:nvSpPr>
              <p:cNvPr id="363876" name="Rectangle 63"/>
              <p:cNvSpPr>
                <a:spLocks noChangeArrowheads="1"/>
              </p:cNvSpPr>
              <p:nvPr/>
            </p:nvSpPr>
            <p:spPr bwMode="auto">
              <a:xfrm>
                <a:off x="2430" y="1633"/>
                <a:ext cx="584"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(separate inc.)</a:t>
                </a:r>
                <a:endParaRPr lang="en-US" altLang="en-US" dirty="0" smtClean="0"/>
              </a:p>
            </p:txBody>
          </p:sp>
          <p:sp>
            <p:nvSpPr>
              <p:cNvPr id="363877" name="Rectangle 64"/>
              <p:cNvSpPr>
                <a:spLocks noChangeArrowheads="1"/>
              </p:cNvSpPr>
              <p:nvPr/>
            </p:nvSpPr>
            <p:spPr bwMode="auto">
              <a:xfrm>
                <a:off x="2976" y="163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878" name="Rectangle 65"/>
              <p:cNvSpPr>
                <a:spLocks noChangeArrowheads="1"/>
              </p:cNvSpPr>
              <p:nvPr/>
            </p:nvSpPr>
            <p:spPr bwMode="auto">
              <a:xfrm>
                <a:off x="3151" y="1633"/>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1</a:t>
                </a:r>
                <a:endParaRPr lang="en-US" altLang="en-US" dirty="0" smtClean="0"/>
              </a:p>
            </p:txBody>
          </p:sp>
          <p:sp>
            <p:nvSpPr>
              <p:cNvPr id="363879" name="Rectangle 66"/>
              <p:cNvSpPr>
                <a:spLocks noChangeArrowheads="1"/>
              </p:cNvSpPr>
              <p:nvPr/>
            </p:nvSpPr>
            <p:spPr bwMode="auto">
              <a:xfrm>
                <a:off x="3199" y="163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880" name="Rectangle 67"/>
              <p:cNvSpPr>
                <a:spLocks noChangeArrowheads="1"/>
              </p:cNvSpPr>
              <p:nvPr/>
            </p:nvSpPr>
            <p:spPr bwMode="auto">
              <a:xfrm>
                <a:off x="3369" y="1633"/>
                <a:ext cx="428"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Monessen</a:t>
                </a:r>
                <a:endParaRPr lang="en-US" altLang="en-US" dirty="0" smtClean="0"/>
              </a:p>
            </p:txBody>
          </p:sp>
          <p:sp>
            <p:nvSpPr>
              <p:cNvPr id="363881" name="Rectangle 68"/>
              <p:cNvSpPr>
                <a:spLocks noChangeArrowheads="1"/>
              </p:cNvSpPr>
              <p:nvPr/>
            </p:nvSpPr>
            <p:spPr bwMode="auto">
              <a:xfrm>
                <a:off x="3759" y="163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882" name="Rectangle 69"/>
              <p:cNvSpPr>
                <a:spLocks noChangeArrowheads="1"/>
              </p:cNvSpPr>
              <p:nvPr/>
            </p:nvSpPr>
            <p:spPr bwMode="auto">
              <a:xfrm>
                <a:off x="4166" y="1633"/>
                <a:ext cx="160"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PA</a:t>
                </a:r>
                <a:endParaRPr lang="en-US" altLang="en-US" dirty="0" smtClean="0"/>
              </a:p>
            </p:txBody>
          </p:sp>
          <p:sp>
            <p:nvSpPr>
              <p:cNvPr id="363883" name="Rectangle 70"/>
              <p:cNvSpPr>
                <a:spLocks noChangeArrowheads="1"/>
              </p:cNvSpPr>
              <p:nvPr/>
            </p:nvSpPr>
            <p:spPr bwMode="auto">
              <a:xfrm>
                <a:off x="4289" y="163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884" name="Rectangle 71"/>
              <p:cNvSpPr>
                <a:spLocks noChangeArrowheads="1"/>
              </p:cNvSpPr>
              <p:nvPr/>
            </p:nvSpPr>
            <p:spPr bwMode="auto">
              <a:xfrm>
                <a:off x="4602" y="1633"/>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1</a:t>
                </a:r>
                <a:endParaRPr lang="en-US" altLang="en-US" dirty="0" smtClean="0"/>
              </a:p>
            </p:txBody>
          </p:sp>
          <p:sp>
            <p:nvSpPr>
              <p:cNvPr id="363885" name="Rectangle 72"/>
              <p:cNvSpPr>
                <a:spLocks noChangeArrowheads="1"/>
              </p:cNvSpPr>
              <p:nvPr/>
            </p:nvSpPr>
            <p:spPr bwMode="auto">
              <a:xfrm>
                <a:off x="4650" y="163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886" name="Rectangle 73"/>
              <p:cNvSpPr>
                <a:spLocks noChangeArrowheads="1"/>
              </p:cNvSpPr>
              <p:nvPr/>
            </p:nvSpPr>
            <p:spPr bwMode="auto">
              <a:xfrm>
                <a:off x="4996" y="1633"/>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1</a:t>
                </a:r>
                <a:endParaRPr lang="en-US" altLang="en-US" dirty="0" smtClean="0"/>
              </a:p>
            </p:txBody>
          </p:sp>
          <p:sp>
            <p:nvSpPr>
              <p:cNvPr id="363887" name="Rectangle 74"/>
              <p:cNvSpPr>
                <a:spLocks noChangeArrowheads="1"/>
              </p:cNvSpPr>
              <p:nvPr/>
            </p:nvSpPr>
            <p:spPr bwMode="auto">
              <a:xfrm>
                <a:off x="5044" y="163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888" name="Rectangle 75"/>
              <p:cNvSpPr>
                <a:spLocks noChangeArrowheads="1"/>
              </p:cNvSpPr>
              <p:nvPr/>
            </p:nvSpPr>
            <p:spPr bwMode="auto">
              <a:xfrm>
                <a:off x="5392" y="1633"/>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1</a:t>
                </a:r>
                <a:endParaRPr lang="en-US" altLang="en-US" dirty="0" smtClean="0"/>
              </a:p>
            </p:txBody>
          </p:sp>
          <p:sp>
            <p:nvSpPr>
              <p:cNvPr id="363889" name="Rectangle 76"/>
              <p:cNvSpPr>
                <a:spLocks noChangeArrowheads="1"/>
              </p:cNvSpPr>
              <p:nvPr/>
            </p:nvSpPr>
            <p:spPr bwMode="auto">
              <a:xfrm>
                <a:off x="5440" y="163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890" name="Rectangle 77"/>
              <p:cNvSpPr>
                <a:spLocks noChangeArrowheads="1"/>
              </p:cNvSpPr>
              <p:nvPr/>
            </p:nvSpPr>
            <p:spPr bwMode="auto">
              <a:xfrm>
                <a:off x="647" y="1615"/>
                <a:ext cx="4"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91" name="Rectangle 78"/>
              <p:cNvSpPr>
                <a:spLocks noChangeArrowheads="1"/>
              </p:cNvSpPr>
              <p:nvPr/>
            </p:nvSpPr>
            <p:spPr bwMode="auto">
              <a:xfrm>
                <a:off x="651" y="1615"/>
                <a:ext cx="118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92" name="Rectangle 79"/>
              <p:cNvSpPr>
                <a:spLocks noChangeArrowheads="1"/>
              </p:cNvSpPr>
              <p:nvPr/>
            </p:nvSpPr>
            <p:spPr bwMode="auto">
              <a:xfrm>
                <a:off x="1834" y="1632"/>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93" name="Rectangle 80"/>
              <p:cNvSpPr>
                <a:spLocks noChangeArrowheads="1"/>
              </p:cNvSpPr>
              <p:nvPr/>
            </p:nvSpPr>
            <p:spPr bwMode="auto">
              <a:xfrm>
                <a:off x="1834" y="1615"/>
                <a:ext cx="18"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94" name="Rectangle 81"/>
              <p:cNvSpPr>
                <a:spLocks noChangeArrowheads="1"/>
              </p:cNvSpPr>
              <p:nvPr/>
            </p:nvSpPr>
            <p:spPr bwMode="auto">
              <a:xfrm>
                <a:off x="1852" y="1615"/>
                <a:ext cx="1171"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95" name="Rectangle 82"/>
              <p:cNvSpPr>
                <a:spLocks noChangeArrowheads="1"/>
              </p:cNvSpPr>
              <p:nvPr/>
            </p:nvSpPr>
            <p:spPr bwMode="auto">
              <a:xfrm>
                <a:off x="3023" y="1632"/>
                <a:ext cx="3"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96" name="Rectangle 83"/>
              <p:cNvSpPr>
                <a:spLocks noChangeArrowheads="1"/>
              </p:cNvSpPr>
              <p:nvPr/>
            </p:nvSpPr>
            <p:spPr bwMode="auto">
              <a:xfrm>
                <a:off x="3023" y="1615"/>
                <a:ext cx="17"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97" name="Rectangle 84"/>
              <p:cNvSpPr>
                <a:spLocks noChangeArrowheads="1"/>
              </p:cNvSpPr>
              <p:nvPr/>
            </p:nvSpPr>
            <p:spPr bwMode="auto">
              <a:xfrm>
                <a:off x="3040" y="1615"/>
                <a:ext cx="284"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98" name="Rectangle 85"/>
              <p:cNvSpPr>
                <a:spLocks noChangeArrowheads="1"/>
              </p:cNvSpPr>
              <p:nvPr/>
            </p:nvSpPr>
            <p:spPr bwMode="auto">
              <a:xfrm>
                <a:off x="3324" y="1632"/>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99" name="Rectangle 86"/>
              <p:cNvSpPr>
                <a:spLocks noChangeArrowheads="1"/>
              </p:cNvSpPr>
              <p:nvPr/>
            </p:nvSpPr>
            <p:spPr bwMode="auto">
              <a:xfrm>
                <a:off x="3324" y="1615"/>
                <a:ext cx="18"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00" name="Rectangle 87"/>
              <p:cNvSpPr>
                <a:spLocks noChangeArrowheads="1"/>
              </p:cNvSpPr>
              <p:nvPr/>
            </p:nvSpPr>
            <p:spPr bwMode="auto">
              <a:xfrm>
                <a:off x="3342" y="1615"/>
                <a:ext cx="779"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01" name="Rectangle 88"/>
              <p:cNvSpPr>
                <a:spLocks noChangeArrowheads="1"/>
              </p:cNvSpPr>
              <p:nvPr/>
            </p:nvSpPr>
            <p:spPr bwMode="auto">
              <a:xfrm>
                <a:off x="4121" y="1632"/>
                <a:ext cx="3"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02" name="Rectangle 89"/>
              <p:cNvSpPr>
                <a:spLocks noChangeArrowheads="1"/>
              </p:cNvSpPr>
              <p:nvPr/>
            </p:nvSpPr>
            <p:spPr bwMode="auto">
              <a:xfrm>
                <a:off x="4121" y="1615"/>
                <a:ext cx="17"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03" name="Rectangle 90"/>
              <p:cNvSpPr>
                <a:spLocks noChangeArrowheads="1"/>
              </p:cNvSpPr>
              <p:nvPr/>
            </p:nvSpPr>
            <p:spPr bwMode="auto">
              <a:xfrm>
                <a:off x="4138" y="1615"/>
                <a:ext cx="290"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04" name="Rectangle 91"/>
              <p:cNvSpPr>
                <a:spLocks noChangeArrowheads="1"/>
              </p:cNvSpPr>
              <p:nvPr/>
            </p:nvSpPr>
            <p:spPr bwMode="auto">
              <a:xfrm>
                <a:off x="4428" y="1632"/>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05" name="Rectangle 92"/>
              <p:cNvSpPr>
                <a:spLocks noChangeArrowheads="1"/>
              </p:cNvSpPr>
              <p:nvPr/>
            </p:nvSpPr>
            <p:spPr bwMode="auto">
              <a:xfrm>
                <a:off x="4428" y="1615"/>
                <a:ext cx="17"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06" name="Rectangle 93"/>
              <p:cNvSpPr>
                <a:spLocks noChangeArrowheads="1"/>
              </p:cNvSpPr>
              <p:nvPr/>
            </p:nvSpPr>
            <p:spPr bwMode="auto">
              <a:xfrm>
                <a:off x="4445" y="1615"/>
                <a:ext cx="377"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07" name="Rectangle 94"/>
              <p:cNvSpPr>
                <a:spLocks noChangeArrowheads="1"/>
              </p:cNvSpPr>
              <p:nvPr/>
            </p:nvSpPr>
            <p:spPr bwMode="auto">
              <a:xfrm>
                <a:off x="4822" y="1632"/>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08" name="Rectangle 95"/>
              <p:cNvSpPr>
                <a:spLocks noChangeArrowheads="1"/>
              </p:cNvSpPr>
              <p:nvPr/>
            </p:nvSpPr>
            <p:spPr bwMode="auto">
              <a:xfrm>
                <a:off x="4822" y="1615"/>
                <a:ext cx="17"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09" name="Rectangle 96"/>
              <p:cNvSpPr>
                <a:spLocks noChangeArrowheads="1"/>
              </p:cNvSpPr>
              <p:nvPr/>
            </p:nvSpPr>
            <p:spPr bwMode="auto">
              <a:xfrm>
                <a:off x="4839" y="1615"/>
                <a:ext cx="377"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10" name="Rectangle 97"/>
              <p:cNvSpPr>
                <a:spLocks noChangeArrowheads="1"/>
              </p:cNvSpPr>
              <p:nvPr/>
            </p:nvSpPr>
            <p:spPr bwMode="auto">
              <a:xfrm>
                <a:off x="5216" y="1632"/>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11" name="Rectangle 98"/>
              <p:cNvSpPr>
                <a:spLocks noChangeArrowheads="1"/>
              </p:cNvSpPr>
              <p:nvPr/>
            </p:nvSpPr>
            <p:spPr bwMode="auto">
              <a:xfrm>
                <a:off x="5216" y="1615"/>
                <a:ext cx="17"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12" name="Rectangle 99"/>
              <p:cNvSpPr>
                <a:spLocks noChangeArrowheads="1"/>
              </p:cNvSpPr>
              <p:nvPr/>
            </p:nvSpPr>
            <p:spPr bwMode="auto">
              <a:xfrm>
                <a:off x="5233" y="1615"/>
                <a:ext cx="381"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13" name="Rectangle 100"/>
              <p:cNvSpPr>
                <a:spLocks noChangeArrowheads="1"/>
              </p:cNvSpPr>
              <p:nvPr/>
            </p:nvSpPr>
            <p:spPr bwMode="auto">
              <a:xfrm>
                <a:off x="5614" y="1615"/>
                <a:ext cx="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14" name="Rectangle 101"/>
              <p:cNvSpPr>
                <a:spLocks noChangeArrowheads="1"/>
              </p:cNvSpPr>
              <p:nvPr/>
            </p:nvSpPr>
            <p:spPr bwMode="auto">
              <a:xfrm>
                <a:off x="647" y="1633"/>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15" name="Rectangle 102"/>
              <p:cNvSpPr>
                <a:spLocks noChangeArrowheads="1"/>
              </p:cNvSpPr>
              <p:nvPr/>
            </p:nvSpPr>
            <p:spPr bwMode="auto">
              <a:xfrm>
                <a:off x="1834" y="1633"/>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16" name="Rectangle 103"/>
              <p:cNvSpPr>
                <a:spLocks noChangeArrowheads="1"/>
              </p:cNvSpPr>
              <p:nvPr/>
            </p:nvSpPr>
            <p:spPr bwMode="auto">
              <a:xfrm>
                <a:off x="3023" y="1633"/>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17" name="Rectangle 104"/>
              <p:cNvSpPr>
                <a:spLocks noChangeArrowheads="1"/>
              </p:cNvSpPr>
              <p:nvPr/>
            </p:nvSpPr>
            <p:spPr bwMode="auto">
              <a:xfrm>
                <a:off x="3324" y="1633"/>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18" name="Rectangle 105"/>
              <p:cNvSpPr>
                <a:spLocks noChangeArrowheads="1"/>
              </p:cNvSpPr>
              <p:nvPr/>
            </p:nvSpPr>
            <p:spPr bwMode="auto">
              <a:xfrm>
                <a:off x="4121" y="1633"/>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19" name="Rectangle 106"/>
              <p:cNvSpPr>
                <a:spLocks noChangeArrowheads="1"/>
              </p:cNvSpPr>
              <p:nvPr/>
            </p:nvSpPr>
            <p:spPr bwMode="auto">
              <a:xfrm>
                <a:off x="4428" y="1633"/>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20" name="Rectangle 107"/>
              <p:cNvSpPr>
                <a:spLocks noChangeArrowheads="1"/>
              </p:cNvSpPr>
              <p:nvPr/>
            </p:nvSpPr>
            <p:spPr bwMode="auto">
              <a:xfrm>
                <a:off x="4822" y="1633"/>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21" name="Rectangle 108"/>
              <p:cNvSpPr>
                <a:spLocks noChangeArrowheads="1"/>
              </p:cNvSpPr>
              <p:nvPr/>
            </p:nvSpPr>
            <p:spPr bwMode="auto">
              <a:xfrm>
                <a:off x="5216" y="1633"/>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22" name="Rectangle 109"/>
              <p:cNvSpPr>
                <a:spLocks noChangeArrowheads="1"/>
              </p:cNvSpPr>
              <p:nvPr/>
            </p:nvSpPr>
            <p:spPr bwMode="auto">
              <a:xfrm>
                <a:off x="5614" y="1633"/>
                <a:ext cx="6"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23" name="Rectangle 110"/>
              <p:cNvSpPr>
                <a:spLocks noChangeArrowheads="1"/>
              </p:cNvSpPr>
              <p:nvPr/>
            </p:nvSpPr>
            <p:spPr bwMode="auto">
              <a:xfrm>
                <a:off x="692" y="1747"/>
                <a:ext cx="84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ArcelorMittal Burns </a:t>
                </a:r>
                <a:endParaRPr lang="en-US" altLang="en-US" dirty="0" smtClean="0"/>
              </a:p>
            </p:txBody>
          </p:sp>
          <p:sp>
            <p:nvSpPr>
              <p:cNvPr id="363924" name="Rectangle 111"/>
              <p:cNvSpPr>
                <a:spLocks noChangeArrowheads="1"/>
              </p:cNvSpPr>
              <p:nvPr/>
            </p:nvSpPr>
            <p:spPr bwMode="auto">
              <a:xfrm>
                <a:off x="1497" y="1747"/>
                <a:ext cx="310"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Harbor</a:t>
                </a:r>
                <a:endParaRPr lang="en-US" altLang="en-US" dirty="0" smtClean="0"/>
              </a:p>
            </p:txBody>
          </p:sp>
          <p:sp>
            <p:nvSpPr>
              <p:cNvPr id="363925" name="Rectangle 112"/>
              <p:cNvSpPr>
                <a:spLocks noChangeArrowheads="1"/>
              </p:cNvSpPr>
              <p:nvPr/>
            </p:nvSpPr>
            <p:spPr bwMode="auto">
              <a:xfrm>
                <a:off x="1770" y="17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926" name="Rectangle 113"/>
              <p:cNvSpPr>
                <a:spLocks noChangeArrowheads="1"/>
              </p:cNvSpPr>
              <p:nvPr/>
            </p:nvSpPr>
            <p:spPr bwMode="auto">
              <a:xfrm>
                <a:off x="1879" y="1747"/>
                <a:ext cx="593"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ArcelorMittal </a:t>
                </a:r>
                <a:endParaRPr lang="en-US" altLang="en-US" dirty="0" smtClean="0"/>
              </a:p>
            </p:txBody>
          </p:sp>
          <p:sp>
            <p:nvSpPr>
              <p:cNvPr id="363927" name="Rectangle 114"/>
              <p:cNvSpPr>
                <a:spLocks noChangeArrowheads="1"/>
              </p:cNvSpPr>
              <p:nvPr/>
            </p:nvSpPr>
            <p:spPr bwMode="auto">
              <a:xfrm>
                <a:off x="2430" y="1747"/>
                <a:ext cx="584"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(separate inc.)</a:t>
                </a:r>
                <a:endParaRPr lang="en-US" altLang="en-US" dirty="0" smtClean="0"/>
              </a:p>
            </p:txBody>
          </p:sp>
          <p:sp>
            <p:nvSpPr>
              <p:cNvPr id="363928" name="Rectangle 115"/>
              <p:cNvSpPr>
                <a:spLocks noChangeArrowheads="1"/>
              </p:cNvSpPr>
              <p:nvPr/>
            </p:nvSpPr>
            <p:spPr bwMode="auto">
              <a:xfrm>
                <a:off x="2976" y="17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929" name="Rectangle 116"/>
              <p:cNvSpPr>
                <a:spLocks noChangeArrowheads="1"/>
              </p:cNvSpPr>
              <p:nvPr/>
            </p:nvSpPr>
            <p:spPr bwMode="auto">
              <a:xfrm>
                <a:off x="3151" y="174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2</a:t>
                </a:r>
                <a:endParaRPr lang="en-US" altLang="en-US" dirty="0" smtClean="0"/>
              </a:p>
            </p:txBody>
          </p:sp>
          <p:sp>
            <p:nvSpPr>
              <p:cNvPr id="363930" name="Rectangle 117"/>
              <p:cNvSpPr>
                <a:spLocks noChangeArrowheads="1"/>
              </p:cNvSpPr>
              <p:nvPr/>
            </p:nvSpPr>
            <p:spPr bwMode="auto">
              <a:xfrm>
                <a:off x="3199" y="17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931" name="Rectangle 118"/>
              <p:cNvSpPr>
                <a:spLocks noChangeArrowheads="1"/>
              </p:cNvSpPr>
              <p:nvPr/>
            </p:nvSpPr>
            <p:spPr bwMode="auto">
              <a:xfrm>
                <a:off x="3369" y="1747"/>
                <a:ext cx="291"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Burns </a:t>
                </a:r>
                <a:endParaRPr lang="en-US" altLang="en-US" dirty="0" smtClean="0"/>
              </a:p>
            </p:txBody>
          </p:sp>
          <p:sp>
            <p:nvSpPr>
              <p:cNvPr id="363932" name="Rectangle 119"/>
              <p:cNvSpPr>
                <a:spLocks noChangeArrowheads="1"/>
              </p:cNvSpPr>
              <p:nvPr/>
            </p:nvSpPr>
            <p:spPr bwMode="auto">
              <a:xfrm>
                <a:off x="3622" y="1747"/>
                <a:ext cx="310"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Harbor</a:t>
                </a:r>
                <a:endParaRPr lang="en-US" altLang="en-US" dirty="0" smtClean="0"/>
              </a:p>
            </p:txBody>
          </p:sp>
          <p:sp>
            <p:nvSpPr>
              <p:cNvPr id="363933" name="Rectangle 120"/>
              <p:cNvSpPr>
                <a:spLocks noChangeArrowheads="1"/>
              </p:cNvSpPr>
              <p:nvPr/>
            </p:nvSpPr>
            <p:spPr bwMode="auto">
              <a:xfrm>
                <a:off x="3895" y="17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934" name="Rectangle 121"/>
              <p:cNvSpPr>
                <a:spLocks noChangeArrowheads="1"/>
              </p:cNvSpPr>
              <p:nvPr/>
            </p:nvSpPr>
            <p:spPr bwMode="auto">
              <a:xfrm>
                <a:off x="4166" y="1747"/>
                <a:ext cx="138"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IN</a:t>
                </a:r>
                <a:endParaRPr lang="en-US" altLang="en-US" dirty="0" smtClean="0"/>
              </a:p>
            </p:txBody>
          </p:sp>
          <p:sp>
            <p:nvSpPr>
              <p:cNvPr id="363935" name="Rectangle 122"/>
              <p:cNvSpPr>
                <a:spLocks noChangeArrowheads="1"/>
              </p:cNvSpPr>
              <p:nvPr/>
            </p:nvSpPr>
            <p:spPr bwMode="auto">
              <a:xfrm>
                <a:off x="4268" y="17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936" name="Rectangle 123"/>
              <p:cNvSpPr>
                <a:spLocks noChangeArrowheads="1"/>
              </p:cNvSpPr>
              <p:nvPr/>
            </p:nvSpPr>
            <p:spPr bwMode="auto">
              <a:xfrm>
                <a:off x="4602" y="174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2</a:t>
                </a:r>
                <a:endParaRPr lang="en-US" altLang="en-US" dirty="0" smtClean="0"/>
              </a:p>
            </p:txBody>
          </p:sp>
          <p:sp>
            <p:nvSpPr>
              <p:cNvPr id="363937" name="Rectangle 124"/>
              <p:cNvSpPr>
                <a:spLocks noChangeArrowheads="1"/>
              </p:cNvSpPr>
              <p:nvPr/>
            </p:nvSpPr>
            <p:spPr bwMode="auto">
              <a:xfrm>
                <a:off x="4650" y="17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938" name="Rectangle 125"/>
              <p:cNvSpPr>
                <a:spLocks noChangeArrowheads="1"/>
              </p:cNvSpPr>
              <p:nvPr/>
            </p:nvSpPr>
            <p:spPr bwMode="auto">
              <a:xfrm>
                <a:off x="4996" y="174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2</a:t>
                </a:r>
                <a:endParaRPr lang="en-US" altLang="en-US" dirty="0" smtClean="0"/>
              </a:p>
            </p:txBody>
          </p:sp>
          <p:sp>
            <p:nvSpPr>
              <p:cNvPr id="363939" name="Rectangle 126"/>
              <p:cNvSpPr>
                <a:spLocks noChangeArrowheads="1"/>
              </p:cNvSpPr>
              <p:nvPr/>
            </p:nvSpPr>
            <p:spPr bwMode="auto">
              <a:xfrm>
                <a:off x="5044" y="17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940" name="Rectangle 127"/>
              <p:cNvSpPr>
                <a:spLocks noChangeArrowheads="1"/>
              </p:cNvSpPr>
              <p:nvPr/>
            </p:nvSpPr>
            <p:spPr bwMode="auto">
              <a:xfrm>
                <a:off x="5392" y="174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2</a:t>
                </a:r>
                <a:endParaRPr lang="en-US" altLang="en-US" dirty="0" smtClean="0"/>
              </a:p>
            </p:txBody>
          </p:sp>
          <p:sp>
            <p:nvSpPr>
              <p:cNvPr id="363941" name="Rectangle 128"/>
              <p:cNvSpPr>
                <a:spLocks noChangeArrowheads="1"/>
              </p:cNvSpPr>
              <p:nvPr/>
            </p:nvSpPr>
            <p:spPr bwMode="auto">
              <a:xfrm>
                <a:off x="5440" y="17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942" name="Rectangle 129"/>
              <p:cNvSpPr>
                <a:spLocks noChangeArrowheads="1"/>
              </p:cNvSpPr>
              <p:nvPr/>
            </p:nvSpPr>
            <p:spPr bwMode="auto">
              <a:xfrm>
                <a:off x="647" y="1744"/>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43" name="Rectangle 130"/>
              <p:cNvSpPr>
                <a:spLocks noChangeArrowheads="1"/>
              </p:cNvSpPr>
              <p:nvPr/>
            </p:nvSpPr>
            <p:spPr bwMode="auto">
              <a:xfrm>
                <a:off x="651" y="1744"/>
                <a:ext cx="118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44" name="Rectangle 131"/>
              <p:cNvSpPr>
                <a:spLocks noChangeArrowheads="1"/>
              </p:cNvSpPr>
              <p:nvPr/>
            </p:nvSpPr>
            <p:spPr bwMode="auto">
              <a:xfrm>
                <a:off x="1834" y="1744"/>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45" name="Rectangle 132"/>
              <p:cNvSpPr>
                <a:spLocks noChangeArrowheads="1"/>
              </p:cNvSpPr>
              <p:nvPr/>
            </p:nvSpPr>
            <p:spPr bwMode="auto">
              <a:xfrm>
                <a:off x="1838" y="1744"/>
                <a:ext cx="1185"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46" name="Rectangle 133"/>
              <p:cNvSpPr>
                <a:spLocks noChangeArrowheads="1"/>
              </p:cNvSpPr>
              <p:nvPr/>
            </p:nvSpPr>
            <p:spPr bwMode="auto">
              <a:xfrm>
                <a:off x="3023" y="1744"/>
                <a:ext cx="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47" name="Rectangle 134"/>
              <p:cNvSpPr>
                <a:spLocks noChangeArrowheads="1"/>
              </p:cNvSpPr>
              <p:nvPr/>
            </p:nvSpPr>
            <p:spPr bwMode="auto">
              <a:xfrm>
                <a:off x="3026" y="1744"/>
                <a:ext cx="298"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48" name="Rectangle 135"/>
              <p:cNvSpPr>
                <a:spLocks noChangeArrowheads="1"/>
              </p:cNvSpPr>
              <p:nvPr/>
            </p:nvSpPr>
            <p:spPr bwMode="auto">
              <a:xfrm>
                <a:off x="3324" y="1744"/>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49" name="Rectangle 136"/>
              <p:cNvSpPr>
                <a:spLocks noChangeArrowheads="1"/>
              </p:cNvSpPr>
              <p:nvPr/>
            </p:nvSpPr>
            <p:spPr bwMode="auto">
              <a:xfrm>
                <a:off x="3328" y="1744"/>
                <a:ext cx="79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50" name="Rectangle 137"/>
              <p:cNvSpPr>
                <a:spLocks noChangeArrowheads="1"/>
              </p:cNvSpPr>
              <p:nvPr/>
            </p:nvSpPr>
            <p:spPr bwMode="auto">
              <a:xfrm>
                <a:off x="4121" y="1744"/>
                <a:ext cx="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51" name="Rectangle 138"/>
              <p:cNvSpPr>
                <a:spLocks noChangeArrowheads="1"/>
              </p:cNvSpPr>
              <p:nvPr/>
            </p:nvSpPr>
            <p:spPr bwMode="auto">
              <a:xfrm>
                <a:off x="4124" y="1744"/>
                <a:ext cx="30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52" name="Rectangle 139"/>
              <p:cNvSpPr>
                <a:spLocks noChangeArrowheads="1"/>
              </p:cNvSpPr>
              <p:nvPr/>
            </p:nvSpPr>
            <p:spPr bwMode="auto">
              <a:xfrm>
                <a:off x="4428" y="1744"/>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53" name="Rectangle 140"/>
              <p:cNvSpPr>
                <a:spLocks noChangeArrowheads="1"/>
              </p:cNvSpPr>
              <p:nvPr/>
            </p:nvSpPr>
            <p:spPr bwMode="auto">
              <a:xfrm>
                <a:off x="4432" y="1744"/>
                <a:ext cx="390"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54" name="Rectangle 141"/>
              <p:cNvSpPr>
                <a:spLocks noChangeArrowheads="1"/>
              </p:cNvSpPr>
              <p:nvPr/>
            </p:nvSpPr>
            <p:spPr bwMode="auto">
              <a:xfrm>
                <a:off x="4822" y="1744"/>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55" name="Rectangle 142"/>
              <p:cNvSpPr>
                <a:spLocks noChangeArrowheads="1"/>
              </p:cNvSpPr>
              <p:nvPr/>
            </p:nvSpPr>
            <p:spPr bwMode="auto">
              <a:xfrm>
                <a:off x="4826" y="1744"/>
                <a:ext cx="390"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56" name="Rectangle 143"/>
              <p:cNvSpPr>
                <a:spLocks noChangeArrowheads="1"/>
              </p:cNvSpPr>
              <p:nvPr/>
            </p:nvSpPr>
            <p:spPr bwMode="auto">
              <a:xfrm>
                <a:off x="5216" y="1744"/>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57" name="Rectangle 144"/>
              <p:cNvSpPr>
                <a:spLocks noChangeArrowheads="1"/>
              </p:cNvSpPr>
              <p:nvPr/>
            </p:nvSpPr>
            <p:spPr bwMode="auto">
              <a:xfrm>
                <a:off x="5220" y="1744"/>
                <a:ext cx="39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58" name="Rectangle 145"/>
              <p:cNvSpPr>
                <a:spLocks noChangeArrowheads="1"/>
              </p:cNvSpPr>
              <p:nvPr/>
            </p:nvSpPr>
            <p:spPr bwMode="auto">
              <a:xfrm>
                <a:off x="5614" y="1744"/>
                <a:ext cx="6"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59" name="Rectangle 146"/>
              <p:cNvSpPr>
                <a:spLocks noChangeArrowheads="1"/>
              </p:cNvSpPr>
              <p:nvPr/>
            </p:nvSpPr>
            <p:spPr bwMode="auto">
              <a:xfrm>
                <a:off x="647" y="174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60" name="Rectangle 147"/>
              <p:cNvSpPr>
                <a:spLocks noChangeArrowheads="1"/>
              </p:cNvSpPr>
              <p:nvPr/>
            </p:nvSpPr>
            <p:spPr bwMode="auto">
              <a:xfrm>
                <a:off x="1834" y="174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61" name="Rectangle 148"/>
              <p:cNvSpPr>
                <a:spLocks noChangeArrowheads="1"/>
              </p:cNvSpPr>
              <p:nvPr/>
            </p:nvSpPr>
            <p:spPr bwMode="auto">
              <a:xfrm>
                <a:off x="3023" y="1747"/>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62" name="Rectangle 149"/>
              <p:cNvSpPr>
                <a:spLocks noChangeArrowheads="1"/>
              </p:cNvSpPr>
              <p:nvPr/>
            </p:nvSpPr>
            <p:spPr bwMode="auto">
              <a:xfrm>
                <a:off x="3324" y="174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63" name="Rectangle 150"/>
              <p:cNvSpPr>
                <a:spLocks noChangeArrowheads="1"/>
              </p:cNvSpPr>
              <p:nvPr/>
            </p:nvSpPr>
            <p:spPr bwMode="auto">
              <a:xfrm>
                <a:off x="4121" y="1747"/>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64" name="Rectangle 151"/>
              <p:cNvSpPr>
                <a:spLocks noChangeArrowheads="1"/>
              </p:cNvSpPr>
              <p:nvPr/>
            </p:nvSpPr>
            <p:spPr bwMode="auto">
              <a:xfrm>
                <a:off x="4428" y="174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65" name="Rectangle 152"/>
              <p:cNvSpPr>
                <a:spLocks noChangeArrowheads="1"/>
              </p:cNvSpPr>
              <p:nvPr/>
            </p:nvSpPr>
            <p:spPr bwMode="auto">
              <a:xfrm>
                <a:off x="4822" y="174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66" name="Rectangle 153"/>
              <p:cNvSpPr>
                <a:spLocks noChangeArrowheads="1"/>
              </p:cNvSpPr>
              <p:nvPr/>
            </p:nvSpPr>
            <p:spPr bwMode="auto">
              <a:xfrm>
                <a:off x="5216" y="174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67" name="Rectangle 154"/>
              <p:cNvSpPr>
                <a:spLocks noChangeArrowheads="1"/>
              </p:cNvSpPr>
              <p:nvPr/>
            </p:nvSpPr>
            <p:spPr bwMode="auto">
              <a:xfrm>
                <a:off x="5614" y="1747"/>
                <a:ext cx="6"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68" name="Rectangle 155"/>
              <p:cNvSpPr>
                <a:spLocks noChangeArrowheads="1"/>
              </p:cNvSpPr>
              <p:nvPr/>
            </p:nvSpPr>
            <p:spPr bwMode="auto">
              <a:xfrm>
                <a:off x="692" y="1861"/>
                <a:ext cx="879"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ArcelorMittal Warren</a:t>
                </a:r>
                <a:endParaRPr lang="en-US" altLang="en-US" dirty="0" smtClean="0"/>
              </a:p>
            </p:txBody>
          </p:sp>
          <p:sp>
            <p:nvSpPr>
              <p:cNvPr id="363969" name="Rectangle 156"/>
              <p:cNvSpPr>
                <a:spLocks noChangeArrowheads="1"/>
              </p:cNvSpPr>
              <p:nvPr/>
            </p:nvSpPr>
            <p:spPr bwMode="auto">
              <a:xfrm>
                <a:off x="1533" y="186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970" name="Rectangle 157"/>
              <p:cNvSpPr>
                <a:spLocks noChangeArrowheads="1"/>
              </p:cNvSpPr>
              <p:nvPr/>
            </p:nvSpPr>
            <p:spPr bwMode="auto">
              <a:xfrm>
                <a:off x="1879" y="1861"/>
                <a:ext cx="593"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ArcelorMittal </a:t>
                </a:r>
                <a:endParaRPr lang="en-US" altLang="en-US" dirty="0" smtClean="0"/>
              </a:p>
            </p:txBody>
          </p:sp>
          <p:sp>
            <p:nvSpPr>
              <p:cNvPr id="363971" name="Rectangle 158"/>
              <p:cNvSpPr>
                <a:spLocks noChangeArrowheads="1"/>
              </p:cNvSpPr>
              <p:nvPr/>
            </p:nvSpPr>
            <p:spPr bwMode="auto">
              <a:xfrm>
                <a:off x="2430" y="1861"/>
                <a:ext cx="584"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(separate inc.)</a:t>
                </a:r>
                <a:endParaRPr lang="en-US" altLang="en-US" dirty="0" smtClean="0"/>
              </a:p>
            </p:txBody>
          </p:sp>
          <p:sp>
            <p:nvSpPr>
              <p:cNvPr id="363972" name="Rectangle 159"/>
              <p:cNvSpPr>
                <a:spLocks noChangeArrowheads="1"/>
              </p:cNvSpPr>
              <p:nvPr/>
            </p:nvSpPr>
            <p:spPr bwMode="auto">
              <a:xfrm>
                <a:off x="2976" y="186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973" name="Rectangle 160"/>
              <p:cNvSpPr>
                <a:spLocks noChangeArrowheads="1"/>
              </p:cNvSpPr>
              <p:nvPr/>
            </p:nvSpPr>
            <p:spPr bwMode="auto">
              <a:xfrm>
                <a:off x="3151" y="186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3</a:t>
                </a:r>
                <a:endParaRPr lang="en-US" altLang="en-US" dirty="0" smtClean="0"/>
              </a:p>
            </p:txBody>
          </p:sp>
          <p:sp>
            <p:nvSpPr>
              <p:cNvPr id="363974" name="Rectangle 161"/>
              <p:cNvSpPr>
                <a:spLocks noChangeArrowheads="1"/>
              </p:cNvSpPr>
              <p:nvPr/>
            </p:nvSpPr>
            <p:spPr bwMode="auto">
              <a:xfrm>
                <a:off x="3199" y="186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975" name="Rectangle 162"/>
              <p:cNvSpPr>
                <a:spLocks noChangeArrowheads="1"/>
              </p:cNvSpPr>
              <p:nvPr/>
            </p:nvSpPr>
            <p:spPr bwMode="auto">
              <a:xfrm>
                <a:off x="3369" y="1861"/>
                <a:ext cx="32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Warren</a:t>
                </a:r>
                <a:endParaRPr lang="en-US" altLang="en-US" dirty="0" smtClean="0"/>
              </a:p>
            </p:txBody>
          </p:sp>
          <p:sp>
            <p:nvSpPr>
              <p:cNvPr id="363976" name="Rectangle 163"/>
              <p:cNvSpPr>
                <a:spLocks noChangeArrowheads="1"/>
              </p:cNvSpPr>
              <p:nvPr/>
            </p:nvSpPr>
            <p:spPr bwMode="auto">
              <a:xfrm>
                <a:off x="3658" y="186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977" name="Rectangle 164"/>
              <p:cNvSpPr>
                <a:spLocks noChangeArrowheads="1"/>
              </p:cNvSpPr>
              <p:nvPr/>
            </p:nvSpPr>
            <p:spPr bwMode="auto">
              <a:xfrm>
                <a:off x="4166" y="1861"/>
                <a:ext cx="177"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OH</a:t>
                </a:r>
                <a:endParaRPr lang="en-US" altLang="en-US" dirty="0" smtClean="0"/>
              </a:p>
            </p:txBody>
          </p:sp>
          <p:sp>
            <p:nvSpPr>
              <p:cNvPr id="363978" name="Rectangle 165"/>
              <p:cNvSpPr>
                <a:spLocks noChangeArrowheads="1"/>
              </p:cNvSpPr>
              <p:nvPr/>
            </p:nvSpPr>
            <p:spPr bwMode="auto">
              <a:xfrm>
                <a:off x="4304" y="186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979" name="Rectangle 166"/>
              <p:cNvSpPr>
                <a:spLocks noChangeArrowheads="1"/>
              </p:cNvSpPr>
              <p:nvPr/>
            </p:nvSpPr>
            <p:spPr bwMode="auto">
              <a:xfrm>
                <a:off x="4602" y="186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3</a:t>
                </a:r>
                <a:endParaRPr lang="en-US" altLang="en-US" dirty="0" smtClean="0"/>
              </a:p>
            </p:txBody>
          </p:sp>
          <p:sp>
            <p:nvSpPr>
              <p:cNvPr id="363980" name="Rectangle 167"/>
              <p:cNvSpPr>
                <a:spLocks noChangeArrowheads="1"/>
              </p:cNvSpPr>
              <p:nvPr/>
            </p:nvSpPr>
            <p:spPr bwMode="auto">
              <a:xfrm>
                <a:off x="4650" y="186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981" name="Rectangle 168"/>
              <p:cNvSpPr>
                <a:spLocks noChangeArrowheads="1"/>
              </p:cNvSpPr>
              <p:nvPr/>
            </p:nvSpPr>
            <p:spPr bwMode="auto">
              <a:xfrm>
                <a:off x="4996" y="186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3</a:t>
                </a:r>
                <a:endParaRPr lang="en-US" altLang="en-US" dirty="0" smtClean="0"/>
              </a:p>
            </p:txBody>
          </p:sp>
          <p:sp>
            <p:nvSpPr>
              <p:cNvPr id="363982" name="Rectangle 169"/>
              <p:cNvSpPr>
                <a:spLocks noChangeArrowheads="1"/>
              </p:cNvSpPr>
              <p:nvPr/>
            </p:nvSpPr>
            <p:spPr bwMode="auto">
              <a:xfrm>
                <a:off x="5044" y="186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983" name="Rectangle 170"/>
              <p:cNvSpPr>
                <a:spLocks noChangeArrowheads="1"/>
              </p:cNvSpPr>
              <p:nvPr/>
            </p:nvSpPr>
            <p:spPr bwMode="auto">
              <a:xfrm>
                <a:off x="5368" y="1861"/>
                <a:ext cx="13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no</a:t>
                </a:r>
                <a:endParaRPr lang="en-US" altLang="en-US" dirty="0" smtClean="0"/>
              </a:p>
            </p:txBody>
          </p:sp>
          <p:sp>
            <p:nvSpPr>
              <p:cNvPr id="363984" name="Rectangle 171"/>
              <p:cNvSpPr>
                <a:spLocks noChangeArrowheads="1"/>
              </p:cNvSpPr>
              <p:nvPr/>
            </p:nvSpPr>
            <p:spPr bwMode="auto">
              <a:xfrm>
                <a:off x="5464" y="186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985" name="Rectangle 172"/>
              <p:cNvSpPr>
                <a:spLocks noChangeArrowheads="1"/>
              </p:cNvSpPr>
              <p:nvPr/>
            </p:nvSpPr>
            <p:spPr bwMode="auto">
              <a:xfrm>
                <a:off x="647" y="185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86" name="Rectangle 173"/>
              <p:cNvSpPr>
                <a:spLocks noChangeArrowheads="1"/>
              </p:cNvSpPr>
              <p:nvPr/>
            </p:nvSpPr>
            <p:spPr bwMode="auto">
              <a:xfrm>
                <a:off x="651" y="1858"/>
                <a:ext cx="118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87" name="Rectangle 174"/>
              <p:cNvSpPr>
                <a:spLocks noChangeArrowheads="1"/>
              </p:cNvSpPr>
              <p:nvPr/>
            </p:nvSpPr>
            <p:spPr bwMode="auto">
              <a:xfrm>
                <a:off x="1834" y="185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88" name="Rectangle 175"/>
              <p:cNvSpPr>
                <a:spLocks noChangeArrowheads="1"/>
              </p:cNvSpPr>
              <p:nvPr/>
            </p:nvSpPr>
            <p:spPr bwMode="auto">
              <a:xfrm>
                <a:off x="1838" y="1858"/>
                <a:ext cx="1185"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89" name="Rectangle 176"/>
              <p:cNvSpPr>
                <a:spLocks noChangeArrowheads="1"/>
              </p:cNvSpPr>
              <p:nvPr/>
            </p:nvSpPr>
            <p:spPr bwMode="auto">
              <a:xfrm>
                <a:off x="3023" y="1858"/>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90" name="Rectangle 177"/>
              <p:cNvSpPr>
                <a:spLocks noChangeArrowheads="1"/>
              </p:cNvSpPr>
              <p:nvPr/>
            </p:nvSpPr>
            <p:spPr bwMode="auto">
              <a:xfrm>
                <a:off x="3026" y="1858"/>
                <a:ext cx="298"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91" name="Rectangle 178"/>
              <p:cNvSpPr>
                <a:spLocks noChangeArrowheads="1"/>
              </p:cNvSpPr>
              <p:nvPr/>
            </p:nvSpPr>
            <p:spPr bwMode="auto">
              <a:xfrm>
                <a:off x="3324" y="185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92" name="Rectangle 179"/>
              <p:cNvSpPr>
                <a:spLocks noChangeArrowheads="1"/>
              </p:cNvSpPr>
              <p:nvPr/>
            </p:nvSpPr>
            <p:spPr bwMode="auto">
              <a:xfrm>
                <a:off x="3328" y="1858"/>
                <a:ext cx="79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93" name="Rectangle 180"/>
              <p:cNvSpPr>
                <a:spLocks noChangeArrowheads="1"/>
              </p:cNvSpPr>
              <p:nvPr/>
            </p:nvSpPr>
            <p:spPr bwMode="auto">
              <a:xfrm>
                <a:off x="4121" y="1858"/>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94" name="Rectangle 181"/>
              <p:cNvSpPr>
                <a:spLocks noChangeArrowheads="1"/>
              </p:cNvSpPr>
              <p:nvPr/>
            </p:nvSpPr>
            <p:spPr bwMode="auto">
              <a:xfrm>
                <a:off x="4124" y="1858"/>
                <a:ext cx="30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95" name="Rectangle 182"/>
              <p:cNvSpPr>
                <a:spLocks noChangeArrowheads="1"/>
              </p:cNvSpPr>
              <p:nvPr/>
            </p:nvSpPr>
            <p:spPr bwMode="auto">
              <a:xfrm>
                <a:off x="4428" y="185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96" name="Rectangle 183"/>
              <p:cNvSpPr>
                <a:spLocks noChangeArrowheads="1"/>
              </p:cNvSpPr>
              <p:nvPr/>
            </p:nvSpPr>
            <p:spPr bwMode="auto">
              <a:xfrm>
                <a:off x="4432" y="1858"/>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97" name="Rectangle 184"/>
              <p:cNvSpPr>
                <a:spLocks noChangeArrowheads="1"/>
              </p:cNvSpPr>
              <p:nvPr/>
            </p:nvSpPr>
            <p:spPr bwMode="auto">
              <a:xfrm>
                <a:off x="4822" y="185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98" name="Rectangle 185"/>
              <p:cNvSpPr>
                <a:spLocks noChangeArrowheads="1"/>
              </p:cNvSpPr>
              <p:nvPr/>
            </p:nvSpPr>
            <p:spPr bwMode="auto">
              <a:xfrm>
                <a:off x="4826" y="1858"/>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999" name="Rectangle 186"/>
              <p:cNvSpPr>
                <a:spLocks noChangeArrowheads="1"/>
              </p:cNvSpPr>
              <p:nvPr/>
            </p:nvSpPr>
            <p:spPr bwMode="auto">
              <a:xfrm>
                <a:off x="5216" y="185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4000" name="Rectangle 187"/>
              <p:cNvSpPr>
                <a:spLocks noChangeArrowheads="1"/>
              </p:cNvSpPr>
              <p:nvPr/>
            </p:nvSpPr>
            <p:spPr bwMode="auto">
              <a:xfrm>
                <a:off x="5220" y="1858"/>
                <a:ext cx="39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4001" name="Rectangle 188"/>
              <p:cNvSpPr>
                <a:spLocks noChangeArrowheads="1"/>
              </p:cNvSpPr>
              <p:nvPr/>
            </p:nvSpPr>
            <p:spPr bwMode="auto">
              <a:xfrm>
                <a:off x="5614" y="1858"/>
                <a:ext cx="6"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4002" name="Rectangle 189"/>
              <p:cNvSpPr>
                <a:spLocks noChangeArrowheads="1"/>
              </p:cNvSpPr>
              <p:nvPr/>
            </p:nvSpPr>
            <p:spPr bwMode="auto">
              <a:xfrm>
                <a:off x="647" y="186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4003" name="Rectangle 190"/>
              <p:cNvSpPr>
                <a:spLocks noChangeArrowheads="1"/>
              </p:cNvSpPr>
              <p:nvPr/>
            </p:nvSpPr>
            <p:spPr bwMode="auto">
              <a:xfrm>
                <a:off x="1834" y="186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4004" name="Rectangle 191"/>
              <p:cNvSpPr>
                <a:spLocks noChangeArrowheads="1"/>
              </p:cNvSpPr>
              <p:nvPr/>
            </p:nvSpPr>
            <p:spPr bwMode="auto">
              <a:xfrm>
                <a:off x="3023" y="1862"/>
                <a:ext cx="3"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4005" name="Rectangle 192"/>
              <p:cNvSpPr>
                <a:spLocks noChangeArrowheads="1"/>
              </p:cNvSpPr>
              <p:nvPr/>
            </p:nvSpPr>
            <p:spPr bwMode="auto">
              <a:xfrm>
                <a:off x="3324" y="186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4006" name="Rectangle 193"/>
              <p:cNvSpPr>
                <a:spLocks noChangeArrowheads="1"/>
              </p:cNvSpPr>
              <p:nvPr/>
            </p:nvSpPr>
            <p:spPr bwMode="auto">
              <a:xfrm>
                <a:off x="4121" y="1862"/>
                <a:ext cx="3"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4007" name="Rectangle 194"/>
              <p:cNvSpPr>
                <a:spLocks noChangeArrowheads="1"/>
              </p:cNvSpPr>
              <p:nvPr/>
            </p:nvSpPr>
            <p:spPr bwMode="auto">
              <a:xfrm>
                <a:off x="4428" y="186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4008" name="Rectangle 195"/>
              <p:cNvSpPr>
                <a:spLocks noChangeArrowheads="1"/>
              </p:cNvSpPr>
              <p:nvPr/>
            </p:nvSpPr>
            <p:spPr bwMode="auto">
              <a:xfrm>
                <a:off x="4822" y="186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4009" name="Rectangle 196"/>
              <p:cNvSpPr>
                <a:spLocks noChangeArrowheads="1"/>
              </p:cNvSpPr>
              <p:nvPr/>
            </p:nvSpPr>
            <p:spPr bwMode="auto">
              <a:xfrm>
                <a:off x="5216" y="186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4010" name="Rectangle 197"/>
              <p:cNvSpPr>
                <a:spLocks noChangeArrowheads="1"/>
              </p:cNvSpPr>
              <p:nvPr/>
            </p:nvSpPr>
            <p:spPr bwMode="auto">
              <a:xfrm>
                <a:off x="5614" y="1862"/>
                <a:ext cx="6"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4011" name="Rectangle 198"/>
              <p:cNvSpPr>
                <a:spLocks noChangeArrowheads="1"/>
              </p:cNvSpPr>
              <p:nvPr/>
            </p:nvSpPr>
            <p:spPr bwMode="auto">
              <a:xfrm>
                <a:off x="692" y="1976"/>
                <a:ext cx="394"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AK Steel</a:t>
                </a:r>
                <a:endParaRPr lang="en-US" altLang="en-US" dirty="0" smtClean="0"/>
              </a:p>
            </p:txBody>
          </p:sp>
          <p:sp>
            <p:nvSpPr>
              <p:cNvPr id="364012" name="Rectangle 199"/>
              <p:cNvSpPr>
                <a:spLocks noChangeArrowheads="1"/>
              </p:cNvSpPr>
              <p:nvPr/>
            </p:nvSpPr>
            <p:spPr bwMode="auto">
              <a:xfrm>
                <a:off x="1047" y="1976"/>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4013" name="Rectangle 200"/>
              <p:cNvSpPr>
                <a:spLocks noChangeArrowheads="1"/>
              </p:cNvSpPr>
              <p:nvPr/>
            </p:nvSpPr>
            <p:spPr bwMode="auto">
              <a:xfrm>
                <a:off x="1879" y="1976"/>
                <a:ext cx="883"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AK Steel Corporation</a:t>
                </a:r>
                <a:endParaRPr lang="en-US" altLang="en-US" dirty="0" smtClean="0"/>
              </a:p>
            </p:txBody>
          </p:sp>
          <p:sp>
            <p:nvSpPr>
              <p:cNvPr id="364014" name="Rectangle 201"/>
              <p:cNvSpPr>
                <a:spLocks noChangeArrowheads="1"/>
              </p:cNvSpPr>
              <p:nvPr/>
            </p:nvSpPr>
            <p:spPr bwMode="auto">
              <a:xfrm>
                <a:off x="2722" y="1976"/>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4015" name="Rectangle 202"/>
              <p:cNvSpPr>
                <a:spLocks noChangeArrowheads="1"/>
              </p:cNvSpPr>
              <p:nvPr/>
            </p:nvSpPr>
            <p:spPr bwMode="auto">
              <a:xfrm>
                <a:off x="3151" y="1976"/>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4</a:t>
                </a:r>
                <a:endParaRPr lang="en-US" altLang="en-US" dirty="0" smtClean="0"/>
              </a:p>
            </p:txBody>
          </p:sp>
          <p:sp>
            <p:nvSpPr>
              <p:cNvPr id="364016" name="Rectangle 203"/>
              <p:cNvSpPr>
                <a:spLocks noChangeArrowheads="1"/>
              </p:cNvSpPr>
              <p:nvPr/>
            </p:nvSpPr>
            <p:spPr bwMode="auto">
              <a:xfrm>
                <a:off x="3199" y="1976"/>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4017" name="Rectangle 204"/>
              <p:cNvSpPr>
                <a:spLocks noChangeArrowheads="1"/>
              </p:cNvSpPr>
              <p:nvPr/>
            </p:nvSpPr>
            <p:spPr bwMode="auto">
              <a:xfrm>
                <a:off x="3369" y="1976"/>
                <a:ext cx="508"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Middletown</a:t>
                </a:r>
                <a:endParaRPr lang="en-US" altLang="en-US" dirty="0" smtClean="0"/>
              </a:p>
            </p:txBody>
          </p:sp>
        </p:grpSp>
        <p:grpSp>
          <p:nvGrpSpPr>
            <p:cNvPr id="13" name="Group 406"/>
            <p:cNvGrpSpPr>
              <a:grpSpLocks/>
            </p:cNvGrpSpPr>
            <p:nvPr/>
          </p:nvGrpSpPr>
          <p:grpSpPr bwMode="auto">
            <a:xfrm>
              <a:off x="647" y="1972"/>
              <a:ext cx="4973" cy="606"/>
              <a:chOff x="647" y="1972"/>
              <a:chExt cx="4973" cy="606"/>
            </a:xfrm>
            <a:grpFill/>
          </p:grpSpPr>
          <p:sp>
            <p:nvSpPr>
              <p:cNvPr id="363618" name="Rectangle 206"/>
              <p:cNvSpPr>
                <a:spLocks noChangeArrowheads="1"/>
              </p:cNvSpPr>
              <p:nvPr/>
            </p:nvSpPr>
            <p:spPr bwMode="auto">
              <a:xfrm>
                <a:off x="3839" y="1976"/>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619" name="Rectangle 207"/>
              <p:cNvSpPr>
                <a:spLocks noChangeArrowheads="1"/>
              </p:cNvSpPr>
              <p:nvPr/>
            </p:nvSpPr>
            <p:spPr bwMode="auto">
              <a:xfrm>
                <a:off x="4166" y="1976"/>
                <a:ext cx="177"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OH</a:t>
                </a:r>
                <a:endParaRPr lang="en-US" altLang="en-US" dirty="0" smtClean="0"/>
              </a:p>
            </p:txBody>
          </p:sp>
          <p:sp>
            <p:nvSpPr>
              <p:cNvPr id="363620" name="Rectangle 208"/>
              <p:cNvSpPr>
                <a:spLocks noChangeArrowheads="1"/>
              </p:cNvSpPr>
              <p:nvPr/>
            </p:nvSpPr>
            <p:spPr bwMode="auto">
              <a:xfrm>
                <a:off x="4304" y="1976"/>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621" name="Rectangle 209"/>
              <p:cNvSpPr>
                <a:spLocks noChangeArrowheads="1"/>
              </p:cNvSpPr>
              <p:nvPr/>
            </p:nvSpPr>
            <p:spPr bwMode="auto">
              <a:xfrm>
                <a:off x="4602" y="1976"/>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4</a:t>
                </a:r>
                <a:endParaRPr lang="en-US" altLang="en-US" dirty="0" smtClean="0"/>
              </a:p>
            </p:txBody>
          </p:sp>
          <p:sp>
            <p:nvSpPr>
              <p:cNvPr id="363622" name="Rectangle 210"/>
              <p:cNvSpPr>
                <a:spLocks noChangeArrowheads="1"/>
              </p:cNvSpPr>
              <p:nvPr/>
            </p:nvSpPr>
            <p:spPr bwMode="auto">
              <a:xfrm>
                <a:off x="4650" y="1976"/>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623" name="Rectangle 211"/>
              <p:cNvSpPr>
                <a:spLocks noChangeArrowheads="1"/>
              </p:cNvSpPr>
              <p:nvPr/>
            </p:nvSpPr>
            <p:spPr bwMode="auto">
              <a:xfrm>
                <a:off x="4996" y="1976"/>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4</a:t>
                </a:r>
                <a:endParaRPr lang="en-US" altLang="en-US" dirty="0" smtClean="0"/>
              </a:p>
            </p:txBody>
          </p:sp>
          <p:sp>
            <p:nvSpPr>
              <p:cNvPr id="363624" name="Rectangle 212"/>
              <p:cNvSpPr>
                <a:spLocks noChangeArrowheads="1"/>
              </p:cNvSpPr>
              <p:nvPr/>
            </p:nvSpPr>
            <p:spPr bwMode="auto">
              <a:xfrm>
                <a:off x="5044" y="1976"/>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625" name="Rectangle 213"/>
              <p:cNvSpPr>
                <a:spLocks noChangeArrowheads="1"/>
              </p:cNvSpPr>
              <p:nvPr/>
            </p:nvSpPr>
            <p:spPr bwMode="auto">
              <a:xfrm>
                <a:off x="5392" y="1976"/>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3</a:t>
                </a:r>
                <a:endParaRPr lang="en-US" altLang="en-US" dirty="0" smtClean="0"/>
              </a:p>
            </p:txBody>
          </p:sp>
          <p:sp>
            <p:nvSpPr>
              <p:cNvPr id="363626" name="Rectangle 214"/>
              <p:cNvSpPr>
                <a:spLocks noChangeArrowheads="1"/>
              </p:cNvSpPr>
              <p:nvPr/>
            </p:nvSpPr>
            <p:spPr bwMode="auto">
              <a:xfrm>
                <a:off x="5440" y="1976"/>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627" name="Rectangle 215"/>
              <p:cNvSpPr>
                <a:spLocks noChangeArrowheads="1"/>
              </p:cNvSpPr>
              <p:nvPr/>
            </p:nvSpPr>
            <p:spPr bwMode="auto">
              <a:xfrm>
                <a:off x="647" y="197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28" name="Rectangle 216"/>
              <p:cNvSpPr>
                <a:spLocks noChangeArrowheads="1"/>
              </p:cNvSpPr>
              <p:nvPr/>
            </p:nvSpPr>
            <p:spPr bwMode="auto">
              <a:xfrm>
                <a:off x="651" y="1972"/>
                <a:ext cx="118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29" name="Rectangle 217"/>
              <p:cNvSpPr>
                <a:spLocks noChangeArrowheads="1"/>
              </p:cNvSpPr>
              <p:nvPr/>
            </p:nvSpPr>
            <p:spPr bwMode="auto">
              <a:xfrm>
                <a:off x="1834" y="197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30" name="Rectangle 218"/>
              <p:cNvSpPr>
                <a:spLocks noChangeArrowheads="1"/>
              </p:cNvSpPr>
              <p:nvPr/>
            </p:nvSpPr>
            <p:spPr bwMode="auto">
              <a:xfrm>
                <a:off x="1838" y="1972"/>
                <a:ext cx="1185"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31" name="Rectangle 219"/>
              <p:cNvSpPr>
                <a:spLocks noChangeArrowheads="1"/>
              </p:cNvSpPr>
              <p:nvPr/>
            </p:nvSpPr>
            <p:spPr bwMode="auto">
              <a:xfrm>
                <a:off x="3023" y="1972"/>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32" name="Rectangle 220"/>
              <p:cNvSpPr>
                <a:spLocks noChangeArrowheads="1"/>
              </p:cNvSpPr>
              <p:nvPr/>
            </p:nvSpPr>
            <p:spPr bwMode="auto">
              <a:xfrm>
                <a:off x="3026" y="1972"/>
                <a:ext cx="298"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33" name="Rectangle 221"/>
              <p:cNvSpPr>
                <a:spLocks noChangeArrowheads="1"/>
              </p:cNvSpPr>
              <p:nvPr/>
            </p:nvSpPr>
            <p:spPr bwMode="auto">
              <a:xfrm>
                <a:off x="3324" y="197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34" name="Rectangle 222"/>
              <p:cNvSpPr>
                <a:spLocks noChangeArrowheads="1"/>
              </p:cNvSpPr>
              <p:nvPr/>
            </p:nvSpPr>
            <p:spPr bwMode="auto">
              <a:xfrm>
                <a:off x="3328" y="1972"/>
                <a:ext cx="79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35" name="Rectangle 223"/>
              <p:cNvSpPr>
                <a:spLocks noChangeArrowheads="1"/>
              </p:cNvSpPr>
              <p:nvPr/>
            </p:nvSpPr>
            <p:spPr bwMode="auto">
              <a:xfrm>
                <a:off x="4121" y="1972"/>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36" name="Rectangle 224"/>
              <p:cNvSpPr>
                <a:spLocks noChangeArrowheads="1"/>
              </p:cNvSpPr>
              <p:nvPr/>
            </p:nvSpPr>
            <p:spPr bwMode="auto">
              <a:xfrm>
                <a:off x="4124" y="1972"/>
                <a:ext cx="30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37" name="Rectangle 225"/>
              <p:cNvSpPr>
                <a:spLocks noChangeArrowheads="1"/>
              </p:cNvSpPr>
              <p:nvPr/>
            </p:nvSpPr>
            <p:spPr bwMode="auto">
              <a:xfrm>
                <a:off x="4428" y="197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38" name="Rectangle 226"/>
              <p:cNvSpPr>
                <a:spLocks noChangeArrowheads="1"/>
              </p:cNvSpPr>
              <p:nvPr/>
            </p:nvSpPr>
            <p:spPr bwMode="auto">
              <a:xfrm>
                <a:off x="4432" y="1972"/>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39" name="Rectangle 227"/>
              <p:cNvSpPr>
                <a:spLocks noChangeArrowheads="1"/>
              </p:cNvSpPr>
              <p:nvPr/>
            </p:nvSpPr>
            <p:spPr bwMode="auto">
              <a:xfrm>
                <a:off x="4822" y="197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40" name="Rectangle 228"/>
              <p:cNvSpPr>
                <a:spLocks noChangeArrowheads="1"/>
              </p:cNvSpPr>
              <p:nvPr/>
            </p:nvSpPr>
            <p:spPr bwMode="auto">
              <a:xfrm>
                <a:off x="4826" y="1972"/>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41" name="Rectangle 229"/>
              <p:cNvSpPr>
                <a:spLocks noChangeArrowheads="1"/>
              </p:cNvSpPr>
              <p:nvPr/>
            </p:nvSpPr>
            <p:spPr bwMode="auto">
              <a:xfrm>
                <a:off x="5216" y="197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42" name="Rectangle 230"/>
              <p:cNvSpPr>
                <a:spLocks noChangeArrowheads="1"/>
              </p:cNvSpPr>
              <p:nvPr/>
            </p:nvSpPr>
            <p:spPr bwMode="auto">
              <a:xfrm>
                <a:off x="5220" y="1972"/>
                <a:ext cx="39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43" name="Rectangle 231"/>
              <p:cNvSpPr>
                <a:spLocks noChangeArrowheads="1"/>
              </p:cNvSpPr>
              <p:nvPr/>
            </p:nvSpPr>
            <p:spPr bwMode="auto">
              <a:xfrm>
                <a:off x="5614" y="1972"/>
                <a:ext cx="6"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44" name="Rectangle 232"/>
              <p:cNvSpPr>
                <a:spLocks noChangeArrowheads="1"/>
              </p:cNvSpPr>
              <p:nvPr/>
            </p:nvSpPr>
            <p:spPr bwMode="auto">
              <a:xfrm>
                <a:off x="647" y="1976"/>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45" name="Rectangle 233"/>
              <p:cNvSpPr>
                <a:spLocks noChangeArrowheads="1"/>
              </p:cNvSpPr>
              <p:nvPr/>
            </p:nvSpPr>
            <p:spPr bwMode="auto">
              <a:xfrm>
                <a:off x="1834" y="1976"/>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46" name="Rectangle 234"/>
              <p:cNvSpPr>
                <a:spLocks noChangeArrowheads="1"/>
              </p:cNvSpPr>
              <p:nvPr/>
            </p:nvSpPr>
            <p:spPr bwMode="auto">
              <a:xfrm>
                <a:off x="3023" y="1976"/>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47" name="Rectangle 235"/>
              <p:cNvSpPr>
                <a:spLocks noChangeArrowheads="1"/>
              </p:cNvSpPr>
              <p:nvPr/>
            </p:nvSpPr>
            <p:spPr bwMode="auto">
              <a:xfrm>
                <a:off x="3324" y="1976"/>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48" name="Rectangle 236"/>
              <p:cNvSpPr>
                <a:spLocks noChangeArrowheads="1"/>
              </p:cNvSpPr>
              <p:nvPr/>
            </p:nvSpPr>
            <p:spPr bwMode="auto">
              <a:xfrm>
                <a:off x="4121" y="1976"/>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49" name="Rectangle 237"/>
              <p:cNvSpPr>
                <a:spLocks noChangeArrowheads="1"/>
              </p:cNvSpPr>
              <p:nvPr/>
            </p:nvSpPr>
            <p:spPr bwMode="auto">
              <a:xfrm>
                <a:off x="4428" y="1976"/>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50" name="Rectangle 238"/>
              <p:cNvSpPr>
                <a:spLocks noChangeArrowheads="1"/>
              </p:cNvSpPr>
              <p:nvPr/>
            </p:nvSpPr>
            <p:spPr bwMode="auto">
              <a:xfrm>
                <a:off x="4822" y="1976"/>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51" name="Rectangle 239"/>
              <p:cNvSpPr>
                <a:spLocks noChangeArrowheads="1"/>
              </p:cNvSpPr>
              <p:nvPr/>
            </p:nvSpPr>
            <p:spPr bwMode="auto">
              <a:xfrm>
                <a:off x="5216" y="1976"/>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52" name="Rectangle 240"/>
              <p:cNvSpPr>
                <a:spLocks noChangeArrowheads="1"/>
              </p:cNvSpPr>
              <p:nvPr/>
            </p:nvSpPr>
            <p:spPr bwMode="auto">
              <a:xfrm>
                <a:off x="5614" y="1976"/>
                <a:ext cx="6"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53" name="Rectangle 241"/>
              <p:cNvSpPr>
                <a:spLocks noChangeArrowheads="1"/>
              </p:cNvSpPr>
              <p:nvPr/>
            </p:nvSpPr>
            <p:spPr bwMode="auto">
              <a:xfrm>
                <a:off x="692" y="2091"/>
                <a:ext cx="629"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Mountain State</a:t>
                </a:r>
                <a:endParaRPr lang="en-US" altLang="en-US" dirty="0" smtClean="0"/>
              </a:p>
            </p:txBody>
          </p:sp>
          <p:sp>
            <p:nvSpPr>
              <p:cNvPr id="363654" name="Rectangle 242"/>
              <p:cNvSpPr>
                <a:spLocks noChangeArrowheads="1"/>
              </p:cNvSpPr>
              <p:nvPr/>
            </p:nvSpPr>
            <p:spPr bwMode="auto">
              <a:xfrm>
                <a:off x="1282" y="209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655" name="Rectangle 243"/>
              <p:cNvSpPr>
                <a:spLocks noChangeArrowheads="1"/>
              </p:cNvSpPr>
              <p:nvPr/>
            </p:nvSpPr>
            <p:spPr bwMode="auto">
              <a:xfrm>
                <a:off x="1306" y="2091"/>
                <a:ext cx="32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Carbon</a:t>
                </a:r>
                <a:endParaRPr lang="en-US" altLang="en-US" dirty="0" smtClean="0"/>
              </a:p>
            </p:txBody>
          </p:sp>
          <p:sp>
            <p:nvSpPr>
              <p:cNvPr id="363656" name="Rectangle 244"/>
              <p:cNvSpPr>
                <a:spLocks noChangeArrowheads="1"/>
              </p:cNvSpPr>
              <p:nvPr/>
            </p:nvSpPr>
            <p:spPr bwMode="auto">
              <a:xfrm>
                <a:off x="1588" y="209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657" name="Rectangle 245"/>
              <p:cNvSpPr>
                <a:spLocks noChangeArrowheads="1"/>
              </p:cNvSpPr>
              <p:nvPr/>
            </p:nvSpPr>
            <p:spPr bwMode="auto">
              <a:xfrm>
                <a:off x="1879" y="2091"/>
                <a:ext cx="964"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AK Steel (separate inc.)</a:t>
                </a:r>
                <a:endParaRPr lang="en-US" altLang="en-US" dirty="0" smtClean="0"/>
              </a:p>
            </p:txBody>
          </p:sp>
          <p:sp>
            <p:nvSpPr>
              <p:cNvPr id="363658" name="Rectangle 246"/>
              <p:cNvSpPr>
                <a:spLocks noChangeArrowheads="1"/>
              </p:cNvSpPr>
              <p:nvPr/>
            </p:nvSpPr>
            <p:spPr bwMode="auto">
              <a:xfrm>
                <a:off x="2802" y="209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659" name="Rectangle 247"/>
              <p:cNvSpPr>
                <a:spLocks noChangeArrowheads="1"/>
              </p:cNvSpPr>
              <p:nvPr/>
            </p:nvSpPr>
            <p:spPr bwMode="auto">
              <a:xfrm>
                <a:off x="3151" y="209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5</a:t>
                </a:r>
                <a:endParaRPr lang="en-US" altLang="en-US" dirty="0" smtClean="0"/>
              </a:p>
            </p:txBody>
          </p:sp>
          <p:sp>
            <p:nvSpPr>
              <p:cNvPr id="363660" name="Rectangle 248"/>
              <p:cNvSpPr>
                <a:spLocks noChangeArrowheads="1"/>
              </p:cNvSpPr>
              <p:nvPr/>
            </p:nvSpPr>
            <p:spPr bwMode="auto">
              <a:xfrm>
                <a:off x="3199" y="209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661" name="Rectangle 249"/>
              <p:cNvSpPr>
                <a:spLocks noChangeArrowheads="1"/>
              </p:cNvSpPr>
              <p:nvPr/>
            </p:nvSpPr>
            <p:spPr bwMode="auto">
              <a:xfrm>
                <a:off x="3369" y="2091"/>
                <a:ext cx="454"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Follansbee</a:t>
                </a:r>
                <a:endParaRPr lang="en-US" altLang="en-US" dirty="0" smtClean="0"/>
              </a:p>
            </p:txBody>
          </p:sp>
          <p:sp>
            <p:nvSpPr>
              <p:cNvPr id="363662" name="Rectangle 250"/>
              <p:cNvSpPr>
                <a:spLocks noChangeArrowheads="1"/>
              </p:cNvSpPr>
              <p:nvPr/>
            </p:nvSpPr>
            <p:spPr bwMode="auto">
              <a:xfrm>
                <a:off x="3785" y="209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663" name="Rectangle 251"/>
              <p:cNvSpPr>
                <a:spLocks noChangeArrowheads="1"/>
              </p:cNvSpPr>
              <p:nvPr/>
            </p:nvSpPr>
            <p:spPr bwMode="auto">
              <a:xfrm>
                <a:off x="4166" y="2091"/>
                <a:ext cx="19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WV</a:t>
                </a:r>
                <a:endParaRPr lang="en-US" altLang="en-US" dirty="0" smtClean="0"/>
              </a:p>
            </p:txBody>
          </p:sp>
          <p:sp>
            <p:nvSpPr>
              <p:cNvPr id="363664" name="Rectangle 252"/>
              <p:cNvSpPr>
                <a:spLocks noChangeArrowheads="1"/>
              </p:cNvSpPr>
              <p:nvPr/>
            </p:nvSpPr>
            <p:spPr bwMode="auto">
              <a:xfrm>
                <a:off x="4326" y="209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665" name="Rectangle 253"/>
              <p:cNvSpPr>
                <a:spLocks noChangeArrowheads="1"/>
              </p:cNvSpPr>
              <p:nvPr/>
            </p:nvSpPr>
            <p:spPr bwMode="auto">
              <a:xfrm>
                <a:off x="4602" y="209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5</a:t>
                </a:r>
                <a:endParaRPr lang="en-US" altLang="en-US" dirty="0" smtClean="0"/>
              </a:p>
            </p:txBody>
          </p:sp>
          <p:sp>
            <p:nvSpPr>
              <p:cNvPr id="363666" name="Rectangle 254"/>
              <p:cNvSpPr>
                <a:spLocks noChangeArrowheads="1"/>
              </p:cNvSpPr>
              <p:nvPr/>
            </p:nvSpPr>
            <p:spPr bwMode="auto">
              <a:xfrm>
                <a:off x="4650" y="209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667" name="Rectangle 255"/>
              <p:cNvSpPr>
                <a:spLocks noChangeArrowheads="1"/>
              </p:cNvSpPr>
              <p:nvPr/>
            </p:nvSpPr>
            <p:spPr bwMode="auto">
              <a:xfrm>
                <a:off x="4996" y="209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5</a:t>
                </a:r>
                <a:endParaRPr lang="en-US" altLang="en-US" dirty="0" smtClean="0"/>
              </a:p>
            </p:txBody>
          </p:sp>
          <p:sp>
            <p:nvSpPr>
              <p:cNvPr id="363668" name="Rectangle 256"/>
              <p:cNvSpPr>
                <a:spLocks noChangeArrowheads="1"/>
              </p:cNvSpPr>
              <p:nvPr/>
            </p:nvSpPr>
            <p:spPr bwMode="auto">
              <a:xfrm>
                <a:off x="5044" y="209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669" name="Rectangle 257"/>
              <p:cNvSpPr>
                <a:spLocks noChangeArrowheads="1"/>
              </p:cNvSpPr>
              <p:nvPr/>
            </p:nvSpPr>
            <p:spPr bwMode="auto">
              <a:xfrm>
                <a:off x="5368" y="2097"/>
                <a:ext cx="13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no</a:t>
                </a:r>
                <a:endParaRPr lang="en-US" altLang="en-US" dirty="0" smtClean="0"/>
              </a:p>
            </p:txBody>
          </p:sp>
          <p:sp>
            <p:nvSpPr>
              <p:cNvPr id="363670" name="Rectangle 258"/>
              <p:cNvSpPr>
                <a:spLocks noChangeArrowheads="1"/>
              </p:cNvSpPr>
              <p:nvPr/>
            </p:nvSpPr>
            <p:spPr bwMode="auto">
              <a:xfrm>
                <a:off x="5464" y="209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671" name="Rectangle 259"/>
              <p:cNvSpPr>
                <a:spLocks noChangeArrowheads="1"/>
              </p:cNvSpPr>
              <p:nvPr/>
            </p:nvSpPr>
            <p:spPr bwMode="auto">
              <a:xfrm>
                <a:off x="647" y="2087"/>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72" name="Rectangle 260"/>
              <p:cNvSpPr>
                <a:spLocks noChangeArrowheads="1"/>
              </p:cNvSpPr>
              <p:nvPr/>
            </p:nvSpPr>
            <p:spPr bwMode="auto">
              <a:xfrm>
                <a:off x="651" y="2087"/>
                <a:ext cx="118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73" name="Rectangle 261"/>
              <p:cNvSpPr>
                <a:spLocks noChangeArrowheads="1"/>
              </p:cNvSpPr>
              <p:nvPr/>
            </p:nvSpPr>
            <p:spPr bwMode="auto">
              <a:xfrm>
                <a:off x="1834" y="2087"/>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74" name="Rectangle 262"/>
              <p:cNvSpPr>
                <a:spLocks noChangeArrowheads="1"/>
              </p:cNvSpPr>
              <p:nvPr/>
            </p:nvSpPr>
            <p:spPr bwMode="auto">
              <a:xfrm>
                <a:off x="1838" y="2087"/>
                <a:ext cx="1185"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75" name="Rectangle 263"/>
              <p:cNvSpPr>
                <a:spLocks noChangeArrowheads="1"/>
              </p:cNvSpPr>
              <p:nvPr/>
            </p:nvSpPr>
            <p:spPr bwMode="auto">
              <a:xfrm>
                <a:off x="3023" y="2087"/>
                <a:ext cx="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76" name="Rectangle 264"/>
              <p:cNvSpPr>
                <a:spLocks noChangeArrowheads="1"/>
              </p:cNvSpPr>
              <p:nvPr/>
            </p:nvSpPr>
            <p:spPr bwMode="auto">
              <a:xfrm>
                <a:off x="3026" y="2087"/>
                <a:ext cx="298"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77" name="Rectangle 265"/>
              <p:cNvSpPr>
                <a:spLocks noChangeArrowheads="1"/>
              </p:cNvSpPr>
              <p:nvPr/>
            </p:nvSpPr>
            <p:spPr bwMode="auto">
              <a:xfrm>
                <a:off x="3324" y="2087"/>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78" name="Rectangle 266"/>
              <p:cNvSpPr>
                <a:spLocks noChangeArrowheads="1"/>
              </p:cNvSpPr>
              <p:nvPr/>
            </p:nvSpPr>
            <p:spPr bwMode="auto">
              <a:xfrm>
                <a:off x="3328" y="2087"/>
                <a:ext cx="79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79" name="Rectangle 267"/>
              <p:cNvSpPr>
                <a:spLocks noChangeArrowheads="1"/>
              </p:cNvSpPr>
              <p:nvPr/>
            </p:nvSpPr>
            <p:spPr bwMode="auto">
              <a:xfrm>
                <a:off x="4121" y="2087"/>
                <a:ext cx="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80" name="Rectangle 268"/>
              <p:cNvSpPr>
                <a:spLocks noChangeArrowheads="1"/>
              </p:cNvSpPr>
              <p:nvPr/>
            </p:nvSpPr>
            <p:spPr bwMode="auto">
              <a:xfrm>
                <a:off x="4124" y="2087"/>
                <a:ext cx="30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81" name="Rectangle 269"/>
              <p:cNvSpPr>
                <a:spLocks noChangeArrowheads="1"/>
              </p:cNvSpPr>
              <p:nvPr/>
            </p:nvSpPr>
            <p:spPr bwMode="auto">
              <a:xfrm>
                <a:off x="4428" y="2087"/>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82" name="Rectangle 270"/>
              <p:cNvSpPr>
                <a:spLocks noChangeArrowheads="1"/>
              </p:cNvSpPr>
              <p:nvPr/>
            </p:nvSpPr>
            <p:spPr bwMode="auto">
              <a:xfrm>
                <a:off x="4432" y="2087"/>
                <a:ext cx="390"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83" name="Rectangle 271"/>
              <p:cNvSpPr>
                <a:spLocks noChangeArrowheads="1"/>
              </p:cNvSpPr>
              <p:nvPr/>
            </p:nvSpPr>
            <p:spPr bwMode="auto">
              <a:xfrm>
                <a:off x="4822" y="2087"/>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84" name="Rectangle 272"/>
              <p:cNvSpPr>
                <a:spLocks noChangeArrowheads="1"/>
              </p:cNvSpPr>
              <p:nvPr/>
            </p:nvSpPr>
            <p:spPr bwMode="auto">
              <a:xfrm>
                <a:off x="4826" y="2087"/>
                <a:ext cx="390"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85" name="Rectangle 273"/>
              <p:cNvSpPr>
                <a:spLocks noChangeArrowheads="1"/>
              </p:cNvSpPr>
              <p:nvPr/>
            </p:nvSpPr>
            <p:spPr bwMode="auto">
              <a:xfrm>
                <a:off x="5216" y="2087"/>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86" name="Rectangle 274"/>
              <p:cNvSpPr>
                <a:spLocks noChangeArrowheads="1"/>
              </p:cNvSpPr>
              <p:nvPr/>
            </p:nvSpPr>
            <p:spPr bwMode="auto">
              <a:xfrm>
                <a:off x="5220" y="2087"/>
                <a:ext cx="39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87" name="Rectangle 275"/>
              <p:cNvSpPr>
                <a:spLocks noChangeArrowheads="1"/>
              </p:cNvSpPr>
              <p:nvPr/>
            </p:nvSpPr>
            <p:spPr bwMode="auto">
              <a:xfrm>
                <a:off x="5614" y="2087"/>
                <a:ext cx="6"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88" name="Rectangle 276"/>
              <p:cNvSpPr>
                <a:spLocks noChangeArrowheads="1"/>
              </p:cNvSpPr>
              <p:nvPr/>
            </p:nvSpPr>
            <p:spPr bwMode="auto">
              <a:xfrm>
                <a:off x="647" y="2090"/>
                <a:ext cx="4"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89" name="Rectangle 277"/>
              <p:cNvSpPr>
                <a:spLocks noChangeArrowheads="1"/>
              </p:cNvSpPr>
              <p:nvPr/>
            </p:nvSpPr>
            <p:spPr bwMode="auto">
              <a:xfrm>
                <a:off x="1834" y="2090"/>
                <a:ext cx="4"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90" name="Rectangle 278"/>
              <p:cNvSpPr>
                <a:spLocks noChangeArrowheads="1"/>
              </p:cNvSpPr>
              <p:nvPr/>
            </p:nvSpPr>
            <p:spPr bwMode="auto">
              <a:xfrm>
                <a:off x="3023" y="2090"/>
                <a:ext cx="3"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91" name="Rectangle 279"/>
              <p:cNvSpPr>
                <a:spLocks noChangeArrowheads="1"/>
              </p:cNvSpPr>
              <p:nvPr/>
            </p:nvSpPr>
            <p:spPr bwMode="auto">
              <a:xfrm>
                <a:off x="3324" y="2090"/>
                <a:ext cx="4"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92" name="Rectangle 280"/>
              <p:cNvSpPr>
                <a:spLocks noChangeArrowheads="1"/>
              </p:cNvSpPr>
              <p:nvPr/>
            </p:nvSpPr>
            <p:spPr bwMode="auto">
              <a:xfrm>
                <a:off x="4121" y="2090"/>
                <a:ext cx="3"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93" name="Rectangle 281"/>
              <p:cNvSpPr>
                <a:spLocks noChangeArrowheads="1"/>
              </p:cNvSpPr>
              <p:nvPr/>
            </p:nvSpPr>
            <p:spPr bwMode="auto">
              <a:xfrm>
                <a:off x="4428" y="2090"/>
                <a:ext cx="4"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94" name="Rectangle 282"/>
              <p:cNvSpPr>
                <a:spLocks noChangeArrowheads="1"/>
              </p:cNvSpPr>
              <p:nvPr/>
            </p:nvSpPr>
            <p:spPr bwMode="auto">
              <a:xfrm>
                <a:off x="4822" y="2090"/>
                <a:ext cx="4"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95" name="Rectangle 283"/>
              <p:cNvSpPr>
                <a:spLocks noChangeArrowheads="1"/>
              </p:cNvSpPr>
              <p:nvPr/>
            </p:nvSpPr>
            <p:spPr bwMode="auto">
              <a:xfrm>
                <a:off x="5216" y="2090"/>
                <a:ext cx="4"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96" name="Rectangle 284"/>
              <p:cNvSpPr>
                <a:spLocks noChangeArrowheads="1"/>
              </p:cNvSpPr>
              <p:nvPr/>
            </p:nvSpPr>
            <p:spPr bwMode="auto">
              <a:xfrm>
                <a:off x="5614" y="2090"/>
                <a:ext cx="6"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97" name="Rectangle 285"/>
              <p:cNvSpPr>
                <a:spLocks noChangeArrowheads="1"/>
              </p:cNvSpPr>
              <p:nvPr/>
            </p:nvSpPr>
            <p:spPr bwMode="auto">
              <a:xfrm>
                <a:off x="692" y="2217"/>
                <a:ext cx="767"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EES Coke Battery </a:t>
                </a:r>
                <a:endParaRPr lang="en-US" altLang="en-US" dirty="0" smtClean="0"/>
              </a:p>
            </p:txBody>
          </p:sp>
          <p:sp>
            <p:nvSpPr>
              <p:cNvPr id="363698" name="Rectangle 286"/>
              <p:cNvSpPr>
                <a:spLocks noChangeArrowheads="1"/>
              </p:cNvSpPr>
              <p:nvPr/>
            </p:nvSpPr>
            <p:spPr bwMode="auto">
              <a:xfrm>
                <a:off x="1420"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699" name="Rectangle 287"/>
              <p:cNvSpPr>
                <a:spLocks noChangeArrowheads="1"/>
              </p:cNvSpPr>
              <p:nvPr/>
            </p:nvSpPr>
            <p:spPr bwMode="auto">
              <a:xfrm>
                <a:off x="1879" y="2217"/>
                <a:ext cx="1043"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DTE Energy Services, Inc</a:t>
                </a:r>
                <a:endParaRPr lang="en-US" altLang="en-US" dirty="0" smtClean="0"/>
              </a:p>
            </p:txBody>
          </p:sp>
          <p:sp>
            <p:nvSpPr>
              <p:cNvPr id="363700" name="Rectangle 288"/>
              <p:cNvSpPr>
                <a:spLocks noChangeArrowheads="1"/>
              </p:cNvSpPr>
              <p:nvPr/>
            </p:nvSpPr>
            <p:spPr bwMode="auto">
              <a:xfrm>
                <a:off x="2886"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a:t>
                </a:r>
                <a:endParaRPr lang="en-US" altLang="en-US" dirty="0" smtClean="0"/>
              </a:p>
            </p:txBody>
          </p:sp>
          <p:sp>
            <p:nvSpPr>
              <p:cNvPr id="363701" name="Rectangle 289"/>
              <p:cNvSpPr>
                <a:spLocks noChangeArrowheads="1"/>
              </p:cNvSpPr>
              <p:nvPr/>
            </p:nvSpPr>
            <p:spPr bwMode="auto">
              <a:xfrm>
                <a:off x="2910"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02" name="Rectangle 290"/>
              <p:cNvSpPr>
                <a:spLocks noChangeArrowheads="1"/>
              </p:cNvSpPr>
              <p:nvPr/>
            </p:nvSpPr>
            <p:spPr bwMode="auto">
              <a:xfrm>
                <a:off x="3151" y="221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6</a:t>
                </a:r>
                <a:endParaRPr lang="en-US" altLang="en-US" dirty="0" smtClean="0"/>
              </a:p>
            </p:txBody>
          </p:sp>
          <p:sp>
            <p:nvSpPr>
              <p:cNvPr id="363703" name="Rectangle 291"/>
              <p:cNvSpPr>
                <a:spLocks noChangeArrowheads="1"/>
              </p:cNvSpPr>
              <p:nvPr/>
            </p:nvSpPr>
            <p:spPr bwMode="auto">
              <a:xfrm>
                <a:off x="3199"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04" name="Rectangle 292"/>
              <p:cNvSpPr>
                <a:spLocks noChangeArrowheads="1"/>
              </p:cNvSpPr>
              <p:nvPr/>
            </p:nvSpPr>
            <p:spPr bwMode="auto">
              <a:xfrm>
                <a:off x="3369" y="2217"/>
                <a:ext cx="52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River Rouge</a:t>
                </a:r>
                <a:endParaRPr lang="en-US" altLang="en-US" dirty="0" smtClean="0"/>
              </a:p>
            </p:txBody>
          </p:sp>
          <p:sp>
            <p:nvSpPr>
              <p:cNvPr id="363705" name="Rectangle 293"/>
              <p:cNvSpPr>
                <a:spLocks noChangeArrowheads="1"/>
              </p:cNvSpPr>
              <p:nvPr/>
            </p:nvSpPr>
            <p:spPr bwMode="auto">
              <a:xfrm>
                <a:off x="3857"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06" name="Rectangle 294"/>
              <p:cNvSpPr>
                <a:spLocks noChangeArrowheads="1"/>
              </p:cNvSpPr>
              <p:nvPr/>
            </p:nvSpPr>
            <p:spPr bwMode="auto">
              <a:xfrm>
                <a:off x="4166" y="2217"/>
                <a:ext cx="15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MI</a:t>
                </a:r>
                <a:endParaRPr lang="en-US" altLang="en-US" dirty="0" smtClean="0"/>
              </a:p>
            </p:txBody>
          </p:sp>
          <p:sp>
            <p:nvSpPr>
              <p:cNvPr id="363707" name="Rectangle 295"/>
              <p:cNvSpPr>
                <a:spLocks noChangeArrowheads="1"/>
              </p:cNvSpPr>
              <p:nvPr/>
            </p:nvSpPr>
            <p:spPr bwMode="auto">
              <a:xfrm>
                <a:off x="4283"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08" name="Rectangle 296"/>
              <p:cNvSpPr>
                <a:spLocks noChangeArrowheads="1"/>
              </p:cNvSpPr>
              <p:nvPr/>
            </p:nvSpPr>
            <p:spPr bwMode="auto">
              <a:xfrm>
                <a:off x="4602" y="221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6</a:t>
                </a:r>
                <a:endParaRPr lang="en-US" altLang="en-US" dirty="0" smtClean="0"/>
              </a:p>
            </p:txBody>
          </p:sp>
          <p:sp>
            <p:nvSpPr>
              <p:cNvPr id="363709" name="Rectangle 297"/>
              <p:cNvSpPr>
                <a:spLocks noChangeArrowheads="1"/>
              </p:cNvSpPr>
              <p:nvPr/>
            </p:nvSpPr>
            <p:spPr bwMode="auto">
              <a:xfrm>
                <a:off x="4650"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10" name="Rectangle 298"/>
              <p:cNvSpPr>
                <a:spLocks noChangeArrowheads="1"/>
              </p:cNvSpPr>
              <p:nvPr/>
            </p:nvSpPr>
            <p:spPr bwMode="auto">
              <a:xfrm>
                <a:off x="4996" y="221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6</a:t>
                </a:r>
                <a:endParaRPr lang="en-US" altLang="en-US" dirty="0" smtClean="0"/>
              </a:p>
            </p:txBody>
          </p:sp>
          <p:sp>
            <p:nvSpPr>
              <p:cNvPr id="363711" name="Rectangle 299"/>
              <p:cNvSpPr>
                <a:spLocks noChangeArrowheads="1"/>
              </p:cNvSpPr>
              <p:nvPr/>
            </p:nvSpPr>
            <p:spPr bwMode="auto">
              <a:xfrm>
                <a:off x="5044"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12" name="Rectangle 300"/>
              <p:cNvSpPr>
                <a:spLocks noChangeArrowheads="1"/>
              </p:cNvSpPr>
              <p:nvPr/>
            </p:nvSpPr>
            <p:spPr bwMode="auto">
              <a:xfrm>
                <a:off x="5368" y="2217"/>
                <a:ext cx="13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no</a:t>
                </a:r>
                <a:endParaRPr lang="en-US" altLang="en-US" dirty="0" smtClean="0"/>
              </a:p>
            </p:txBody>
          </p:sp>
          <p:sp>
            <p:nvSpPr>
              <p:cNvPr id="363713" name="Rectangle 301"/>
              <p:cNvSpPr>
                <a:spLocks noChangeArrowheads="1"/>
              </p:cNvSpPr>
              <p:nvPr/>
            </p:nvSpPr>
            <p:spPr bwMode="auto">
              <a:xfrm>
                <a:off x="5464"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14" name="Rectangle 302"/>
              <p:cNvSpPr>
                <a:spLocks noChangeArrowheads="1"/>
              </p:cNvSpPr>
              <p:nvPr/>
            </p:nvSpPr>
            <p:spPr bwMode="auto">
              <a:xfrm>
                <a:off x="647" y="2213"/>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15" name="Rectangle 303"/>
              <p:cNvSpPr>
                <a:spLocks noChangeArrowheads="1"/>
              </p:cNvSpPr>
              <p:nvPr/>
            </p:nvSpPr>
            <p:spPr bwMode="auto">
              <a:xfrm>
                <a:off x="651" y="2213"/>
                <a:ext cx="118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16" name="Rectangle 304"/>
              <p:cNvSpPr>
                <a:spLocks noChangeArrowheads="1"/>
              </p:cNvSpPr>
              <p:nvPr/>
            </p:nvSpPr>
            <p:spPr bwMode="auto">
              <a:xfrm>
                <a:off x="1834" y="2213"/>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17" name="Rectangle 305"/>
              <p:cNvSpPr>
                <a:spLocks noChangeArrowheads="1"/>
              </p:cNvSpPr>
              <p:nvPr/>
            </p:nvSpPr>
            <p:spPr bwMode="auto">
              <a:xfrm>
                <a:off x="1838" y="2213"/>
                <a:ext cx="1185"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18" name="Rectangle 306"/>
              <p:cNvSpPr>
                <a:spLocks noChangeArrowheads="1"/>
              </p:cNvSpPr>
              <p:nvPr/>
            </p:nvSpPr>
            <p:spPr bwMode="auto">
              <a:xfrm>
                <a:off x="3023" y="2213"/>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19" name="Rectangle 307"/>
              <p:cNvSpPr>
                <a:spLocks noChangeArrowheads="1"/>
              </p:cNvSpPr>
              <p:nvPr/>
            </p:nvSpPr>
            <p:spPr bwMode="auto">
              <a:xfrm>
                <a:off x="3026" y="2213"/>
                <a:ext cx="298"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20" name="Rectangle 308"/>
              <p:cNvSpPr>
                <a:spLocks noChangeArrowheads="1"/>
              </p:cNvSpPr>
              <p:nvPr/>
            </p:nvSpPr>
            <p:spPr bwMode="auto">
              <a:xfrm>
                <a:off x="3324" y="2213"/>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21" name="Rectangle 309"/>
              <p:cNvSpPr>
                <a:spLocks noChangeArrowheads="1"/>
              </p:cNvSpPr>
              <p:nvPr/>
            </p:nvSpPr>
            <p:spPr bwMode="auto">
              <a:xfrm>
                <a:off x="3328" y="2213"/>
                <a:ext cx="79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22" name="Rectangle 310"/>
              <p:cNvSpPr>
                <a:spLocks noChangeArrowheads="1"/>
              </p:cNvSpPr>
              <p:nvPr/>
            </p:nvSpPr>
            <p:spPr bwMode="auto">
              <a:xfrm>
                <a:off x="4121" y="2213"/>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23" name="Rectangle 311"/>
              <p:cNvSpPr>
                <a:spLocks noChangeArrowheads="1"/>
              </p:cNvSpPr>
              <p:nvPr/>
            </p:nvSpPr>
            <p:spPr bwMode="auto">
              <a:xfrm>
                <a:off x="4124" y="2213"/>
                <a:ext cx="30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24" name="Rectangle 312"/>
              <p:cNvSpPr>
                <a:spLocks noChangeArrowheads="1"/>
              </p:cNvSpPr>
              <p:nvPr/>
            </p:nvSpPr>
            <p:spPr bwMode="auto">
              <a:xfrm>
                <a:off x="4428" y="2213"/>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25" name="Rectangle 313"/>
              <p:cNvSpPr>
                <a:spLocks noChangeArrowheads="1"/>
              </p:cNvSpPr>
              <p:nvPr/>
            </p:nvSpPr>
            <p:spPr bwMode="auto">
              <a:xfrm>
                <a:off x="4432" y="2213"/>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26" name="Rectangle 314"/>
              <p:cNvSpPr>
                <a:spLocks noChangeArrowheads="1"/>
              </p:cNvSpPr>
              <p:nvPr/>
            </p:nvSpPr>
            <p:spPr bwMode="auto">
              <a:xfrm>
                <a:off x="4822" y="2213"/>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27" name="Rectangle 315"/>
              <p:cNvSpPr>
                <a:spLocks noChangeArrowheads="1"/>
              </p:cNvSpPr>
              <p:nvPr/>
            </p:nvSpPr>
            <p:spPr bwMode="auto">
              <a:xfrm>
                <a:off x="4826" y="2213"/>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28" name="Rectangle 316"/>
              <p:cNvSpPr>
                <a:spLocks noChangeArrowheads="1"/>
              </p:cNvSpPr>
              <p:nvPr/>
            </p:nvSpPr>
            <p:spPr bwMode="auto">
              <a:xfrm>
                <a:off x="5216" y="2213"/>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29" name="Rectangle 317"/>
              <p:cNvSpPr>
                <a:spLocks noChangeArrowheads="1"/>
              </p:cNvSpPr>
              <p:nvPr/>
            </p:nvSpPr>
            <p:spPr bwMode="auto">
              <a:xfrm>
                <a:off x="5220" y="2213"/>
                <a:ext cx="39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30" name="Rectangle 318"/>
              <p:cNvSpPr>
                <a:spLocks noChangeArrowheads="1"/>
              </p:cNvSpPr>
              <p:nvPr/>
            </p:nvSpPr>
            <p:spPr bwMode="auto">
              <a:xfrm>
                <a:off x="5614" y="2213"/>
                <a:ext cx="6"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31" name="Rectangle 319"/>
              <p:cNvSpPr>
                <a:spLocks noChangeArrowheads="1"/>
              </p:cNvSpPr>
              <p:nvPr/>
            </p:nvSpPr>
            <p:spPr bwMode="auto">
              <a:xfrm>
                <a:off x="647" y="221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32" name="Rectangle 320"/>
              <p:cNvSpPr>
                <a:spLocks noChangeArrowheads="1"/>
              </p:cNvSpPr>
              <p:nvPr/>
            </p:nvSpPr>
            <p:spPr bwMode="auto">
              <a:xfrm>
                <a:off x="1834" y="221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33" name="Rectangle 321"/>
              <p:cNvSpPr>
                <a:spLocks noChangeArrowheads="1"/>
              </p:cNvSpPr>
              <p:nvPr/>
            </p:nvSpPr>
            <p:spPr bwMode="auto">
              <a:xfrm>
                <a:off x="3023" y="2217"/>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34" name="Rectangle 322"/>
              <p:cNvSpPr>
                <a:spLocks noChangeArrowheads="1"/>
              </p:cNvSpPr>
              <p:nvPr/>
            </p:nvSpPr>
            <p:spPr bwMode="auto">
              <a:xfrm>
                <a:off x="3324" y="221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35" name="Rectangle 323"/>
              <p:cNvSpPr>
                <a:spLocks noChangeArrowheads="1"/>
              </p:cNvSpPr>
              <p:nvPr/>
            </p:nvSpPr>
            <p:spPr bwMode="auto">
              <a:xfrm>
                <a:off x="4121" y="2217"/>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36" name="Rectangle 324"/>
              <p:cNvSpPr>
                <a:spLocks noChangeArrowheads="1"/>
              </p:cNvSpPr>
              <p:nvPr/>
            </p:nvSpPr>
            <p:spPr bwMode="auto">
              <a:xfrm>
                <a:off x="4428" y="221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37" name="Rectangle 325"/>
              <p:cNvSpPr>
                <a:spLocks noChangeArrowheads="1"/>
              </p:cNvSpPr>
              <p:nvPr/>
            </p:nvSpPr>
            <p:spPr bwMode="auto">
              <a:xfrm>
                <a:off x="4822" y="221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38" name="Rectangle 326"/>
              <p:cNvSpPr>
                <a:spLocks noChangeArrowheads="1"/>
              </p:cNvSpPr>
              <p:nvPr/>
            </p:nvSpPr>
            <p:spPr bwMode="auto">
              <a:xfrm>
                <a:off x="5216" y="221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39" name="Rectangle 327"/>
              <p:cNvSpPr>
                <a:spLocks noChangeArrowheads="1"/>
              </p:cNvSpPr>
              <p:nvPr/>
            </p:nvSpPr>
            <p:spPr bwMode="auto">
              <a:xfrm>
                <a:off x="5614" y="2217"/>
                <a:ext cx="6"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40" name="Rectangle 328"/>
              <p:cNvSpPr>
                <a:spLocks noChangeArrowheads="1"/>
              </p:cNvSpPr>
              <p:nvPr/>
            </p:nvSpPr>
            <p:spPr bwMode="auto">
              <a:xfrm>
                <a:off x="692" y="2331"/>
                <a:ext cx="451"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Erie Coke </a:t>
                </a:r>
                <a:endParaRPr lang="en-US" altLang="en-US" dirty="0" smtClean="0"/>
              </a:p>
            </p:txBody>
          </p:sp>
          <p:sp>
            <p:nvSpPr>
              <p:cNvPr id="363741" name="Rectangle 329"/>
              <p:cNvSpPr>
                <a:spLocks noChangeArrowheads="1"/>
              </p:cNvSpPr>
              <p:nvPr/>
            </p:nvSpPr>
            <p:spPr bwMode="auto">
              <a:xfrm>
                <a:off x="1102" y="2331"/>
                <a:ext cx="503"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Corporation</a:t>
                </a:r>
                <a:endParaRPr lang="en-US" altLang="en-US" dirty="0" smtClean="0"/>
              </a:p>
            </p:txBody>
          </p:sp>
          <p:sp>
            <p:nvSpPr>
              <p:cNvPr id="363742" name="Rectangle 330"/>
              <p:cNvSpPr>
                <a:spLocks noChangeArrowheads="1"/>
              </p:cNvSpPr>
              <p:nvPr/>
            </p:nvSpPr>
            <p:spPr bwMode="auto">
              <a:xfrm>
                <a:off x="1567" y="233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43" name="Rectangle 331"/>
              <p:cNvSpPr>
                <a:spLocks noChangeArrowheads="1"/>
              </p:cNvSpPr>
              <p:nvPr/>
            </p:nvSpPr>
            <p:spPr bwMode="auto">
              <a:xfrm>
                <a:off x="1879" y="2331"/>
                <a:ext cx="91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Erie Coke Corporation</a:t>
                </a:r>
                <a:endParaRPr lang="en-US" altLang="en-US" dirty="0" smtClean="0"/>
              </a:p>
            </p:txBody>
          </p:sp>
          <p:sp>
            <p:nvSpPr>
              <p:cNvPr id="363744" name="Rectangle 332"/>
              <p:cNvSpPr>
                <a:spLocks noChangeArrowheads="1"/>
              </p:cNvSpPr>
              <p:nvPr/>
            </p:nvSpPr>
            <p:spPr bwMode="auto">
              <a:xfrm>
                <a:off x="2754" y="233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45" name="Rectangle 333"/>
              <p:cNvSpPr>
                <a:spLocks noChangeArrowheads="1"/>
              </p:cNvSpPr>
              <p:nvPr/>
            </p:nvSpPr>
            <p:spPr bwMode="auto">
              <a:xfrm>
                <a:off x="3151" y="233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7</a:t>
                </a:r>
                <a:endParaRPr lang="en-US" altLang="en-US" dirty="0" smtClean="0"/>
              </a:p>
            </p:txBody>
          </p:sp>
          <p:sp>
            <p:nvSpPr>
              <p:cNvPr id="363746" name="Rectangle 334"/>
              <p:cNvSpPr>
                <a:spLocks noChangeArrowheads="1"/>
              </p:cNvSpPr>
              <p:nvPr/>
            </p:nvSpPr>
            <p:spPr bwMode="auto">
              <a:xfrm>
                <a:off x="3199" y="233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47" name="Rectangle 335"/>
              <p:cNvSpPr>
                <a:spLocks noChangeArrowheads="1"/>
              </p:cNvSpPr>
              <p:nvPr/>
            </p:nvSpPr>
            <p:spPr bwMode="auto">
              <a:xfrm>
                <a:off x="3369" y="2331"/>
                <a:ext cx="200"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Erie</a:t>
                </a:r>
                <a:endParaRPr lang="en-US" altLang="en-US" dirty="0" smtClean="0"/>
              </a:p>
            </p:txBody>
          </p:sp>
          <p:sp>
            <p:nvSpPr>
              <p:cNvPr id="363748" name="Rectangle 336"/>
              <p:cNvSpPr>
                <a:spLocks noChangeArrowheads="1"/>
              </p:cNvSpPr>
              <p:nvPr/>
            </p:nvSpPr>
            <p:spPr bwMode="auto">
              <a:xfrm>
                <a:off x="3530" y="233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49" name="Rectangle 337"/>
              <p:cNvSpPr>
                <a:spLocks noChangeArrowheads="1"/>
              </p:cNvSpPr>
              <p:nvPr/>
            </p:nvSpPr>
            <p:spPr bwMode="auto">
              <a:xfrm>
                <a:off x="4166" y="2331"/>
                <a:ext cx="160"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PA</a:t>
                </a:r>
                <a:endParaRPr lang="en-US" altLang="en-US" dirty="0" smtClean="0"/>
              </a:p>
            </p:txBody>
          </p:sp>
          <p:sp>
            <p:nvSpPr>
              <p:cNvPr id="363750" name="Rectangle 338"/>
              <p:cNvSpPr>
                <a:spLocks noChangeArrowheads="1"/>
              </p:cNvSpPr>
              <p:nvPr/>
            </p:nvSpPr>
            <p:spPr bwMode="auto">
              <a:xfrm>
                <a:off x="4289" y="233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51" name="Rectangle 339"/>
              <p:cNvSpPr>
                <a:spLocks noChangeArrowheads="1"/>
              </p:cNvSpPr>
              <p:nvPr/>
            </p:nvSpPr>
            <p:spPr bwMode="auto">
              <a:xfrm>
                <a:off x="4602" y="233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7</a:t>
                </a:r>
                <a:endParaRPr lang="en-US" altLang="en-US" dirty="0" smtClean="0"/>
              </a:p>
            </p:txBody>
          </p:sp>
          <p:sp>
            <p:nvSpPr>
              <p:cNvPr id="363752" name="Rectangle 340"/>
              <p:cNvSpPr>
                <a:spLocks noChangeArrowheads="1"/>
              </p:cNvSpPr>
              <p:nvPr/>
            </p:nvSpPr>
            <p:spPr bwMode="auto">
              <a:xfrm>
                <a:off x="4650" y="233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53" name="Rectangle 341"/>
              <p:cNvSpPr>
                <a:spLocks noChangeArrowheads="1"/>
              </p:cNvSpPr>
              <p:nvPr/>
            </p:nvSpPr>
            <p:spPr bwMode="auto">
              <a:xfrm>
                <a:off x="4996" y="233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7</a:t>
                </a:r>
                <a:endParaRPr lang="en-US" altLang="en-US" dirty="0" smtClean="0"/>
              </a:p>
            </p:txBody>
          </p:sp>
          <p:sp>
            <p:nvSpPr>
              <p:cNvPr id="363754" name="Rectangle 342"/>
              <p:cNvSpPr>
                <a:spLocks noChangeArrowheads="1"/>
              </p:cNvSpPr>
              <p:nvPr/>
            </p:nvSpPr>
            <p:spPr bwMode="auto">
              <a:xfrm>
                <a:off x="5044" y="233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55" name="Rectangle 343"/>
              <p:cNvSpPr>
                <a:spLocks noChangeArrowheads="1"/>
              </p:cNvSpPr>
              <p:nvPr/>
            </p:nvSpPr>
            <p:spPr bwMode="auto">
              <a:xfrm>
                <a:off x="5392" y="233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4</a:t>
                </a:r>
                <a:endParaRPr lang="en-US" altLang="en-US" dirty="0" smtClean="0"/>
              </a:p>
            </p:txBody>
          </p:sp>
          <p:sp>
            <p:nvSpPr>
              <p:cNvPr id="363756" name="Rectangle 344"/>
              <p:cNvSpPr>
                <a:spLocks noChangeArrowheads="1"/>
              </p:cNvSpPr>
              <p:nvPr/>
            </p:nvSpPr>
            <p:spPr bwMode="auto">
              <a:xfrm>
                <a:off x="5440" y="233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57" name="Rectangle 345"/>
              <p:cNvSpPr>
                <a:spLocks noChangeArrowheads="1"/>
              </p:cNvSpPr>
              <p:nvPr/>
            </p:nvSpPr>
            <p:spPr bwMode="auto">
              <a:xfrm>
                <a:off x="647" y="232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58" name="Rectangle 346"/>
              <p:cNvSpPr>
                <a:spLocks noChangeArrowheads="1"/>
              </p:cNvSpPr>
              <p:nvPr/>
            </p:nvSpPr>
            <p:spPr bwMode="auto">
              <a:xfrm>
                <a:off x="651" y="2328"/>
                <a:ext cx="118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59" name="Rectangle 347"/>
              <p:cNvSpPr>
                <a:spLocks noChangeArrowheads="1"/>
              </p:cNvSpPr>
              <p:nvPr/>
            </p:nvSpPr>
            <p:spPr bwMode="auto">
              <a:xfrm>
                <a:off x="1834" y="232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60" name="Rectangle 348"/>
              <p:cNvSpPr>
                <a:spLocks noChangeArrowheads="1"/>
              </p:cNvSpPr>
              <p:nvPr/>
            </p:nvSpPr>
            <p:spPr bwMode="auto">
              <a:xfrm>
                <a:off x="1838" y="2328"/>
                <a:ext cx="1185"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61" name="Rectangle 349"/>
              <p:cNvSpPr>
                <a:spLocks noChangeArrowheads="1"/>
              </p:cNvSpPr>
              <p:nvPr/>
            </p:nvSpPr>
            <p:spPr bwMode="auto">
              <a:xfrm>
                <a:off x="3023" y="2328"/>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62" name="Rectangle 350"/>
              <p:cNvSpPr>
                <a:spLocks noChangeArrowheads="1"/>
              </p:cNvSpPr>
              <p:nvPr/>
            </p:nvSpPr>
            <p:spPr bwMode="auto">
              <a:xfrm>
                <a:off x="3026" y="2328"/>
                <a:ext cx="298"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63" name="Rectangle 351"/>
              <p:cNvSpPr>
                <a:spLocks noChangeArrowheads="1"/>
              </p:cNvSpPr>
              <p:nvPr/>
            </p:nvSpPr>
            <p:spPr bwMode="auto">
              <a:xfrm>
                <a:off x="3324" y="232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64" name="Rectangle 352"/>
              <p:cNvSpPr>
                <a:spLocks noChangeArrowheads="1"/>
              </p:cNvSpPr>
              <p:nvPr/>
            </p:nvSpPr>
            <p:spPr bwMode="auto">
              <a:xfrm>
                <a:off x="3328" y="2328"/>
                <a:ext cx="79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65" name="Rectangle 353"/>
              <p:cNvSpPr>
                <a:spLocks noChangeArrowheads="1"/>
              </p:cNvSpPr>
              <p:nvPr/>
            </p:nvSpPr>
            <p:spPr bwMode="auto">
              <a:xfrm>
                <a:off x="4121" y="2328"/>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66" name="Rectangle 354"/>
              <p:cNvSpPr>
                <a:spLocks noChangeArrowheads="1"/>
              </p:cNvSpPr>
              <p:nvPr/>
            </p:nvSpPr>
            <p:spPr bwMode="auto">
              <a:xfrm>
                <a:off x="4124" y="2328"/>
                <a:ext cx="30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67" name="Rectangle 355"/>
              <p:cNvSpPr>
                <a:spLocks noChangeArrowheads="1"/>
              </p:cNvSpPr>
              <p:nvPr/>
            </p:nvSpPr>
            <p:spPr bwMode="auto">
              <a:xfrm>
                <a:off x="4428" y="232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68" name="Rectangle 356"/>
              <p:cNvSpPr>
                <a:spLocks noChangeArrowheads="1"/>
              </p:cNvSpPr>
              <p:nvPr/>
            </p:nvSpPr>
            <p:spPr bwMode="auto">
              <a:xfrm>
                <a:off x="4432" y="2328"/>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69" name="Rectangle 357"/>
              <p:cNvSpPr>
                <a:spLocks noChangeArrowheads="1"/>
              </p:cNvSpPr>
              <p:nvPr/>
            </p:nvSpPr>
            <p:spPr bwMode="auto">
              <a:xfrm>
                <a:off x="4822" y="232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70" name="Rectangle 358"/>
              <p:cNvSpPr>
                <a:spLocks noChangeArrowheads="1"/>
              </p:cNvSpPr>
              <p:nvPr/>
            </p:nvSpPr>
            <p:spPr bwMode="auto">
              <a:xfrm>
                <a:off x="4826" y="2328"/>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71" name="Rectangle 359"/>
              <p:cNvSpPr>
                <a:spLocks noChangeArrowheads="1"/>
              </p:cNvSpPr>
              <p:nvPr/>
            </p:nvSpPr>
            <p:spPr bwMode="auto">
              <a:xfrm>
                <a:off x="5216" y="232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72" name="Rectangle 360"/>
              <p:cNvSpPr>
                <a:spLocks noChangeArrowheads="1"/>
              </p:cNvSpPr>
              <p:nvPr/>
            </p:nvSpPr>
            <p:spPr bwMode="auto">
              <a:xfrm>
                <a:off x="5220" y="2328"/>
                <a:ext cx="39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73" name="Rectangle 361"/>
              <p:cNvSpPr>
                <a:spLocks noChangeArrowheads="1"/>
              </p:cNvSpPr>
              <p:nvPr/>
            </p:nvSpPr>
            <p:spPr bwMode="auto">
              <a:xfrm>
                <a:off x="5614" y="2328"/>
                <a:ext cx="6"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74" name="Rectangle 362"/>
              <p:cNvSpPr>
                <a:spLocks noChangeArrowheads="1"/>
              </p:cNvSpPr>
              <p:nvPr/>
            </p:nvSpPr>
            <p:spPr bwMode="auto">
              <a:xfrm>
                <a:off x="647" y="233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75" name="Rectangle 363"/>
              <p:cNvSpPr>
                <a:spLocks noChangeArrowheads="1"/>
              </p:cNvSpPr>
              <p:nvPr/>
            </p:nvSpPr>
            <p:spPr bwMode="auto">
              <a:xfrm>
                <a:off x="1834" y="233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76" name="Rectangle 364"/>
              <p:cNvSpPr>
                <a:spLocks noChangeArrowheads="1"/>
              </p:cNvSpPr>
              <p:nvPr/>
            </p:nvSpPr>
            <p:spPr bwMode="auto">
              <a:xfrm>
                <a:off x="3023" y="2332"/>
                <a:ext cx="3"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77" name="Rectangle 365"/>
              <p:cNvSpPr>
                <a:spLocks noChangeArrowheads="1"/>
              </p:cNvSpPr>
              <p:nvPr/>
            </p:nvSpPr>
            <p:spPr bwMode="auto">
              <a:xfrm>
                <a:off x="3324" y="233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78" name="Rectangle 366"/>
              <p:cNvSpPr>
                <a:spLocks noChangeArrowheads="1"/>
              </p:cNvSpPr>
              <p:nvPr/>
            </p:nvSpPr>
            <p:spPr bwMode="auto">
              <a:xfrm>
                <a:off x="4121" y="2332"/>
                <a:ext cx="3"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79" name="Rectangle 367"/>
              <p:cNvSpPr>
                <a:spLocks noChangeArrowheads="1"/>
              </p:cNvSpPr>
              <p:nvPr/>
            </p:nvSpPr>
            <p:spPr bwMode="auto">
              <a:xfrm>
                <a:off x="4428" y="233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80" name="Rectangle 368"/>
              <p:cNvSpPr>
                <a:spLocks noChangeArrowheads="1"/>
              </p:cNvSpPr>
              <p:nvPr/>
            </p:nvSpPr>
            <p:spPr bwMode="auto">
              <a:xfrm>
                <a:off x="4822" y="233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81" name="Rectangle 369"/>
              <p:cNvSpPr>
                <a:spLocks noChangeArrowheads="1"/>
              </p:cNvSpPr>
              <p:nvPr/>
            </p:nvSpPr>
            <p:spPr bwMode="auto">
              <a:xfrm>
                <a:off x="5216" y="233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82" name="Rectangle 370"/>
              <p:cNvSpPr>
                <a:spLocks noChangeArrowheads="1"/>
              </p:cNvSpPr>
              <p:nvPr/>
            </p:nvSpPr>
            <p:spPr bwMode="auto">
              <a:xfrm>
                <a:off x="5614" y="2332"/>
                <a:ext cx="6"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783" name="Rectangle 371"/>
              <p:cNvSpPr>
                <a:spLocks noChangeArrowheads="1"/>
              </p:cNvSpPr>
              <p:nvPr/>
            </p:nvSpPr>
            <p:spPr bwMode="auto">
              <a:xfrm>
                <a:off x="692" y="2445"/>
                <a:ext cx="184"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US </a:t>
                </a:r>
                <a:endParaRPr lang="en-US" altLang="en-US" dirty="0" smtClean="0"/>
              </a:p>
            </p:txBody>
          </p:sp>
          <p:sp>
            <p:nvSpPr>
              <p:cNvPr id="363784" name="Rectangle 372"/>
              <p:cNvSpPr>
                <a:spLocks noChangeArrowheads="1"/>
              </p:cNvSpPr>
              <p:nvPr/>
            </p:nvSpPr>
            <p:spPr bwMode="auto">
              <a:xfrm>
                <a:off x="839" y="2445"/>
                <a:ext cx="849"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Steel Clairton Works</a:t>
                </a:r>
                <a:endParaRPr lang="en-US" altLang="en-US" dirty="0" smtClean="0"/>
              </a:p>
            </p:txBody>
          </p:sp>
          <p:sp>
            <p:nvSpPr>
              <p:cNvPr id="363785" name="Rectangle 373"/>
              <p:cNvSpPr>
                <a:spLocks noChangeArrowheads="1"/>
              </p:cNvSpPr>
              <p:nvPr/>
            </p:nvSpPr>
            <p:spPr bwMode="auto">
              <a:xfrm>
                <a:off x="1650" y="2445"/>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86" name="Rectangle 374"/>
              <p:cNvSpPr>
                <a:spLocks noChangeArrowheads="1"/>
              </p:cNvSpPr>
              <p:nvPr/>
            </p:nvSpPr>
            <p:spPr bwMode="auto">
              <a:xfrm>
                <a:off x="1879" y="2445"/>
                <a:ext cx="32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United </a:t>
                </a:r>
                <a:endParaRPr lang="en-US" altLang="en-US" dirty="0" smtClean="0"/>
              </a:p>
            </p:txBody>
          </p:sp>
          <p:sp>
            <p:nvSpPr>
              <p:cNvPr id="363787" name="Rectangle 375"/>
              <p:cNvSpPr>
                <a:spLocks noChangeArrowheads="1"/>
              </p:cNvSpPr>
              <p:nvPr/>
            </p:nvSpPr>
            <p:spPr bwMode="auto">
              <a:xfrm>
                <a:off x="2164" y="2445"/>
                <a:ext cx="72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States Steel Corp.</a:t>
                </a:r>
                <a:endParaRPr lang="en-US" altLang="en-US" dirty="0" smtClean="0"/>
              </a:p>
            </p:txBody>
          </p:sp>
          <p:sp>
            <p:nvSpPr>
              <p:cNvPr id="363788" name="Rectangle 376"/>
              <p:cNvSpPr>
                <a:spLocks noChangeArrowheads="1"/>
              </p:cNvSpPr>
              <p:nvPr/>
            </p:nvSpPr>
            <p:spPr bwMode="auto">
              <a:xfrm>
                <a:off x="2850" y="2445"/>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89" name="Rectangle 377"/>
              <p:cNvSpPr>
                <a:spLocks noChangeArrowheads="1"/>
              </p:cNvSpPr>
              <p:nvPr/>
            </p:nvSpPr>
            <p:spPr bwMode="auto">
              <a:xfrm>
                <a:off x="3151" y="244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8</a:t>
                </a:r>
                <a:endParaRPr lang="en-US" altLang="en-US" dirty="0" smtClean="0"/>
              </a:p>
            </p:txBody>
          </p:sp>
          <p:sp>
            <p:nvSpPr>
              <p:cNvPr id="363790" name="Rectangle 378"/>
              <p:cNvSpPr>
                <a:spLocks noChangeArrowheads="1"/>
              </p:cNvSpPr>
              <p:nvPr/>
            </p:nvSpPr>
            <p:spPr bwMode="auto">
              <a:xfrm>
                <a:off x="3199" y="24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91" name="Rectangle 379"/>
              <p:cNvSpPr>
                <a:spLocks noChangeArrowheads="1"/>
              </p:cNvSpPr>
              <p:nvPr/>
            </p:nvSpPr>
            <p:spPr bwMode="auto">
              <a:xfrm>
                <a:off x="3369" y="2445"/>
                <a:ext cx="354"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Clairton</a:t>
                </a:r>
                <a:endParaRPr lang="en-US" altLang="en-US" dirty="0" smtClean="0"/>
              </a:p>
            </p:txBody>
          </p:sp>
          <p:sp>
            <p:nvSpPr>
              <p:cNvPr id="363792" name="Rectangle 380"/>
              <p:cNvSpPr>
                <a:spLocks noChangeArrowheads="1"/>
              </p:cNvSpPr>
              <p:nvPr/>
            </p:nvSpPr>
            <p:spPr bwMode="auto">
              <a:xfrm>
                <a:off x="3684" y="2445"/>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93" name="Rectangle 381"/>
              <p:cNvSpPr>
                <a:spLocks noChangeArrowheads="1"/>
              </p:cNvSpPr>
              <p:nvPr/>
            </p:nvSpPr>
            <p:spPr bwMode="auto">
              <a:xfrm>
                <a:off x="4166" y="2445"/>
                <a:ext cx="160"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PA</a:t>
                </a:r>
                <a:endParaRPr lang="en-US" altLang="en-US" dirty="0" smtClean="0"/>
              </a:p>
            </p:txBody>
          </p:sp>
          <p:sp>
            <p:nvSpPr>
              <p:cNvPr id="363794" name="Rectangle 382"/>
              <p:cNvSpPr>
                <a:spLocks noChangeArrowheads="1"/>
              </p:cNvSpPr>
              <p:nvPr/>
            </p:nvSpPr>
            <p:spPr bwMode="auto">
              <a:xfrm>
                <a:off x="4289" y="2445"/>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95" name="Rectangle 383"/>
              <p:cNvSpPr>
                <a:spLocks noChangeArrowheads="1"/>
              </p:cNvSpPr>
              <p:nvPr/>
            </p:nvSpPr>
            <p:spPr bwMode="auto">
              <a:xfrm>
                <a:off x="4602" y="244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8</a:t>
                </a:r>
                <a:endParaRPr lang="en-US" altLang="en-US" dirty="0" smtClean="0"/>
              </a:p>
            </p:txBody>
          </p:sp>
          <p:sp>
            <p:nvSpPr>
              <p:cNvPr id="363796" name="Rectangle 384"/>
              <p:cNvSpPr>
                <a:spLocks noChangeArrowheads="1"/>
              </p:cNvSpPr>
              <p:nvPr/>
            </p:nvSpPr>
            <p:spPr bwMode="auto">
              <a:xfrm>
                <a:off x="4650" y="24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97" name="Rectangle 385"/>
              <p:cNvSpPr>
                <a:spLocks noChangeArrowheads="1"/>
              </p:cNvSpPr>
              <p:nvPr/>
            </p:nvSpPr>
            <p:spPr bwMode="auto">
              <a:xfrm>
                <a:off x="4996" y="244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8</a:t>
                </a:r>
                <a:endParaRPr lang="en-US" altLang="en-US" dirty="0" smtClean="0"/>
              </a:p>
            </p:txBody>
          </p:sp>
          <p:sp>
            <p:nvSpPr>
              <p:cNvPr id="363798" name="Rectangle 386"/>
              <p:cNvSpPr>
                <a:spLocks noChangeArrowheads="1"/>
              </p:cNvSpPr>
              <p:nvPr/>
            </p:nvSpPr>
            <p:spPr bwMode="auto">
              <a:xfrm>
                <a:off x="5044" y="24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799" name="Rectangle 387"/>
              <p:cNvSpPr>
                <a:spLocks noChangeArrowheads="1"/>
              </p:cNvSpPr>
              <p:nvPr/>
            </p:nvSpPr>
            <p:spPr bwMode="auto">
              <a:xfrm>
                <a:off x="5392" y="244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5</a:t>
                </a:r>
                <a:endParaRPr lang="en-US" altLang="en-US" dirty="0" smtClean="0"/>
              </a:p>
            </p:txBody>
          </p:sp>
          <p:sp>
            <p:nvSpPr>
              <p:cNvPr id="363800" name="Rectangle 388"/>
              <p:cNvSpPr>
                <a:spLocks noChangeArrowheads="1"/>
              </p:cNvSpPr>
              <p:nvPr/>
            </p:nvSpPr>
            <p:spPr bwMode="auto">
              <a:xfrm>
                <a:off x="5440" y="24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801" name="Rectangle 389"/>
              <p:cNvSpPr>
                <a:spLocks noChangeArrowheads="1"/>
              </p:cNvSpPr>
              <p:nvPr/>
            </p:nvSpPr>
            <p:spPr bwMode="auto">
              <a:xfrm>
                <a:off x="647" y="244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02" name="Rectangle 390"/>
              <p:cNvSpPr>
                <a:spLocks noChangeArrowheads="1"/>
              </p:cNvSpPr>
              <p:nvPr/>
            </p:nvSpPr>
            <p:spPr bwMode="auto">
              <a:xfrm>
                <a:off x="651" y="2442"/>
                <a:ext cx="118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03" name="Rectangle 391"/>
              <p:cNvSpPr>
                <a:spLocks noChangeArrowheads="1"/>
              </p:cNvSpPr>
              <p:nvPr/>
            </p:nvSpPr>
            <p:spPr bwMode="auto">
              <a:xfrm>
                <a:off x="1834" y="244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04" name="Rectangle 392"/>
              <p:cNvSpPr>
                <a:spLocks noChangeArrowheads="1"/>
              </p:cNvSpPr>
              <p:nvPr/>
            </p:nvSpPr>
            <p:spPr bwMode="auto">
              <a:xfrm>
                <a:off x="1838" y="2442"/>
                <a:ext cx="1185"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05" name="Rectangle 393"/>
              <p:cNvSpPr>
                <a:spLocks noChangeArrowheads="1"/>
              </p:cNvSpPr>
              <p:nvPr/>
            </p:nvSpPr>
            <p:spPr bwMode="auto">
              <a:xfrm>
                <a:off x="3023" y="2442"/>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06" name="Rectangle 394"/>
              <p:cNvSpPr>
                <a:spLocks noChangeArrowheads="1"/>
              </p:cNvSpPr>
              <p:nvPr/>
            </p:nvSpPr>
            <p:spPr bwMode="auto">
              <a:xfrm>
                <a:off x="3026" y="2442"/>
                <a:ext cx="298"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07" name="Rectangle 395"/>
              <p:cNvSpPr>
                <a:spLocks noChangeArrowheads="1"/>
              </p:cNvSpPr>
              <p:nvPr/>
            </p:nvSpPr>
            <p:spPr bwMode="auto">
              <a:xfrm>
                <a:off x="3324" y="244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08" name="Rectangle 396"/>
              <p:cNvSpPr>
                <a:spLocks noChangeArrowheads="1"/>
              </p:cNvSpPr>
              <p:nvPr/>
            </p:nvSpPr>
            <p:spPr bwMode="auto">
              <a:xfrm>
                <a:off x="3328" y="2442"/>
                <a:ext cx="79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09" name="Rectangle 397"/>
              <p:cNvSpPr>
                <a:spLocks noChangeArrowheads="1"/>
              </p:cNvSpPr>
              <p:nvPr/>
            </p:nvSpPr>
            <p:spPr bwMode="auto">
              <a:xfrm>
                <a:off x="4121" y="2442"/>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10" name="Rectangle 398"/>
              <p:cNvSpPr>
                <a:spLocks noChangeArrowheads="1"/>
              </p:cNvSpPr>
              <p:nvPr/>
            </p:nvSpPr>
            <p:spPr bwMode="auto">
              <a:xfrm>
                <a:off x="4124" y="2442"/>
                <a:ext cx="30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11" name="Rectangle 399"/>
              <p:cNvSpPr>
                <a:spLocks noChangeArrowheads="1"/>
              </p:cNvSpPr>
              <p:nvPr/>
            </p:nvSpPr>
            <p:spPr bwMode="auto">
              <a:xfrm>
                <a:off x="4428" y="244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12" name="Rectangle 400"/>
              <p:cNvSpPr>
                <a:spLocks noChangeArrowheads="1"/>
              </p:cNvSpPr>
              <p:nvPr/>
            </p:nvSpPr>
            <p:spPr bwMode="auto">
              <a:xfrm>
                <a:off x="4432" y="2442"/>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13" name="Rectangle 401"/>
              <p:cNvSpPr>
                <a:spLocks noChangeArrowheads="1"/>
              </p:cNvSpPr>
              <p:nvPr/>
            </p:nvSpPr>
            <p:spPr bwMode="auto">
              <a:xfrm>
                <a:off x="4822" y="244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14" name="Rectangle 402"/>
              <p:cNvSpPr>
                <a:spLocks noChangeArrowheads="1"/>
              </p:cNvSpPr>
              <p:nvPr/>
            </p:nvSpPr>
            <p:spPr bwMode="auto">
              <a:xfrm>
                <a:off x="4826" y="2442"/>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15" name="Rectangle 403"/>
              <p:cNvSpPr>
                <a:spLocks noChangeArrowheads="1"/>
              </p:cNvSpPr>
              <p:nvPr/>
            </p:nvSpPr>
            <p:spPr bwMode="auto">
              <a:xfrm>
                <a:off x="5216" y="244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16" name="Rectangle 404"/>
              <p:cNvSpPr>
                <a:spLocks noChangeArrowheads="1"/>
              </p:cNvSpPr>
              <p:nvPr/>
            </p:nvSpPr>
            <p:spPr bwMode="auto">
              <a:xfrm>
                <a:off x="5220" y="2442"/>
                <a:ext cx="39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817" name="Rectangle 405"/>
              <p:cNvSpPr>
                <a:spLocks noChangeArrowheads="1"/>
              </p:cNvSpPr>
              <p:nvPr/>
            </p:nvSpPr>
            <p:spPr bwMode="auto">
              <a:xfrm>
                <a:off x="5614" y="2442"/>
                <a:ext cx="6"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grpSp>
        <p:grpSp>
          <p:nvGrpSpPr>
            <p:cNvPr id="14" name="Group 607"/>
            <p:cNvGrpSpPr>
              <a:grpSpLocks/>
            </p:cNvGrpSpPr>
            <p:nvPr/>
          </p:nvGrpSpPr>
          <p:grpSpPr bwMode="auto">
            <a:xfrm>
              <a:off x="646" y="2446"/>
              <a:ext cx="4986" cy="608"/>
              <a:chOff x="646" y="2446"/>
              <a:chExt cx="4986" cy="608"/>
            </a:xfrm>
            <a:grpFill/>
          </p:grpSpPr>
          <p:sp>
            <p:nvSpPr>
              <p:cNvPr id="24" name="Rectangle 407"/>
              <p:cNvSpPr>
                <a:spLocks noChangeArrowheads="1"/>
              </p:cNvSpPr>
              <p:nvPr/>
            </p:nvSpPr>
            <p:spPr bwMode="auto">
              <a:xfrm>
                <a:off x="647" y="2446"/>
                <a:ext cx="4"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5" name="Rectangle 408"/>
              <p:cNvSpPr>
                <a:spLocks noChangeArrowheads="1"/>
              </p:cNvSpPr>
              <p:nvPr/>
            </p:nvSpPr>
            <p:spPr bwMode="auto">
              <a:xfrm>
                <a:off x="1834" y="2446"/>
                <a:ext cx="4"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6" name="Rectangle 409"/>
              <p:cNvSpPr>
                <a:spLocks noChangeArrowheads="1"/>
              </p:cNvSpPr>
              <p:nvPr/>
            </p:nvSpPr>
            <p:spPr bwMode="auto">
              <a:xfrm>
                <a:off x="3023" y="2446"/>
                <a:ext cx="3"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7" name="Rectangle 410"/>
              <p:cNvSpPr>
                <a:spLocks noChangeArrowheads="1"/>
              </p:cNvSpPr>
              <p:nvPr/>
            </p:nvSpPr>
            <p:spPr bwMode="auto">
              <a:xfrm>
                <a:off x="3324" y="2446"/>
                <a:ext cx="4"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8" name="Rectangle 411"/>
              <p:cNvSpPr>
                <a:spLocks noChangeArrowheads="1"/>
              </p:cNvSpPr>
              <p:nvPr/>
            </p:nvSpPr>
            <p:spPr bwMode="auto">
              <a:xfrm>
                <a:off x="4121" y="2446"/>
                <a:ext cx="3"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9" name="Rectangle 412"/>
              <p:cNvSpPr>
                <a:spLocks noChangeArrowheads="1"/>
              </p:cNvSpPr>
              <p:nvPr/>
            </p:nvSpPr>
            <p:spPr bwMode="auto">
              <a:xfrm>
                <a:off x="4428" y="2446"/>
                <a:ext cx="4"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0" name="Rectangle 413"/>
              <p:cNvSpPr>
                <a:spLocks noChangeArrowheads="1"/>
              </p:cNvSpPr>
              <p:nvPr/>
            </p:nvSpPr>
            <p:spPr bwMode="auto">
              <a:xfrm>
                <a:off x="4822" y="2446"/>
                <a:ext cx="4"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1" name="Rectangle 414"/>
              <p:cNvSpPr>
                <a:spLocks noChangeArrowheads="1"/>
              </p:cNvSpPr>
              <p:nvPr/>
            </p:nvSpPr>
            <p:spPr bwMode="auto">
              <a:xfrm>
                <a:off x="5216" y="2446"/>
                <a:ext cx="4"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2" name="Rectangle 415"/>
              <p:cNvSpPr>
                <a:spLocks noChangeArrowheads="1"/>
              </p:cNvSpPr>
              <p:nvPr/>
            </p:nvSpPr>
            <p:spPr bwMode="auto">
              <a:xfrm>
                <a:off x="5614" y="2446"/>
                <a:ext cx="6"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3" name="Rectangle 416"/>
              <p:cNvSpPr>
                <a:spLocks noChangeArrowheads="1"/>
              </p:cNvSpPr>
              <p:nvPr/>
            </p:nvSpPr>
            <p:spPr bwMode="auto">
              <a:xfrm>
                <a:off x="692" y="2564"/>
                <a:ext cx="87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Haverhill North Coke</a:t>
                </a:r>
                <a:endParaRPr lang="en-US" altLang="en-US" dirty="0" smtClean="0"/>
              </a:p>
            </p:txBody>
          </p:sp>
          <p:sp>
            <p:nvSpPr>
              <p:cNvPr id="34" name="Rectangle 417"/>
              <p:cNvSpPr>
                <a:spLocks noChangeArrowheads="1"/>
              </p:cNvSpPr>
              <p:nvPr/>
            </p:nvSpPr>
            <p:spPr bwMode="auto">
              <a:xfrm>
                <a:off x="1530" y="256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5" name="Rectangle 418"/>
              <p:cNvSpPr>
                <a:spLocks noChangeArrowheads="1"/>
              </p:cNvSpPr>
              <p:nvPr/>
            </p:nvSpPr>
            <p:spPr bwMode="auto">
              <a:xfrm>
                <a:off x="1879" y="2679"/>
                <a:ext cx="839"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Suncoke Energy, Inc</a:t>
                </a:r>
                <a:endParaRPr lang="en-US" altLang="en-US" dirty="0" smtClean="0"/>
              </a:p>
            </p:txBody>
          </p:sp>
          <p:sp>
            <p:nvSpPr>
              <p:cNvPr id="36" name="Rectangle 419"/>
              <p:cNvSpPr>
                <a:spLocks noChangeArrowheads="1"/>
              </p:cNvSpPr>
              <p:nvPr/>
            </p:nvSpPr>
            <p:spPr bwMode="auto">
              <a:xfrm>
                <a:off x="2681" y="2679"/>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a:t>
                </a:r>
                <a:endParaRPr lang="en-US" altLang="en-US" dirty="0" smtClean="0"/>
              </a:p>
            </p:txBody>
          </p:sp>
          <p:sp>
            <p:nvSpPr>
              <p:cNvPr id="37" name="Rectangle 420"/>
              <p:cNvSpPr>
                <a:spLocks noChangeArrowheads="1"/>
              </p:cNvSpPr>
              <p:nvPr/>
            </p:nvSpPr>
            <p:spPr bwMode="auto">
              <a:xfrm>
                <a:off x="2706" y="2679"/>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8" name="Rectangle 421"/>
              <p:cNvSpPr>
                <a:spLocks noChangeArrowheads="1"/>
              </p:cNvSpPr>
              <p:nvPr/>
            </p:nvSpPr>
            <p:spPr bwMode="auto">
              <a:xfrm>
                <a:off x="3145" y="2679"/>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9</a:t>
                </a:r>
                <a:endParaRPr lang="en-US" altLang="en-US" dirty="0" smtClean="0"/>
              </a:p>
            </p:txBody>
          </p:sp>
          <p:sp>
            <p:nvSpPr>
              <p:cNvPr id="39" name="Rectangle 422"/>
              <p:cNvSpPr>
                <a:spLocks noChangeArrowheads="1"/>
              </p:cNvSpPr>
              <p:nvPr/>
            </p:nvSpPr>
            <p:spPr bwMode="auto">
              <a:xfrm>
                <a:off x="3193" y="2679"/>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40" name="Rectangle 423"/>
              <p:cNvSpPr>
                <a:spLocks noChangeArrowheads="1"/>
              </p:cNvSpPr>
              <p:nvPr/>
            </p:nvSpPr>
            <p:spPr bwMode="auto">
              <a:xfrm>
                <a:off x="3357" y="2564"/>
                <a:ext cx="69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Franklin Furnace</a:t>
                </a:r>
                <a:endParaRPr lang="en-US" altLang="en-US" dirty="0" smtClean="0"/>
              </a:p>
            </p:txBody>
          </p:sp>
          <p:sp>
            <p:nvSpPr>
              <p:cNvPr id="41" name="Rectangle 424"/>
              <p:cNvSpPr>
                <a:spLocks noChangeArrowheads="1"/>
              </p:cNvSpPr>
              <p:nvPr/>
            </p:nvSpPr>
            <p:spPr bwMode="auto">
              <a:xfrm>
                <a:off x="4016" y="256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42" name="Rectangle 425"/>
              <p:cNvSpPr>
                <a:spLocks noChangeArrowheads="1"/>
              </p:cNvSpPr>
              <p:nvPr/>
            </p:nvSpPr>
            <p:spPr bwMode="auto">
              <a:xfrm>
                <a:off x="4148" y="2564"/>
                <a:ext cx="177"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OH</a:t>
                </a:r>
                <a:endParaRPr lang="en-US" altLang="en-US" dirty="0" smtClean="0"/>
              </a:p>
            </p:txBody>
          </p:sp>
          <p:sp>
            <p:nvSpPr>
              <p:cNvPr id="43" name="Rectangle 426"/>
              <p:cNvSpPr>
                <a:spLocks noChangeArrowheads="1"/>
              </p:cNvSpPr>
              <p:nvPr/>
            </p:nvSpPr>
            <p:spPr bwMode="auto">
              <a:xfrm>
                <a:off x="4287" y="256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44" name="Rectangle 427"/>
              <p:cNvSpPr>
                <a:spLocks noChangeArrowheads="1"/>
              </p:cNvSpPr>
              <p:nvPr/>
            </p:nvSpPr>
            <p:spPr bwMode="auto">
              <a:xfrm>
                <a:off x="4604" y="2679"/>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9</a:t>
                </a:r>
                <a:endParaRPr lang="en-US" altLang="en-US" dirty="0" smtClean="0"/>
              </a:p>
            </p:txBody>
          </p:sp>
          <p:sp>
            <p:nvSpPr>
              <p:cNvPr id="45" name="Rectangle 428"/>
              <p:cNvSpPr>
                <a:spLocks noChangeArrowheads="1"/>
              </p:cNvSpPr>
              <p:nvPr/>
            </p:nvSpPr>
            <p:spPr bwMode="auto">
              <a:xfrm>
                <a:off x="4652" y="2679"/>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46" name="Rectangle 429"/>
              <p:cNvSpPr>
                <a:spLocks noChangeArrowheads="1"/>
              </p:cNvSpPr>
              <p:nvPr/>
            </p:nvSpPr>
            <p:spPr bwMode="auto">
              <a:xfrm>
                <a:off x="5001" y="2564"/>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9</a:t>
                </a:r>
                <a:endParaRPr lang="en-US" altLang="en-US" dirty="0" smtClean="0"/>
              </a:p>
            </p:txBody>
          </p:sp>
          <p:sp>
            <p:nvSpPr>
              <p:cNvPr id="47" name="Rectangle 430"/>
              <p:cNvSpPr>
                <a:spLocks noChangeArrowheads="1"/>
              </p:cNvSpPr>
              <p:nvPr/>
            </p:nvSpPr>
            <p:spPr bwMode="auto">
              <a:xfrm>
                <a:off x="5049" y="256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48" name="Rectangle 431"/>
              <p:cNvSpPr>
                <a:spLocks noChangeArrowheads="1"/>
              </p:cNvSpPr>
              <p:nvPr/>
            </p:nvSpPr>
            <p:spPr bwMode="auto">
              <a:xfrm>
                <a:off x="5371" y="262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6</a:t>
                </a:r>
                <a:endParaRPr lang="en-US" altLang="en-US" dirty="0" smtClean="0"/>
              </a:p>
            </p:txBody>
          </p:sp>
          <p:sp>
            <p:nvSpPr>
              <p:cNvPr id="49" name="Rectangle 432"/>
              <p:cNvSpPr>
                <a:spLocks noChangeArrowheads="1"/>
              </p:cNvSpPr>
              <p:nvPr/>
            </p:nvSpPr>
            <p:spPr bwMode="auto">
              <a:xfrm>
                <a:off x="5419" y="262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a:t>
                </a:r>
                <a:endParaRPr lang="en-US" altLang="en-US" dirty="0" smtClean="0"/>
              </a:p>
            </p:txBody>
          </p:sp>
          <p:sp>
            <p:nvSpPr>
              <p:cNvPr id="50" name="Rectangle 433"/>
              <p:cNvSpPr>
                <a:spLocks noChangeArrowheads="1"/>
              </p:cNvSpPr>
              <p:nvPr/>
            </p:nvSpPr>
            <p:spPr bwMode="auto">
              <a:xfrm>
                <a:off x="5467" y="262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51" name="Rectangle 434"/>
              <p:cNvSpPr>
                <a:spLocks noChangeArrowheads="1"/>
              </p:cNvSpPr>
              <p:nvPr/>
            </p:nvSpPr>
            <p:spPr bwMode="auto">
              <a:xfrm>
                <a:off x="647"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52" name="Rectangle 435"/>
              <p:cNvSpPr>
                <a:spLocks noChangeArrowheads="1"/>
              </p:cNvSpPr>
              <p:nvPr/>
            </p:nvSpPr>
            <p:spPr bwMode="auto">
              <a:xfrm>
                <a:off x="651" y="2560"/>
                <a:ext cx="118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53" name="Rectangle 436"/>
              <p:cNvSpPr>
                <a:spLocks noChangeArrowheads="1"/>
              </p:cNvSpPr>
              <p:nvPr/>
            </p:nvSpPr>
            <p:spPr bwMode="auto">
              <a:xfrm>
                <a:off x="1834"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54" name="Rectangle 437"/>
              <p:cNvSpPr>
                <a:spLocks noChangeArrowheads="1"/>
              </p:cNvSpPr>
              <p:nvPr/>
            </p:nvSpPr>
            <p:spPr bwMode="auto">
              <a:xfrm>
                <a:off x="1838" y="2560"/>
                <a:ext cx="118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55" name="Rectangle 438"/>
              <p:cNvSpPr>
                <a:spLocks noChangeArrowheads="1"/>
              </p:cNvSpPr>
              <p:nvPr/>
            </p:nvSpPr>
            <p:spPr bwMode="auto">
              <a:xfrm>
                <a:off x="3022" y="2560"/>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56" name="Rectangle 439"/>
              <p:cNvSpPr>
                <a:spLocks noChangeArrowheads="1"/>
              </p:cNvSpPr>
              <p:nvPr/>
            </p:nvSpPr>
            <p:spPr bwMode="auto">
              <a:xfrm>
                <a:off x="3025"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57" name="Rectangle 440"/>
              <p:cNvSpPr>
                <a:spLocks noChangeArrowheads="1"/>
              </p:cNvSpPr>
              <p:nvPr/>
            </p:nvSpPr>
            <p:spPr bwMode="auto">
              <a:xfrm>
                <a:off x="3029" y="2560"/>
                <a:ext cx="282"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58" name="Rectangle 441"/>
              <p:cNvSpPr>
                <a:spLocks noChangeArrowheads="1"/>
              </p:cNvSpPr>
              <p:nvPr/>
            </p:nvSpPr>
            <p:spPr bwMode="auto">
              <a:xfrm>
                <a:off x="3311"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59" name="Rectangle 442"/>
              <p:cNvSpPr>
                <a:spLocks noChangeArrowheads="1"/>
              </p:cNvSpPr>
              <p:nvPr/>
            </p:nvSpPr>
            <p:spPr bwMode="auto">
              <a:xfrm>
                <a:off x="3315" y="2560"/>
                <a:ext cx="9"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60" name="Rectangle 443"/>
              <p:cNvSpPr>
                <a:spLocks noChangeArrowheads="1"/>
              </p:cNvSpPr>
              <p:nvPr/>
            </p:nvSpPr>
            <p:spPr bwMode="auto">
              <a:xfrm>
                <a:off x="3324"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61" name="Rectangle 444"/>
              <p:cNvSpPr>
                <a:spLocks noChangeArrowheads="1"/>
              </p:cNvSpPr>
              <p:nvPr/>
            </p:nvSpPr>
            <p:spPr bwMode="auto">
              <a:xfrm>
                <a:off x="3328" y="2560"/>
                <a:ext cx="775"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62" name="Rectangle 445"/>
              <p:cNvSpPr>
                <a:spLocks noChangeArrowheads="1"/>
              </p:cNvSpPr>
              <p:nvPr/>
            </p:nvSpPr>
            <p:spPr bwMode="auto">
              <a:xfrm>
                <a:off x="4103"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63" name="Rectangle 446"/>
              <p:cNvSpPr>
                <a:spLocks noChangeArrowheads="1"/>
              </p:cNvSpPr>
              <p:nvPr/>
            </p:nvSpPr>
            <p:spPr bwMode="auto">
              <a:xfrm>
                <a:off x="4107" y="2560"/>
                <a:ext cx="1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20" name="Rectangle 447"/>
              <p:cNvSpPr>
                <a:spLocks noChangeArrowheads="1"/>
              </p:cNvSpPr>
              <p:nvPr/>
            </p:nvSpPr>
            <p:spPr bwMode="auto">
              <a:xfrm>
                <a:off x="4121" y="2560"/>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21" name="Rectangle 448"/>
              <p:cNvSpPr>
                <a:spLocks noChangeArrowheads="1"/>
              </p:cNvSpPr>
              <p:nvPr/>
            </p:nvSpPr>
            <p:spPr bwMode="auto">
              <a:xfrm>
                <a:off x="4124" y="2560"/>
                <a:ext cx="30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23" name="Rectangle 449"/>
              <p:cNvSpPr>
                <a:spLocks noChangeArrowheads="1"/>
              </p:cNvSpPr>
              <p:nvPr/>
            </p:nvSpPr>
            <p:spPr bwMode="auto">
              <a:xfrm>
                <a:off x="4428"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24" name="Rectangle 450"/>
              <p:cNvSpPr>
                <a:spLocks noChangeArrowheads="1"/>
              </p:cNvSpPr>
              <p:nvPr/>
            </p:nvSpPr>
            <p:spPr bwMode="auto">
              <a:xfrm>
                <a:off x="4432" y="2560"/>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25" name="Rectangle 451"/>
              <p:cNvSpPr>
                <a:spLocks noChangeArrowheads="1"/>
              </p:cNvSpPr>
              <p:nvPr/>
            </p:nvSpPr>
            <p:spPr bwMode="auto">
              <a:xfrm>
                <a:off x="4822"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26" name="Rectangle 452"/>
              <p:cNvSpPr>
                <a:spLocks noChangeArrowheads="1"/>
              </p:cNvSpPr>
              <p:nvPr/>
            </p:nvSpPr>
            <p:spPr bwMode="auto">
              <a:xfrm>
                <a:off x="4826"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27" name="Rectangle 453"/>
              <p:cNvSpPr>
                <a:spLocks noChangeArrowheads="1"/>
              </p:cNvSpPr>
              <p:nvPr/>
            </p:nvSpPr>
            <p:spPr bwMode="auto">
              <a:xfrm>
                <a:off x="4830" y="2560"/>
                <a:ext cx="386"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28" name="Rectangle 454"/>
              <p:cNvSpPr>
                <a:spLocks noChangeArrowheads="1"/>
              </p:cNvSpPr>
              <p:nvPr/>
            </p:nvSpPr>
            <p:spPr bwMode="auto">
              <a:xfrm>
                <a:off x="5216"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29" name="Rectangle 455"/>
              <p:cNvSpPr>
                <a:spLocks noChangeArrowheads="1"/>
              </p:cNvSpPr>
              <p:nvPr/>
            </p:nvSpPr>
            <p:spPr bwMode="auto">
              <a:xfrm>
                <a:off x="5220" y="2560"/>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30" name="Rectangle 456"/>
              <p:cNvSpPr>
                <a:spLocks noChangeArrowheads="1"/>
              </p:cNvSpPr>
              <p:nvPr/>
            </p:nvSpPr>
            <p:spPr bwMode="auto">
              <a:xfrm>
                <a:off x="5223" y="2560"/>
                <a:ext cx="391"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31" name="Rectangle 457"/>
              <p:cNvSpPr>
                <a:spLocks noChangeArrowheads="1"/>
              </p:cNvSpPr>
              <p:nvPr/>
            </p:nvSpPr>
            <p:spPr bwMode="auto">
              <a:xfrm>
                <a:off x="5614"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32" name="Rectangle 458"/>
              <p:cNvSpPr>
                <a:spLocks noChangeArrowheads="1"/>
              </p:cNvSpPr>
              <p:nvPr/>
            </p:nvSpPr>
            <p:spPr bwMode="auto">
              <a:xfrm>
                <a:off x="5618" y="2560"/>
                <a:ext cx="2"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33" name="Rectangle 459"/>
              <p:cNvSpPr>
                <a:spLocks noChangeArrowheads="1"/>
              </p:cNvSpPr>
              <p:nvPr/>
            </p:nvSpPr>
            <p:spPr bwMode="auto">
              <a:xfrm>
                <a:off x="647" y="2564"/>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34" name="Rectangle 460"/>
              <p:cNvSpPr>
                <a:spLocks noChangeArrowheads="1"/>
              </p:cNvSpPr>
              <p:nvPr/>
            </p:nvSpPr>
            <p:spPr bwMode="auto">
              <a:xfrm>
                <a:off x="1835" y="2564"/>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35" name="Rectangle 461"/>
              <p:cNvSpPr>
                <a:spLocks noChangeArrowheads="1"/>
              </p:cNvSpPr>
              <p:nvPr/>
            </p:nvSpPr>
            <p:spPr bwMode="auto">
              <a:xfrm>
                <a:off x="3024" y="2564"/>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36" name="Rectangle 462"/>
              <p:cNvSpPr>
                <a:spLocks noChangeArrowheads="1"/>
              </p:cNvSpPr>
              <p:nvPr/>
            </p:nvSpPr>
            <p:spPr bwMode="auto">
              <a:xfrm>
                <a:off x="3312" y="2564"/>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37" name="Rectangle 463"/>
              <p:cNvSpPr>
                <a:spLocks noChangeArrowheads="1"/>
              </p:cNvSpPr>
              <p:nvPr/>
            </p:nvSpPr>
            <p:spPr bwMode="auto">
              <a:xfrm>
                <a:off x="4103" y="2564"/>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38" name="Rectangle 464"/>
              <p:cNvSpPr>
                <a:spLocks noChangeArrowheads="1"/>
              </p:cNvSpPr>
              <p:nvPr/>
            </p:nvSpPr>
            <p:spPr bwMode="auto">
              <a:xfrm>
                <a:off x="4429" y="2564"/>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39" name="Rectangle 465"/>
              <p:cNvSpPr>
                <a:spLocks noChangeArrowheads="1"/>
              </p:cNvSpPr>
              <p:nvPr/>
            </p:nvSpPr>
            <p:spPr bwMode="auto">
              <a:xfrm>
                <a:off x="4826" y="2564"/>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40" name="Rectangle 466"/>
              <p:cNvSpPr>
                <a:spLocks noChangeArrowheads="1"/>
              </p:cNvSpPr>
              <p:nvPr/>
            </p:nvSpPr>
            <p:spPr bwMode="auto">
              <a:xfrm>
                <a:off x="5220" y="2564"/>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41" name="Rectangle 467"/>
              <p:cNvSpPr>
                <a:spLocks noChangeArrowheads="1"/>
              </p:cNvSpPr>
              <p:nvPr/>
            </p:nvSpPr>
            <p:spPr bwMode="auto">
              <a:xfrm>
                <a:off x="5615" y="2564"/>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42" name="Rectangle 468"/>
              <p:cNvSpPr>
                <a:spLocks noChangeArrowheads="1"/>
              </p:cNvSpPr>
              <p:nvPr/>
            </p:nvSpPr>
            <p:spPr bwMode="auto">
              <a:xfrm>
                <a:off x="692" y="2678"/>
                <a:ext cx="73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Middletown Coke</a:t>
                </a:r>
                <a:endParaRPr lang="en-US" altLang="en-US" dirty="0" smtClean="0"/>
              </a:p>
            </p:txBody>
          </p:sp>
          <p:sp>
            <p:nvSpPr>
              <p:cNvPr id="363543" name="Rectangle 469"/>
              <p:cNvSpPr>
                <a:spLocks noChangeArrowheads="1"/>
              </p:cNvSpPr>
              <p:nvPr/>
            </p:nvSpPr>
            <p:spPr bwMode="auto">
              <a:xfrm>
                <a:off x="1389" y="2678"/>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544" name="Rectangle 470"/>
              <p:cNvSpPr>
                <a:spLocks noChangeArrowheads="1"/>
              </p:cNvSpPr>
              <p:nvPr/>
            </p:nvSpPr>
            <p:spPr bwMode="auto">
              <a:xfrm>
                <a:off x="3357" y="2678"/>
                <a:ext cx="508"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Middletown</a:t>
                </a:r>
                <a:endParaRPr lang="en-US" altLang="en-US" dirty="0" smtClean="0"/>
              </a:p>
            </p:txBody>
          </p:sp>
          <p:sp>
            <p:nvSpPr>
              <p:cNvPr id="363545" name="Rectangle 471"/>
              <p:cNvSpPr>
                <a:spLocks noChangeArrowheads="1"/>
              </p:cNvSpPr>
              <p:nvPr/>
            </p:nvSpPr>
            <p:spPr bwMode="auto">
              <a:xfrm>
                <a:off x="3827" y="2678"/>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546" name="Rectangle 472"/>
              <p:cNvSpPr>
                <a:spLocks noChangeArrowheads="1"/>
              </p:cNvSpPr>
              <p:nvPr/>
            </p:nvSpPr>
            <p:spPr bwMode="auto">
              <a:xfrm>
                <a:off x="4148" y="2678"/>
                <a:ext cx="177"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OH</a:t>
                </a:r>
                <a:endParaRPr lang="en-US" altLang="en-US" dirty="0" smtClean="0"/>
              </a:p>
            </p:txBody>
          </p:sp>
          <p:sp>
            <p:nvSpPr>
              <p:cNvPr id="363547" name="Rectangle 473"/>
              <p:cNvSpPr>
                <a:spLocks noChangeArrowheads="1"/>
              </p:cNvSpPr>
              <p:nvPr/>
            </p:nvSpPr>
            <p:spPr bwMode="auto">
              <a:xfrm>
                <a:off x="4287" y="2678"/>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548" name="Rectangle 474"/>
              <p:cNvSpPr>
                <a:spLocks noChangeArrowheads="1"/>
              </p:cNvSpPr>
              <p:nvPr/>
            </p:nvSpPr>
            <p:spPr bwMode="auto">
              <a:xfrm>
                <a:off x="4976" y="2678"/>
                <a:ext cx="13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10</a:t>
                </a:r>
                <a:endParaRPr lang="en-US" altLang="en-US" dirty="0" smtClean="0"/>
              </a:p>
            </p:txBody>
          </p:sp>
          <p:sp>
            <p:nvSpPr>
              <p:cNvPr id="363549" name="Rectangle 475"/>
              <p:cNvSpPr>
                <a:spLocks noChangeArrowheads="1"/>
              </p:cNvSpPr>
              <p:nvPr/>
            </p:nvSpPr>
            <p:spPr bwMode="auto">
              <a:xfrm>
                <a:off x="5073" y="2678"/>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550" name="Rectangle 476"/>
              <p:cNvSpPr>
                <a:spLocks noChangeArrowheads="1"/>
              </p:cNvSpPr>
              <p:nvPr/>
            </p:nvSpPr>
            <p:spPr bwMode="auto">
              <a:xfrm>
                <a:off x="647" y="2675"/>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51" name="Rectangle 477"/>
              <p:cNvSpPr>
                <a:spLocks noChangeArrowheads="1"/>
              </p:cNvSpPr>
              <p:nvPr/>
            </p:nvSpPr>
            <p:spPr bwMode="auto">
              <a:xfrm>
                <a:off x="651" y="2675"/>
                <a:ext cx="118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52" name="Rectangle 478"/>
              <p:cNvSpPr>
                <a:spLocks noChangeArrowheads="1"/>
              </p:cNvSpPr>
              <p:nvPr/>
            </p:nvSpPr>
            <p:spPr bwMode="auto">
              <a:xfrm>
                <a:off x="1834" y="2675"/>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53" name="Rectangle 479"/>
              <p:cNvSpPr>
                <a:spLocks noChangeArrowheads="1"/>
              </p:cNvSpPr>
              <p:nvPr/>
            </p:nvSpPr>
            <p:spPr bwMode="auto">
              <a:xfrm>
                <a:off x="3022" y="2675"/>
                <a:ext cx="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54" name="Rectangle 480"/>
              <p:cNvSpPr>
                <a:spLocks noChangeArrowheads="1"/>
              </p:cNvSpPr>
              <p:nvPr/>
            </p:nvSpPr>
            <p:spPr bwMode="auto">
              <a:xfrm>
                <a:off x="3311" y="2675"/>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55" name="Rectangle 481"/>
              <p:cNvSpPr>
                <a:spLocks noChangeArrowheads="1"/>
              </p:cNvSpPr>
              <p:nvPr/>
            </p:nvSpPr>
            <p:spPr bwMode="auto">
              <a:xfrm>
                <a:off x="3315" y="2675"/>
                <a:ext cx="788"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56" name="Rectangle 482"/>
              <p:cNvSpPr>
                <a:spLocks noChangeArrowheads="1"/>
              </p:cNvSpPr>
              <p:nvPr/>
            </p:nvSpPr>
            <p:spPr bwMode="auto">
              <a:xfrm>
                <a:off x="4103" y="2675"/>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57" name="Rectangle 483"/>
              <p:cNvSpPr>
                <a:spLocks noChangeArrowheads="1"/>
              </p:cNvSpPr>
              <p:nvPr/>
            </p:nvSpPr>
            <p:spPr bwMode="auto">
              <a:xfrm>
                <a:off x="4107" y="2675"/>
                <a:ext cx="321"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58" name="Rectangle 484"/>
              <p:cNvSpPr>
                <a:spLocks noChangeArrowheads="1"/>
              </p:cNvSpPr>
              <p:nvPr/>
            </p:nvSpPr>
            <p:spPr bwMode="auto">
              <a:xfrm>
                <a:off x="4428" y="2675"/>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59" name="Rectangle 485"/>
              <p:cNvSpPr>
                <a:spLocks noChangeArrowheads="1"/>
              </p:cNvSpPr>
              <p:nvPr/>
            </p:nvSpPr>
            <p:spPr bwMode="auto">
              <a:xfrm>
                <a:off x="4825" y="2675"/>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60" name="Rectangle 486"/>
              <p:cNvSpPr>
                <a:spLocks noChangeArrowheads="1"/>
              </p:cNvSpPr>
              <p:nvPr/>
            </p:nvSpPr>
            <p:spPr bwMode="auto">
              <a:xfrm>
                <a:off x="4829" y="2675"/>
                <a:ext cx="391"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61" name="Rectangle 487"/>
              <p:cNvSpPr>
                <a:spLocks noChangeArrowheads="1"/>
              </p:cNvSpPr>
              <p:nvPr/>
            </p:nvSpPr>
            <p:spPr bwMode="auto">
              <a:xfrm>
                <a:off x="5220" y="2675"/>
                <a:ext cx="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62" name="Rectangle 488"/>
              <p:cNvSpPr>
                <a:spLocks noChangeArrowheads="1"/>
              </p:cNvSpPr>
              <p:nvPr/>
            </p:nvSpPr>
            <p:spPr bwMode="auto">
              <a:xfrm>
                <a:off x="5615" y="2675"/>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63" name="Rectangle 489"/>
              <p:cNvSpPr>
                <a:spLocks noChangeArrowheads="1"/>
              </p:cNvSpPr>
              <p:nvPr/>
            </p:nvSpPr>
            <p:spPr bwMode="auto">
              <a:xfrm>
                <a:off x="647" y="2678"/>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64" name="Rectangle 490"/>
              <p:cNvSpPr>
                <a:spLocks noChangeArrowheads="1"/>
              </p:cNvSpPr>
              <p:nvPr/>
            </p:nvSpPr>
            <p:spPr bwMode="auto">
              <a:xfrm>
                <a:off x="1835" y="2678"/>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65" name="Rectangle 491"/>
              <p:cNvSpPr>
                <a:spLocks noChangeArrowheads="1"/>
              </p:cNvSpPr>
              <p:nvPr/>
            </p:nvSpPr>
            <p:spPr bwMode="auto">
              <a:xfrm>
                <a:off x="3024" y="2678"/>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66" name="Rectangle 492"/>
              <p:cNvSpPr>
                <a:spLocks noChangeArrowheads="1"/>
              </p:cNvSpPr>
              <p:nvPr/>
            </p:nvSpPr>
            <p:spPr bwMode="auto">
              <a:xfrm>
                <a:off x="3312" y="2678"/>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67" name="Rectangle 493"/>
              <p:cNvSpPr>
                <a:spLocks noChangeArrowheads="1"/>
              </p:cNvSpPr>
              <p:nvPr/>
            </p:nvSpPr>
            <p:spPr bwMode="auto">
              <a:xfrm>
                <a:off x="4103" y="2678"/>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68" name="Rectangle 494"/>
              <p:cNvSpPr>
                <a:spLocks noChangeArrowheads="1"/>
              </p:cNvSpPr>
              <p:nvPr/>
            </p:nvSpPr>
            <p:spPr bwMode="auto">
              <a:xfrm>
                <a:off x="4429" y="2678"/>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69" name="Rectangle 495"/>
              <p:cNvSpPr>
                <a:spLocks noChangeArrowheads="1"/>
              </p:cNvSpPr>
              <p:nvPr/>
            </p:nvSpPr>
            <p:spPr bwMode="auto">
              <a:xfrm>
                <a:off x="4826" y="2678"/>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70" name="Rectangle 496"/>
              <p:cNvSpPr>
                <a:spLocks noChangeArrowheads="1"/>
              </p:cNvSpPr>
              <p:nvPr/>
            </p:nvSpPr>
            <p:spPr bwMode="auto">
              <a:xfrm>
                <a:off x="5220" y="2678"/>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71" name="Rectangle 497"/>
              <p:cNvSpPr>
                <a:spLocks noChangeArrowheads="1"/>
              </p:cNvSpPr>
              <p:nvPr/>
            </p:nvSpPr>
            <p:spPr bwMode="auto">
              <a:xfrm>
                <a:off x="5615" y="2678"/>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72" name="Rectangle 498"/>
              <p:cNvSpPr>
                <a:spLocks noChangeArrowheads="1"/>
              </p:cNvSpPr>
              <p:nvPr/>
            </p:nvSpPr>
            <p:spPr bwMode="auto">
              <a:xfrm>
                <a:off x="692" y="2794"/>
                <a:ext cx="379"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Gateway</a:t>
                </a:r>
                <a:endParaRPr lang="en-US" altLang="en-US" dirty="0" smtClean="0"/>
              </a:p>
            </p:txBody>
          </p:sp>
          <p:sp>
            <p:nvSpPr>
              <p:cNvPr id="363573" name="Rectangle 499"/>
              <p:cNvSpPr>
                <a:spLocks noChangeArrowheads="1"/>
              </p:cNvSpPr>
              <p:nvPr/>
            </p:nvSpPr>
            <p:spPr bwMode="auto">
              <a:xfrm>
                <a:off x="1033" y="279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574" name="Rectangle 500"/>
              <p:cNvSpPr>
                <a:spLocks noChangeArrowheads="1"/>
              </p:cNvSpPr>
              <p:nvPr/>
            </p:nvSpPr>
            <p:spPr bwMode="auto">
              <a:xfrm>
                <a:off x="3357" y="2794"/>
                <a:ext cx="51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Granite City</a:t>
                </a:r>
                <a:endParaRPr lang="en-US" altLang="en-US" dirty="0" smtClean="0"/>
              </a:p>
            </p:txBody>
          </p:sp>
          <p:sp>
            <p:nvSpPr>
              <p:cNvPr id="363575" name="Rectangle 501"/>
              <p:cNvSpPr>
                <a:spLocks noChangeArrowheads="1"/>
              </p:cNvSpPr>
              <p:nvPr/>
            </p:nvSpPr>
            <p:spPr bwMode="auto">
              <a:xfrm>
                <a:off x="3834" y="279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576" name="Rectangle 502"/>
              <p:cNvSpPr>
                <a:spLocks noChangeArrowheads="1"/>
              </p:cNvSpPr>
              <p:nvPr/>
            </p:nvSpPr>
            <p:spPr bwMode="auto">
              <a:xfrm>
                <a:off x="4148" y="2794"/>
                <a:ext cx="127"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IL</a:t>
                </a:r>
                <a:endParaRPr lang="en-US" altLang="en-US" dirty="0" smtClean="0"/>
              </a:p>
            </p:txBody>
          </p:sp>
          <p:sp>
            <p:nvSpPr>
              <p:cNvPr id="363577" name="Rectangle 503"/>
              <p:cNvSpPr>
                <a:spLocks noChangeArrowheads="1"/>
              </p:cNvSpPr>
              <p:nvPr/>
            </p:nvSpPr>
            <p:spPr bwMode="auto">
              <a:xfrm>
                <a:off x="4239" y="279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578" name="Rectangle 504"/>
              <p:cNvSpPr>
                <a:spLocks noChangeArrowheads="1"/>
              </p:cNvSpPr>
              <p:nvPr/>
            </p:nvSpPr>
            <p:spPr bwMode="auto">
              <a:xfrm>
                <a:off x="4976" y="2794"/>
                <a:ext cx="13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11</a:t>
                </a:r>
                <a:endParaRPr lang="en-US" altLang="en-US" dirty="0" smtClean="0"/>
              </a:p>
            </p:txBody>
          </p:sp>
          <p:sp>
            <p:nvSpPr>
              <p:cNvPr id="363579" name="Rectangle 505"/>
              <p:cNvSpPr>
                <a:spLocks noChangeArrowheads="1"/>
              </p:cNvSpPr>
              <p:nvPr/>
            </p:nvSpPr>
            <p:spPr bwMode="auto">
              <a:xfrm>
                <a:off x="5073" y="279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580" name="Rectangle 506"/>
              <p:cNvSpPr>
                <a:spLocks noChangeArrowheads="1"/>
              </p:cNvSpPr>
              <p:nvPr/>
            </p:nvSpPr>
            <p:spPr bwMode="auto">
              <a:xfrm>
                <a:off x="5395" y="2794"/>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7</a:t>
                </a:r>
                <a:endParaRPr lang="en-US" altLang="en-US" dirty="0" smtClean="0"/>
              </a:p>
            </p:txBody>
          </p:sp>
          <p:sp>
            <p:nvSpPr>
              <p:cNvPr id="363581" name="Rectangle 507"/>
              <p:cNvSpPr>
                <a:spLocks noChangeArrowheads="1"/>
              </p:cNvSpPr>
              <p:nvPr/>
            </p:nvSpPr>
            <p:spPr bwMode="auto">
              <a:xfrm>
                <a:off x="5443" y="279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363582" name="Rectangle 508"/>
              <p:cNvSpPr>
                <a:spLocks noChangeArrowheads="1"/>
              </p:cNvSpPr>
              <p:nvPr/>
            </p:nvSpPr>
            <p:spPr bwMode="auto">
              <a:xfrm>
                <a:off x="646"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83" name="Rectangle 509"/>
              <p:cNvSpPr>
                <a:spLocks noChangeArrowheads="1"/>
              </p:cNvSpPr>
              <p:nvPr/>
            </p:nvSpPr>
            <p:spPr bwMode="auto">
              <a:xfrm>
                <a:off x="646"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52" name="Rectangle 510"/>
              <p:cNvSpPr>
                <a:spLocks noChangeArrowheads="1"/>
              </p:cNvSpPr>
              <p:nvPr/>
            </p:nvSpPr>
            <p:spPr bwMode="auto">
              <a:xfrm>
                <a:off x="652"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53" name="Rectangle 511"/>
              <p:cNvSpPr>
                <a:spLocks noChangeArrowheads="1"/>
              </p:cNvSpPr>
              <p:nvPr/>
            </p:nvSpPr>
            <p:spPr bwMode="auto">
              <a:xfrm>
                <a:off x="658" y="2789"/>
                <a:ext cx="1175"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54" name="Rectangle 512"/>
              <p:cNvSpPr>
                <a:spLocks noChangeArrowheads="1"/>
              </p:cNvSpPr>
              <p:nvPr/>
            </p:nvSpPr>
            <p:spPr bwMode="auto">
              <a:xfrm>
                <a:off x="1833"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56" name="Rectangle 513"/>
              <p:cNvSpPr>
                <a:spLocks noChangeArrowheads="1"/>
              </p:cNvSpPr>
              <p:nvPr/>
            </p:nvSpPr>
            <p:spPr bwMode="auto">
              <a:xfrm>
                <a:off x="3022" y="2789"/>
                <a:ext cx="5"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57" name="Rectangle 514"/>
              <p:cNvSpPr>
                <a:spLocks noChangeArrowheads="1"/>
              </p:cNvSpPr>
              <p:nvPr/>
            </p:nvSpPr>
            <p:spPr bwMode="auto">
              <a:xfrm>
                <a:off x="3311"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58" name="Rectangle 515"/>
              <p:cNvSpPr>
                <a:spLocks noChangeArrowheads="1"/>
              </p:cNvSpPr>
              <p:nvPr/>
            </p:nvSpPr>
            <p:spPr bwMode="auto">
              <a:xfrm>
                <a:off x="3311"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59" name="Rectangle 516"/>
              <p:cNvSpPr>
                <a:spLocks noChangeArrowheads="1"/>
              </p:cNvSpPr>
              <p:nvPr/>
            </p:nvSpPr>
            <p:spPr bwMode="auto">
              <a:xfrm>
                <a:off x="3317" y="2789"/>
                <a:ext cx="785"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60" name="Rectangle 517"/>
              <p:cNvSpPr>
                <a:spLocks noChangeArrowheads="1"/>
              </p:cNvSpPr>
              <p:nvPr/>
            </p:nvSpPr>
            <p:spPr bwMode="auto">
              <a:xfrm>
                <a:off x="4102"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61" name="Rectangle 518"/>
              <p:cNvSpPr>
                <a:spLocks noChangeArrowheads="1"/>
              </p:cNvSpPr>
              <p:nvPr/>
            </p:nvSpPr>
            <p:spPr bwMode="auto">
              <a:xfrm>
                <a:off x="4108"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62" name="Rectangle 519"/>
              <p:cNvSpPr>
                <a:spLocks noChangeArrowheads="1"/>
              </p:cNvSpPr>
              <p:nvPr/>
            </p:nvSpPr>
            <p:spPr bwMode="auto">
              <a:xfrm>
                <a:off x="4114" y="2789"/>
                <a:ext cx="313"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63" name="Rectangle 520"/>
              <p:cNvSpPr>
                <a:spLocks noChangeArrowheads="1"/>
              </p:cNvSpPr>
              <p:nvPr/>
            </p:nvSpPr>
            <p:spPr bwMode="auto">
              <a:xfrm>
                <a:off x="4427"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64" name="Rectangle 521"/>
              <p:cNvSpPr>
                <a:spLocks noChangeArrowheads="1"/>
              </p:cNvSpPr>
              <p:nvPr/>
            </p:nvSpPr>
            <p:spPr bwMode="auto">
              <a:xfrm>
                <a:off x="4825" y="2789"/>
                <a:ext cx="5"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65" name="Rectangle 522"/>
              <p:cNvSpPr>
                <a:spLocks noChangeArrowheads="1"/>
              </p:cNvSpPr>
              <p:nvPr/>
            </p:nvSpPr>
            <p:spPr bwMode="auto">
              <a:xfrm>
                <a:off x="4825" y="2789"/>
                <a:ext cx="5"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66" name="Rectangle 523"/>
              <p:cNvSpPr>
                <a:spLocks noChangeArrowheads="1"/>
              </p:cNvSpPr>
              <p:nvPr/>
            </p:nvSpPr>
            <p:spPr bwMode="auto">
              <a:xfrm>
                <a:off x="4830" y="2789"/>
                <a:ext cx="389"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67" name="Rectangle 524"/>
              <p:cNvSpPr>
                <a:spLocks noChangeArrowheads="1"/>
              </p:cNvSpPr>
              <p:nvPr/>
            </p:nvSpPr>
            <p:spPr bwMode="auto">
              <a:xfrm>
                <a:off x="5219" y="2789"/>
                <a:ext cx="5"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68" name="Rectangle 525"/>
              <p:cNvSpPr>
                <a:spLocks noChangeArrowheads="1"/>
              </p:cNvSpPr>
              <p:nvPr/>
            </p:nvSpPr>
            <p:spPr bwMode="auto">
              <a:xfrm>
                <a:off x="5224"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69" name="Rectangle 526"/>
              <p:cNvSpPr>
                <a:spLocks noChangeArrowheads="1"/>
              </p:cNvSpPr>
              <p:nvPr/>
            </p:nvSpPr>
            <p:spPr bwMode="auto">
              <a:xfrm>
                <a:off x="5230" y="2789"/>
                <a:ext cx="384"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70" name="Rectangle 527"/>
              <p:cNvSpPr>
                <a:spLocks noChangeArrowheads="1"/>
              </p:cNvSpPr>
              <p:nvPr/>
            </p:nvSpPr>
            <p:spPr bwMode="auto">
              <a:xfrm>
                <a:off x="5614"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71" name="Rectangle 528"/>
              <p:cNvSpPr>
                <a:spLocks noChangeArrowheads="1"/>
              </p:cNvSpPr>
              <p:nvPr/>
            </p:nvSpPr>
            <p:spPr bwMode="auto">
              <a:xfrm>
                <a:off x="646" y="2795"/>
                <a:ext cx="6"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72" name="Rectangle 529"/>
              <p:cNvSpPr>
                <a:spLocks noChangeArrowheads="1"/>
              </p:cNvSpPr>
              <p:nvPr/>
            </p:nvSpPr>
            <p:spPr bwMode="auto">
              <a:xfrm>
                <a:off x="1833" y="2795"/>
                <a:ext cx="6"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73" name="Rectangle 530"/>
              <p:cNvSpPr>
                <a:spLocks noChangeArrowheads="1"/>
              </p:cNvSpPr>
              <p:nvPr/>
            </p:nvSpPr>
            <p:spPr bwMode="auto">
              <a:xfrm>
                <a:off x="3022" y="2795"/>
                <a:ext cx="5"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74" name="Rectangle 531"/>
              <p:cNvSpPr>
                <a:spLocks noChangeArrowheads="1"/>
              </p:cNvSpPr>
              <p:nvPr/>
            </p:nvSpPr>
            <p:spPr bwMode="auto">
              <a:xfrm>
                <a:off x="3311" y="2795"/>
                <a:ext cx="6"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75" name="Rectangle 532"/>
              <p:cNvSpPr>
                <a:spLocks noChangeArrowheads="1"/>
              </p:cNvSpPr>
              <p:nvPr/>
            </p:nvSpPr>
            <p:spPr bwMode="auto">
              <a:xfrm>
                <a:off x="4102" y="2795"/>
                <a:ext cx="6"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76" name="Rectangle 533"/>
              <p:cNvSpPr>
                <a:spLocks noChangeArrowheads="1"/>
              </p:cNvSpPr>
              <p:nvPr/>
            </p:nvSpPr>
            <p:spPr bwMode="auto">
              <a:xfrm>
                <a:off x="4427" y="2795"/>
                <a:ext cx="6"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77" name="Rectangle 534"/>
              <p:cNvSpPr>
                <a:spLocks noChangeArrowheads="1"/>
              </p:cNvSpPr>
              <p:nvPr/>
            </p:nvSpPr>
            <p:spPr bwMode="auto">
              <a:xfrm>
                <a:off x="4825" y="2795"/>
                <a:ext cx="5"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78" name="Rectangle 535"/>
              <p:cNvSpPr>
                <a:spLocks noChangeArrowheads="1"/>
              </p:cNvSpPr>
              <p:nvPr/>
            </p:nvSpPr>
            <p:spPr bwMode="auto">
              <a:xfrm>
                <a:off x="5219" y="2795"/>
                <a:ext cx="5"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79" name="Rectangle 536"/>
              <p:cNvSpPr>
                <a:spLocks noChangeArrowheads="1"/>
              </p:cNvSpPr>
              <p:nvPr/>
            </p:nvSpPr>
            <p:spPr bwMode="auto">
              <a:xfrm>
                <a:off x="5614" y="2795"/>
                <a:ext cx="6"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80" name="Rectangle 537"/>
              <p:cNvSpPr>
                <a:spLocks noChangeArrowheads="1"/>
              </p:cNvSpPr>
              <p:nvPr/>
            </p:nvSpPr>
            <p:spPr bwMode="auto">
              <a:xfrm>
                <a:off x="1122" y="2923"/>
                <a:ext cx="280"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Totals</a:t>
                </a:r>
                <a:endParaRPr lang="en-US" altLang="en-US" dirty="0" smtClean="0"/>
              </a:p>
            </p:txBody>
          </p:sp>
          <p:sp>
            <p:nvSpPr>
              <p:cNvPr id="23581" name="Rectangle 538"/>
              <p:cNvSpPr>
                <a:spLocks noChangeArrowheads="1"/>
              </p:cNvSpPr>
              <p:nvPr/>
            </p:nvSpPr>
            <p:spPr bwMode="auto">
              <a:xfrm>
                <a:off x="1362"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23582" name="Rectangle 539"/>
              <p:cNvSpPr>
                <a:spLocks noChangeArrowheads="1"/>
              </p:cNvSpPr>
              <p:nvPr/>
            </p:nvSpPr>
            <p:spPr bwMode="auto">
              <a:xfrm>
                <a:off x="1879"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23583" name="Rectangle 540"/>
              <p:cNvSpPr>
                <a:spLocks noChangeArrowheads="1"/>
              </p:cNvSpPr>
              <p:nvPr/>
            </p:nvSpPr>
            <p:spPr bwMode="auto">
              <a:xfrm>
                <a:off x="1903"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23584" name="Rectangle 541"/>
              <p:cNvSpPr>
                <a:spLocks noChangeArrowheads="1"/>
              </p:cNvSpPr>
              <p:nvPr/>
            </p:nvSpPr>
            <p:spPr bwMode="auto">
              <a:xfrm>
                <a:off x="3145" y="2923"/>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9</a:t>
                </a:r>
                <a:endParaRPr lang="en-US" altLang="en-US" dirty="0" smtClean="0"/>
              </a:p>
            </p:txBody>
          </p:sp>
          <p:sp>
            <p:nvSpPr>
              <p:cNvPr id="23585" name="Rectangle 542"/>
              <p:cNvSpPr>
                <a:spLocks noChangeArrowheads="1"/>
              </p:cNvSpPr>
              <p:nvPr/>
            </p:nvSpPr>
            <p:spPr bwMode="auto">
              <a:xfrm>
                <a:off x="3193"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23586" name="Rectangle 543"/>
              <p:cNvSpPr>
                <a:spLocks noChangeArrowheads="1"/>
              </p:cNvSpPr>
              <p:nvPr/>
            </p:nvSpPr>
            <p:spPr bwMode="auto">
              <a:xfrm>
                <a:off x="3357"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23587" name="Rectangle 544"/>
              <p:cNvSpPr>
                <a:spLocks noChangeArrowheads="1"/>
              </p:cNvSpPr>
              <p:nvPr/>
            </p:nvSpPr>
            <p:spPr bwMode="auto">
              <a:xfrm>
                <a:off x="3381"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23588" name="Rectangle 545"/>
              <p:cNvSpPr>
                <a:spLocks noChangeArrowheads="1"/>
              </p:cNvSpPr>
              <p:nvPr/>
            </p:nvSpPr>
            <p:spPr bwMode="auto">
              <a:xfrm>
                <a:off x="4148"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23589" name="Rectangle 546"/>
              <p:cNvSpPr>
                <a:spLocks noChangeArrowheads="1"/>
              </p:cNvSpPr>
              <p:nvPr/>
            </p:nvSpPr>
            <p:spPr bwMode="auto">
              <a:xfrm>
                <a:off x="4172"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23590" name="Rectangle 547"/>
              <p:cNvSpPr>
                <a:spLocks noChangeArrowheads="1"/>
              </p:cNvSpPr>
              <p:nvPr/>
            </p:nvSpPr>
            <p:spPr bwMode="auto">
              <a:xfrm>
                <a:off x="4604" y="2923"/>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9</a:t>
                </a:r>
                <a:endParaRPr lang="en-US" altLang="en-US" dirty="0" smtClean="0"/>
              </a:p>
            </p:txBody>
          </p:sp>
          <p:sp>
            <p:nvSpPr>
              <p:cNvPr id="23591" name="Rectangle 548"/>
              <p:cNvSpPr>
                <a:spLocks noChangeArrowheads="1"/>
              </p:cNvSpPr>
              <p:nvPr/>
            </p:nvSpPr>
            <p:spPr bwMode="auto">
              <a:xfrm>
                <a:off x="4652"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23592" name="Rectangle 549"/>
              <p:cNvSpPr>
                <a:spLocks noChangeArrowheads="1"/>
              </p:cNvSpPr>
              <p:nvPr/>
            </p:nvSpPr>
            <p:spPr bwMode="auto">
              <a:xfrm>
                <a:off x="4976" y="2923"/>
                <a:ext cx="13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11</a:t>
                </a:r>
                <a:endParaRPr lang="en-US" altLang="en-US" dirty="0" smtClean="0"/>
              </a:p>
            </p:txBody>
          </p:sp>
          <p:sp>
            <p:nvSpPr>
              <p:cNvPr id="23593" name="Rectangle 550"/>
              <p:cNvSpPr>
                <a:spLocks noChangeArrowheads="1"/>
              </p:cNvSpPr>
              <p:nvPr/>
            </p:nvSpPr>
            <p:spPr bwMode="auto">
              <a:xfrm>
                <a:off x="5073"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23594" name="Rectangle 551"/>
              <p:cNvSpPr>
                <a:spLocks noChangeArrowheads="1"/>
              </p:cNvSpPr>
              <p:nvPr/>
            </p:nvSpPr>
            <p:spPr bwMode="auto">
              <a:xfrm>
                <a:off x="5395" y="2923"/>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7</a:t>
                </a:r>
                <a:endParaRPr lang="en-US" altLang="en-US" dirty="0" smtClean="0"/>
              </a:p>
            </p:txBody>
          </p:sp>
          <p:sp>
            <p:nvSpPr>
              <p:cNvPr id="23595" name="Rectangle 552"/>
              <p:cNvSpPr>
                <a:spLocks noChangeArrowheads="1"/>
              </p:cNvSpPr>
              <p:nvPr/>
            </p:nvSpPr>
            <p:spPr bwMode="auto">
              <a:xfrm>
                <a:off x="5443"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sp>
            <p:nvSpPr>
              <p:cNvPr id="23596" name="Rectangle 553"/>
              <p:cNvSpPr>
                <a:spLocks noChangeArrowheads="1"/>
              </p:cNvSpPr>
              <p:nvPr/>
            </p:nvSpPr>
            <p:spPr bwMode="auto">
              <a:xfrm>
                <a:off x="647" y="2923"/>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97" name="Rectangle 554"/>
              <p:cNvSpPr>
                <a:spLocks noChangeArrowheads="1"/>
              </p:cNvSpPr>
              <p:nvPr/>
            </p:nvSpPr>
            <p:spPr bwMode="auto">
              <a:xfrm>
                <a:off x="646" y="2905"/>
                <a:ext cx="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98" name="Rectangle 555"/>
              <p:cNvSpPr>
                <a:spLocks noChangeArrowheads="1"/>
              </p:cNvSpPr>
              <p:nvPr/>
            </p:nvSpPr>
            <p:spPr bwMode="auto">
              <a:xfrm>
                <a:off x="652"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599" name="Rectangle 556"/>
              <p:cNvSpPr>
                <a:spLocks noChangeArrowheads="1"/>
              </p:cNvSpPr>
              <p:nvPr/>
            </p:nvSpPr>
            <p:spPr bwMode="auto">
              <a:xfrm>
                <a:off x="669" y="2905"/>
                <a:ext cx="1164"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600" name="Rectangle 557"/>
              <p:cNvSpPr>
                <a:spLocks noChangeArrowheads="1"/>
              </p:cNvSpPr>
              <p:nvPr/>
            </p:nvSpPr>
            <p:spPr bwMode="auto">
              <a:xfrm>
                <a:off x="1834" y="2923"/>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601" name="Rectangle 558"/>
              <p:cNvSpPr>
                <a:spLocks noChangeArrowheads="1"/>
              </p:cNvSpPr>
              <p:nvPr/>
            </p:nvSpPr>
            <p:spPr bwMode="auto">
              <a:xfrm>
                <a:off x="1833" y="2905"/>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602" name="Rectangle 559"/>
              <p:cNvSpPr>
                <a:spLocks noChangeArrowheads="1"/>
              </p:cNvSpPr>
              <p:nvPr/>
            </p:nvSpPr>
            <p:spPr bwMode="auto">
              <a:xfrm>
                <a:off x="1839"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603" name="Rectangle 560"/>
              <p:cNvSpPr>
                <a:spLocks noChangeArrowheads="1"/>
              </p:cNvSpPr>
              <p:nvPr/>
            </p:nvSpPr>
            <p:spPr bwMode="auto">
              <a:xfrm>
                <a:off x="1856" y="2905"/>
                <a:ext cx="116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604" name="Rectangle 561"/>
              <p:cNvSpPr>
                <a:spLocks noChangeArrowheads="1"/>
              </p:cNvSpPr>
              <p:nvPr/>
            </p:nvSpPr>
            <p:spPr bwMode="auto">
              <a:xfrm>
                <a:off x="3023" y="2923"/>
                <a:ext cx="3"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605" name="Rectangle 562"/>
              <p:cNvSpPr>
                <a:spLocks noChangeArrowheads="1"/>
              </p:cNvSpPr>
              <p:nvPr/>
            </p:nvSpPr>
            <p:spPr bwMode="auto">
              <a:xfrm>
                <a:off x="3022"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606" name="Rectangle 563"/>
              <p:cNvSpPr>
                <a:spLocks noChangeArrowheads="1"/>
              </p:cNvSpPr>
              <p:nvPr/>
            </p:nvSpPr>
            <p:spPr bwMode="auto">
              <a:xfrm>
                <a:off x="3027" y="2905"/>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607" name="Rectangle 564"/>
              <p:cNvSpPr>
                <a:spLocks noChangeArrowheads="1"/>
              </p:cNvSpPr>
              <p:nvPr/>
            </p:nvSpPr>
            <p:spPr bwMode="auto">
              <a:xfrm>
                <a:off x="3045" y="2905"/>
                <a:ext cx="26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608" name="Rectangle 565"/>
              <p:cNvSpPr>
                <a:spLocks noChangeArrowheads="1"/>
              </p:cNvSpPr>
              <p:nvPr/>
            </p:nvSpPr>
            <p:spPr bwMode="auto">
              <a:xfrm>
                <a:off x="3312" y="2923"/>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609" name="Rectangle 566"/>
              <p:cNvSpPr>
                <a:spLocks noChangeArrowheads="1"/>
              </p:cNvSpPr>
              <p:nvPr/>
            </p:nvSpPr>
            <p:spPr bwMode="auto">
              <a:xfrm>
                <a:off x="3311"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610" name="Rectangle 567"/>
              <p:cNvSpPr>
                <a:spLocks noChangeArrowheads="1"/>
              </p:cNvSpPr>
              <p:nvPr/>
            </p:nvSpPr>
            <p:spPr bwMode="auto">
              <a:xfrm>
                <a:off x="3317"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611" name="Rectangle 568"/>
              <p:cNvSpPr>
                <a:spLocks noChangeArrowheads="1"/>
              </p:cNvSpPr>
              <p:nvPr/>
            </p:nvSpPr>
            <p:spPr bwMode="auto">
              <a:xfrm>
                <a:off x="3334" y="2905"/>
                <a:ext cx="76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612" name="Rectangle 569"/>
              <p:cNvSpPr>
                <a:spLocks noChangeArrowheads="1"/>
              </p:cNvSpPr>
              <p:nvPr/>
            </p:nvSpPr>
            <p:spPr bwMode="auto">
              <a:xfrm>
                <a:off x="4103" y="2923"/>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613" name="Rectangle 570"/>
              <p:cNvSpPr>
                <a:spLocks noChangeArrowheads="1"/>
              </p:cNvSpPr>
              <p:nvPr/>
            </p:nvSpPr>
            <p:spPr bwMode="auto">
              <a:xfrm>
                <a:off x="4102" y="2905"/>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614" name="Rectangle 571"/>
              <p:cNvSpPr>
                <a:spLocks noChangeArrowheads="1"/>
              </p:cNvSpPr>
              <p:nvPr/>
            </p:nvSpPr>
            <p:spPr bwMode="auto">
              <a:xfrm>
                <a:off x="4108"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615" name="Rectangle 572"/>
              <p:cNvSpPr>
                <a:spLocks noChangeArrowheads="1"/>
              </p:cNvSpPr>
              <p:nvPr/>
            </p:nvSpPr>
            <p:spPr bwMode="auto">
              <a:xfrm>
                <a:off x="4125" y="2905"/>
                <a:ext cx="302"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84" name="Rectangle 573"/>
              <p:cNvSpPr>
                <a:spLocks noChangeArrowheads="1"/>
              </p:cNvSpPr>
              <p:nvPr/>
            </p:nvSpPr>
            <p:spPr bwMode="auto">
              <a:xfrm>
                <a:off x="4428" y="2923"/>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85" name="Rectangle 574"/>
              <p:cNvSpPr>
                <a:spLocks noChangeArrowheads="1"/>
              </p:cNvSpPr>
              <p:nvPr/>
            </p:nvSpPr>
            <p:spPr bwMode="auto">
              <a:xfrm>
                <a:off x="4427"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86" name="Rectangle 575"/>
              <p:cNvSpPr>
                <a:spLocks noChangeArrowheads="1"/>
              </p:cNvSpPr>
              <p:nvPr/>
            </p:nvSpPr>
            <p:spPr bwMode="auto">
              <a:xfrm>
                <a:off x="4433"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87" name="Rectangle 576"/>
              <p:cNvSpPr>
                <a:spLocks noChangeArrowheads="1"/>
              </p:cNvSpPr>
              <p:nvPr/>
            </p:nvSpPr>
            <p:spPr bwMode="auto">
              <a:xfrm>
                <a:off x="4450" y="2905"/>
                <a:ext cx="375"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88" name="Rectangle 577"/>
              <p:cNvSpPr>
                <a:spLocks noChangeArrowheads="1"/>
              </p:cNvSpPr>
              <p:nvPr/>
            </p:nvSpPr>
            <p:spPr bwMode="auto">
              <a:xfrm>
                <a:off x="4826" y="2923"/>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89" name="Rectangle 578"/>
              <p:cNvSpPr>
                <a:spLocks noChangeArrowheads="1"/>
              </p:cNvSpPr>
              <p:nvPr/>
            </p:nvSpPr>
            <p:spPr bwMode="auto">
              <a:xfrm>
                <a:off x="4825"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90" name="Rectangle 579"/>
              <p:cNvSpPr>
                <a:spLocks noChangeArrowheads="1"/>
              </p:cNvSpPr>
              <p:nvPr/>
            </p:nvSpPr>
            <p:spPr bwMode="auto">
              <a:xfrm>
                <a:off x="4830" y="2905"/>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91" name="Rectangle 580"/>
              <p:cNvSpPr>
                <a:spLocks noChangeArrowheads="1"/>
              </p:cNvSpPr>
              <p:nvPr/>
            </p:nvSpPr>
            <p:spPr bwMode="auto">
              <a:xfrm>
                <a:off x="4848" y="2905"/>
                <a:ext cx="371"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92" name="Rectangle 581"/>
              <p:cNvSpPr>
                <a:spLocks noChangeArrowheads="1"/>
              </p:cNvSpPr>
              <p:nvPr/>
            </p:nvSpPr>
            <p:spPr bwMode="auto">
              <a:xfrm>
                <a:off x="5220" y="2923"/>
                <a:ext cx="3"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93" name="Rectangle 582"/>
              <p:cNvSpPr>
                <a:spLocks noChangeArrowheads="1"/>
              </p:cNvSpPr>
              <p:nvPr/>
            </p:nvSpPr>
            <p:spPr bwMode="auto">
              <a:xfrm>
                <a:off x="5219"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94" name="Rectangle 583"/>
              <p:cNvSpPr>
                <a:spLocks noChangeArrowheads="1"/>
              </p:cNvSpPr>
              <p:nvPr/>
            </p:nvSpPr>
            <p:spPr bwMode="auto">
              <a:xfrm>
                <a:off x="5224" y="2905"/>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95" name="Rectangle 584"/>
              <p:cNvSpPr>
                <a:spLocks noChangeArrowheads="1"/>
              </p:cNvSpPr>
              <p:nvPr/>
            </p:nvSpPr>
            <p:spPr bwMode="auto">
              <a:xfrm>
                <a:off x="5242" y="2905"/>
                <a:ext cx="372"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96" name="Rectangle 585"/>
              <p:cNvSpPr>
                <a:spLocks noChangeArrowheads="1"/>
              </p:cNvSpPr>
              <p:nvPr/>
            </p:nvSpPr>
            <p:spPr bwMode="auto">
              <a:xfrm>
                <a:off x="5615" y="2923"/>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97" name="Rectangle 586"/>
              <p:cNvSpPr>
                <a:spLocks noChangeArrowheads="1"/>
              </p:cNvSpPr>
              <p:nvPr/>
            </p:nvSpPr>
            <p:spPr bwMode="auto">
              <a:xfrm>
                <a:off x="5614" y="2905"/>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98" name="Rectangle 587"/>
              <p:cNvSpPr>
                <a:spLocks noChangeArrowheads="1"/>
              </p:cNvSpPr>
              <p:nvPr/>
            </p:nvSpPr>
            <p:spPr bwMode="auto">
              <a:xfrm>
                <a:off x="647" y="2923"/>
                <a:ext cx="4"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599" name="Rectangle 588"/>
              <p:cNvSpPr>
                <a:spLocks noChangeArrowheads="1"/>
              </p:cNvSpPr>
              <p:nvPr/>
            </p:nvSpPr>
            <p:spPr bwMode="auto">
              <a:xfrm>
                <a:off x="647"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00" name="Rectangle 589"/>
              <p:cNvSpPr>
                <a:spLocks noChangeArrowheads="1"/>
              </p:cNvSpPr>
              <p:nvPr/>
            </p:nvSpPr>
            <p:spPr bwMode="auto">
              <a:xfrm>
                <a:off x="647"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01" name="Rectangle 590"/>
              <p:cNvSpPr>
                <a:spLocks noChangeArrowheads="1"/>
              </p:cNvSpPr>
              <p:nvPr/>
            </p:nvSpPr>
            <p:spPr bwMode="auto">
              <a:xfrm>
                <a:off x="651" y="3038"/>
                <a:ext cx="118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02" name="Rectangle 591"/>
              <p:cNvSpPr>
                <a:spLocks noChangeArrowheads="1"/>
              </p:cNvSpPr>
              <p:nvPr/>
            </p:nvSpPr>
            <p:spPr bwMode="auto">
              <a:xfrm>
                <a:off x="1834" y="2923"/>
                <a:ext cx="4"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03" name="Rectangle 592"/>
              <p:cNvSpPr>
                <a:spLocks noChangeArrowheads="1"/>
              </p:cNvSpPr>
              <p:nvPr/>
            </p:nvSpPr>
            <p:spPr bwMode="auto">
              <a:xfrm>
                <a:off x="1834"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04" name="Rectangle 593"/>
              <p:cNvSpPr>
                <a:spLocks noChangeArrowheads="1"/>
              </p:cNvSpPr>
              <p:nvPr/>
            </p:nvSpPr>
            <p:spPr bwMode="auto">
              <a:xfrm>
                <a:off x="1838" y="3038"/>
                <a:ext cx="1185"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05" name="Rectangle 594"/>
              <p:cNvSpPr>
                <a:spLocks noChangeArrowheads="1"/>
              </p:cNvSpPr>
              <p:nvPr/>
            </p:nvSpPr>
            <p:spPr bwMode="auto">
              <a:xfrm>
                <a:off x="3023" y="2923"/>
                <a:ext cx="3"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06" name="Rectangle 595"/>
              <p:cNvSpPr>
                <a:spLocks noChangeArrowheads="1"/>
              </p:cNvSpPr>
              <p:nvPr/>
            </p:nvSpPr>
            <p:spPr bwMode="auto">
              <a:xfrm>
                <a:off x="3023" y="3038"/>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07" name="Rectangle 596"/>
              <p:cNvSpPr>
                <a:spLocks noChangeArrowheads="1"/>
              </p:cNvSpPr>
              <p:nvPr/>
            </p:nvSpPr>
            <p:spPr bwMode="auto">
              <a:xfrm>
                <a:off x="3026" y="3038"/>
                <a:ext cx="286"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08" name="Rectangle 597"/>
              <p:cNvSpPr>
                <a:spLocks noChangeArrowheads="1"/>
              </p:cNvSpPr>
              <p:nvPr/>
            </p:nvSpPr>
            <p:spPr bwMode="auto">
              <a:xfrm>
                <a:off x="3312" y="2923"/>
                <a:ext cx="4"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09" name="Rectangle 598"/>
              <p:cNvSpPr>
                <a:spLocks noChangeArrowheads="1"/>
              </p:cNvSpPr>
              <p:nvPr/>
            </p:nvSpPr>
            <p:spPr bwMode="auto">
              <a:xfrm>
                <a:off x="3312"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10" name="Rectangle 599"/>
              <p:cNvSpPr>
                <a:spLocks noChangeArrowheads="1"/>
              </p:cNvSpPr>
              <p:nvPr/>
            </p:nvSpPr>
            <p:spPr bwMode="auto">
              <a:xfrm>
                <a:off x="3316" y="3038"/>
                <a:ext cx="787"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11" name="Rectangle 600"/>
              <p:cNvSpPr>
                <a:spLocks noChangeArrowheads="1"/>
              </p:cNvSpPr>
              <p:nvPr/>
            </p:nvSpPr>
            <p:spPr bwMode="auto">
              <a:xfrm>
                <a:off x="4103" y="2923"/>
                <a:ext cx="4"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12" name="Rectangle 601"/>
              <p:cNvSpPr>
                <a:spLocks noChangeArrowheads="1"/>
              </p:cNvSpPr>
              <p:nvPr/>
            </p:nvSpPr>
            <p:spPr bwMode="auto">
              <a:xfrm>
                <a:off x="4103"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13" name="Rectangle 602"/>
              <p:cNvSpPr>
                <a:spLocks noChangeArrowheads="1"/>
              </p:cNvSpPr>
              <p:nvPr/>
            </p:nvSpPr>
            <p:spPr bwMode="auto">
              <a:xfrm>
                <a:off x="4107" y="3038"/>
                <a:ext cx="321"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14" name="Rectangle 603"/>
              <p:cNvSpPr>
                <a:spLocks noChangeArrowheads="1"/>
              </p:cNvSpPr>
              <p:nvPr/>
            </p:nvSpPr>
            <p:spPr bwMode="auto">
              <a:xfrm>
                <a:off x="4428" y="2923"/>
                <a:ext cx="4"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15" name="Rectangle 604"/>
              <p:cNvSpPr>
                <a:spLocks noChangeArrowheads="1"/>
              </p:cNvSpPr>
              <p:nvPr/>
            </p:nvSpPr>
            <p:spPr bwMode="auto">
              <a:xfrm>
                <a:off x="4428"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16" name="Rectangle 605"/>
              <p:cNvSpPr>
                <a:spLocks noChangeArrowheads="1"/>
              </p:cNvSpPr>
              <p:nvPr/>
            </p:nvSpPr>
            <p:spPr bwMode="auto">
              <a:xfrm>
                <a:off x="4432" y="3038"/>
                <a:ext cx="39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363617" name="Rectangle 606"/>
              <p:cNvSpPr>
                <a:spLocks noChangeArrowheads="1"/>
              </p:cNvSpPr>
              <p:nvPr/>
            </p:nvSpPr>
            <p:spPr bwMode="auto">
              <a:xfrm>
                <a:off x="4826" y="2923"/>
                <a:ext cx="4"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grpSp>
        <p:sp>
          <p:nvSpPr>
            <p:cNvPr id="15" name="Rectangle 608"/>
            <p:cNvSpPr>
              <a:spLocks noChangeArrowheads="1"/>
            </p:cNvSpPr>
            <p:nvPr/>
          </p:nvSpPr>
          <p:spPr bwMode="auto">
            <a:xfrm>
              <a:off x="4826"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16" name="Rectangle 609"/>
            <p:cNvSpPr>
              <a:spLocks noChangeArrowheads="1"/>
            </p:cNvSpPr>
            <p:nvPr/>
          </p:nvSpPr>
          <p:spPr bwMode="auto">
            <a:xfrm>
              <a:off x="4830" y="3038"/>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17" name="Rectangle 610"/>
            <p:cNvSpPr>
              <a:spLocks noChangeArrowheads="1"/>
            </p:cNvSpPr>
            <p:nvPr/>
          </p:nvSpPr>
          <p:spPr bwMode="auto">
            <a:xfrm>
              <a:off x="5220" y="2923"/>
              <a:ext cx="3"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18" name="Rectangle 611"/>
            <p:cNvSpPr>
              <a:spLocks noChangeArrowheads="1"/>
            </p:cNvSpPr>
            <p:nvPr/>
          </p:nvSpPr>
          <p:spPr bwMode="auto">
            <a:xfrm>
              <a:off x="5220" y="3038"/>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19" name="Rectangle 612"/>
            <p:cNvSpPr>
              <a:spLocks noChangeArrowheads="1"/>
            </p:cNvSpPr>
            <p:nvPr/>
          </p:nvSpPr>
          <p:spPr bwMode="auto">
            <a:xfrm>
              <a:off x="5223" y="3038"/>
              <a:ext cx="392"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0" name="Rectangle 613"/>
            <p:cNvSpPr>
              <a:spLocks noChangeArrowheads="1"/>
            </p:cNvSpPr>
            <p:nvPr/>
          </p:nvSpPr>
          <p:spPr bwMode="auto">
            <a:xfrm>
              <a:off x="5615" y="2923"/>
              <a:ext cx="4"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1" name="Rectangle 614"/>
            <p:cNvSpPr>
              <a:spLocks noChangeArrowheads="1"/>
            </p:cNvSpPr>
            <p:nvPr/>
          </p:nvSpPr>
          <p:spPr bwMode="auto">
            <a:xfrm>
              <a:off x="5615"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2" name="Rectangle 615"/>
            <p:cNvSpPr>
              <a:spLocks noChangeArrowheads="1"/>
            </p:cNvSpPr>
            <p:nvPr/>
          </p:nvSpPr>
          <p:spPr bwMode="auto">
            <a:xfrm>
              <a:off x="5615"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3" name="Rectangle 616"/>
            <p:cNvSpPr>
              <a:spLocks noChangeArrowheads="1"/>
            </p:cNvSpPr>
            <p:nvPr/>
          </p:nvSpPr>
          <p:spPr bwMode="auto">
            <a:xfrm>
              <a:off x="647" y="304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dirty="0" smtClean="0">
                  <a:solidFill>
                    <a:srgbClr val="000000"/>
                  </a:solidFill>
                  <a:latin typeface="Times New Roman" panose="02020603050405020304" pitchFamily="18" charset="0"/>
                </a:rPr>
                <a:t> </a:t>
              </a:r>
              <a:endParaRPr lang="en-US" altLang="en-US" dirty="0" smtClean="0"/>
            </a:p>
          </p:txBody>
        </p:sp>
      </p:grpSp>
      <p:pic>
        <p:nvPicPr>
          <p:cNvPr id="25606" name="Picture 36401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313" y="5681663"/>
            <a:ext cx="8231187" cy="1762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z="2400" dirty="0" smtClean="0">
                <a:solidFill>
                  <a:schemeClr val="tx2">
                    <a:lumMod val="75000"/>
                  </a:schemeClr>
                </a:solidFill>
                <a:effectLst/>
              </a:rPr>
              <a:t>COETF EFFORTS ON THE FINAL (APRIL 2016) PQBS ICR</a:t>
            </a:r>
          </a:p>
        </p:txBody>
      </p:sp>
      <p:sp>
        <p:nvSpPr>
          <p:cNvPr id="33795" name="Rectangle 3"/>
          <p:cNvSpPr>
            <a:spLocks noGrp="1" noChangeArrowheads="1"/>
          </p:cNvSpPr>
          <p:nvPr>
            <p:ph type="body" idx="1"/>
          </p:nvPr>
        </p:nvSpPr>
        <p:spPr>
          <a:xfrm>
            <a:off x="1066800" y="1752600"/>
            <a:ext cx="8382000" cy="4290984"/>
          </a:xfrm>
        </p:spPr>
        <p:txBody>
          <a:bodyPr/>
          <a:lstStyle/>
          <a:p>
            <a:pPr marL="0" indent="0">
              <a:buNone/>
            </a:pPr>
            <a:endParaRPr lang="en-US" altLang="en-US" sz="2400" dirty="0" smtClean="0">
              <a:effectLst/>
            </a:endParaRPr>
          </a:p>
          <a:p>
            <a:r>
              <a:rPr lang="en-US" altLang="en-US" sz="2000" dirty="0" smtClean="0">
                <a:effectLst/>
              </a:rPr>
              <a:t>After EPA’s release of the final ICR, the COETF served as a roundtable for discussing how individual companies planned to respond to the various questions EPA posed and deciding what responses would best serve the industry’s interests.</a:t>
            </a:r>
          </a:p>
          <a:p>
            <a:endParaRPr lang="en-US" altLang="en-US" sz="2000" dirty="0" smtClean="0">
              <a:effectLst/>
            </a:endParaRPr>
          </a:p>
          <a:p>
            <a:pPr marL="685800" lvl="1" indent="-338138"/>
            <a:r>
              <a:rPr lang="en-US" altLang="en-US" sz="1600" b="1" dirty="0" smtClean="0">
                <a:effectLst/>
              </a:rPr>
              <a:t>In June 2016, the COETF formed </a:t>
            </a:r>
            <a:r>
              <a:rPr lang="en-US" sz="1600" b="1" dirty="0">
                <a:effectLst/>
              </a:rPr>
              <a:t>a “Modeling Subgroup” to review/consider and make recommendations to the COETF on what to advocate to EPA in terms of RTR modeling, and </a:t>
            </a:r>
            <a:r>
              <a:rPr lang="en-US" sz="1600" b="1" dirty="0" smtClean="0">
                <a:effectLst/>
              </a:rPr>
              <a:t>when.</a:t>
            </a:r>
          </a:p>
          <a:p>
            <a:pPr marL="347662" lvl="1" indent="0">
              <a:buNone/>
            </a:pPr>
            <a:endParaRPr lang="en-US" sz="1600" b="1" dirty="0" smtClean="0">
              <a:effectLst/>
            </a:endParaRPr>
          </a:p>
          <a:p>
            <a:pPr marL="685800" lvl="1" indent="-338138"/>
            <a:r>
              <a:rPr lang="en-US" altLang="en-US" sz="1600" b="1" dirty="0" smtClean="0">
                <a:effectLst/>
              </a:rPr>
              <a:t>In September 2016, the COETF </a:t>
            </a:r>
            <a:r>
              <a:rPr lang="en-US" sz="1600" b="1" dirty="0" smtClean="0">
                <a:effectLst/>
              </a:rPr>
              <a:t>agreed </a:t>
            </a:r>
            <a:r>
              <a:rPr lang="en-US" sz="1600" b="1" dirty="0">
                <a:effectLst/>
              </a:rPr>
              <a:t>on the text of a footnote for companies to consider including in their “Group 2” (Sections IV and V) submissions to EPA on the </a:t>
            </a:r>
            <a:r>
              <a:rPr lang="en-US" sz="1600" b="1" dirty="0" smtClean="0">
                <a:effectLst/>
              </a:rPr>
              <a:t>ICR.  </a:t>
            </a:r>
            <a:r>
              <a:rPr lang="en-US" sz="1600" b="1" dirty="0">
                <a:effectLst/>
              </a:rPr>
              <a:t>The footnote </a:t>
            </a:r>
            <a:r>
              <a:rPr lang="en-US" sz="1600" b="1" dirty="0" smtClean="0">
                <a:effectLst/>
              </a:rPr>
              <a:t>advocated </a:t>
            </a:r>
            <a:r>
              <a:rPr lang="en-US" sz="1600" b="1" dirty="0">
                <a:effectLst/>
              </a:rPr>
              <a:t>for EPA to use the buoyant volume source approach for modeling coke battery fugitive </a:t>
            </a:r>
            <a:r>
              <a:rPr lang="en-US" sz="1600" b="1" dirty="0" smtClean="0">
                <a:effectLst/>
              </a:rPr>
              <a:t>emissions.</a:t>
            </a:r>
            <a:endParaRPr lang="en-US" altLang="en-US" sz="1600" b="1" dirty="0" smtClean="0">
              <a:effectLst/>
            </a:endParaRPr>
          </a:p>
          <a:p>
            <a:endParaRPr lang="en-US" altLang="en-US" sz="2200" dirty="0" smtClean="0">
              <a:effectLst/>
              <a:latin typeface="Helvetica" panose="020B0604020202020204" pitchFamily="34" charset="0"/>
            </a:endParaRP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851209AB-D493-4F66-8676-0B59BA29CD5C}" type="slidenum">
              <a:rPr lang="en-US" altLang="en-US">
                <a:solidFill>
                  <a:srgbClr val="FFFFFF"/>
                </a:solidFill>
              </a:rPr>
              <a:pPr marL="0" lvl="8" eaLnBrk="0" fontAlgn="base" hangingPunct="0">
                <a:spcBef>
                  <a:spcPct val="20000"/>
                </a:spcBef>
                <a:spcAft>
                  <a:spcPct val="0"/>
                </a:spcAft>
                <a:buClr>
                  <a:srgbClr val="FFCC00"/>
                </a:buClr>
                <a:buSzPct val="75000"/>
                <a:defRPr/>
              </a:pPr>
              <a:t>12</a:t>
            </a:fld>
            <a:endParaRPr lang="en-US" altLang="en-US" dirty="0">
              <a:solidFill>
                <a:srgbClr val="FFFFFF"/>
              </a:solidFill>
            </a:endParaRPr>
          </a:p>
        </p:txBody>
      </p:sp>
    </p:spTree>
    <p:extLst>
      <p:ext uri="{BB962C8B-B14F-4D97-AF65-F5344CB8AC3E}">
        <p14:creationId xmlns:p14="http://schemas.microsoft.com/office/powerpoint/2010/main" val="18727636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z="2400" dirty="0" smtClean="0">
                <a:solidFill>
                  <a:schemeClr val="tx2">
                    <a:lumMod val="75000"/>
                  </a:schemeClr>
                </a:solidFill>
                <a:effectLst/>
              </a:rPr>
              <a:t>LATEST DEVELOPMENTS ON THE PQBS RTR</a:t>
            </a:r>
          </a:p>
        </p:txBody>
      </p:sp>
      <p:sp>
        <p:nvSpPr>
          <p:cNvPr id="33795" name="Rectangle 3"/>
          <p:cNvSpPr>
            <a:spLocks noGrp="1" noChangeArrowheads="1"/>
          </p:cNvSpPr>
          <p:nvPr>
            <p:ph type="body" idx="1"/>
          </p:nvPr>
        </p:nvSpPr>
        <p:spPr>
          <a:xfrm>
            <a:off x="1066800" y="2133600"/>
            <a:ext cx="8382000" cy="3909984"/>
          </a:xfrm>
        </p:spPr>
        <p:txBody>
          <a:bodyPr/>
          <a:lstStyle/>
          <a:p>
            <a:pPr marL="0" indent="0">
              <a:buNone/>
            </a:pPr>
            <a:endParaRPr lang="en-US" sz="1400" dirty="0" smtClean="0">
              <a:effectLst/>
            </a:endParaRPr>
          </a:p>
          <a:p>
            <a:r>
              <a:rPr lang="en-US" sz="1400" dirty="0" smtClean="0">
                <a:effectLst/>
              </a:rPr>
              <a:t>I</a:t>
            </a:r>
            <a:r>
              <a:rPr lang="en-US" sz="1400" dirty="0" smtClean="0">
                <a:effectLst/>
                <a:ea typeface="Calibri" panose="020F0502020204030204" pitchFamily="34" charset="0"/>
                <a:cs typeface="Arial" panose="020B0604020202020204" pitchFamily="34" charset="0"/>
              </a:rPr>
              <a:t>ndividual </a:t>
            </a:r>
            <a:r>
              <a:rPr lang="en-US" sz="1400" dirty="0">
                <a:effectLst/>
                <a:ea typeface="Calibri" panose="020F0502020204030204" pitchFamily="34" charset="0"/>
                <a:cs typeface="Arial" panose="020B0604020202020204" pitchFamily="34" charset="0"/>
              </a:rPr>
              <a:t>company efforts on </a:t>
            </a:r>
            <a:r>
              <a:rPr lang="en-US" sz="1400" dirty="0" smtClean="0">
                <a:effectLst/>
                <a:ea typeface="Calibri" panose="020F0502020204030204" pitchFamily="34" charset="0"/>
                <a:cs typeface="Arial" panose="020B0604020202020204" pitchFamily="34" charset="0"/>
              </a:rPr>
              <a:t>the PQBS ICR are at </a:t>
            </a:r>
            <a:r>
              <a:rPr lang="en-US" sz="1400" dirty="0">
                <a:effectLst/>
                <a:ea typeface="Calibri" panose="020F0502020204030204" pitchFamily="34" charset="0"/>
                <a:cs typeface="Arial" panose="020B0604020202020204" pitchFamily="34" charset="0"/>
              </a:rPr>
              <a:t>or near an </a:t>
            </a:r>
            <a:r>
              <a:rPr lang="en-US" sz="1400" dirty="0" smtClean="0">
                <a:effectLst/>
                <a:ea typeface="Calibri" panose="020F0502020204030204" pitchFamily="34" charset="0"/>
                <a:cs typeface="Arial" panose="020B0604020202020204" pitchFamily="34" charset="0"/>
              </a:rPr>
              <a:t>end.</a:t>
            </a:r>
          </a:p>
          <a:p>
            <a:pPr marL="0" indent="0">
              <a:buNone/>
            </a:pPr>
            <a:endParaRPr lang="en-US" sz="800" dirty="0" smtClean="0">
              <a:effectLst/>
              <a:ea typeface="Calibri" panose="020F0502020204030204" pitchFamily="34" charset="0"/>
              <a:cs typeface="Arial" panose="020B0604020202020204" pitchFamily="34" charset="0"/>
            </a:endParaRPr>
          </a:p>
          <a:p>
            <a:pPr marL="685800" lvl="1" indent="-341313"/>
            <a:r>
              <a:rPr lang="en-US" sz="1200" b="1" dirty="0">
                <a:effectLst/>
              </a:rPr>
              <a:t>EPA </a:t>
            </a:r>
            <a:r>
              <a:rPr lang="en-US" sz="1200" b="1" dirty="0" smtClean="0">
                <a:effectLst/>
              </a:rPr>
              <a:t>has </a:t>
            </a:r>
            <a:r>
              <a:rPr lang="en-US" sz="1200" b="1" dirty="0">
                <a:effectLst/>
              </a:rPr>
              <a:t>received all of the Enclosure 1 submittals on </a:t>
            </a:r>
            <a:r>
              <a:rPr lang="en-US" sz="1200" b="1" dirty="0" smtClean="0">
                <a:effectLst/>
              </a:rPr>
              <a:t>the ICR.</a:t>
            </a:r>
          </a:p>
          <a:p>
            <a:pPr marL="685800" lvl="1" indent="-341313"/>
            <a:r>
              <a:rPr lang="en-US" sz="1200" b="1" dirty="0" smtClean="0">
                <a:effectLst/>
              </a:rPr>
              <a:t>EPA has received all of the company Enclosure 2 test reports.</a:t>
            </a:r>
          </a:p>
          <a:p>
            <a:pPr lvl="1"/>
            <a:endParaRPr lang="en-US" sz="800" dirty="0" smtClean="0">
              <a:effectLst/>
              <a:ea typeface="Calibri" panose="020F0502020204030204" pitchFamily="34" charset="0"/>
              <a:cs typeface="Arial" panose="020B0604020202020204" pitchFamily="34" charset="0"/>
            </a:endParaRPr>
          </a:p>
          <a:p>
            <a:r>
              <a:rPr lang="en-US" sz="1400" dirty="0">
                <a:effectLst/>
                <a:ea typeface="Calibri" panose="020F0502020204030204" pitchFamily="34" charset="0"/>
                <a:cs typeface="Arial" panose="020B0604020202020204" pitchFamily="34" charset="0"/>
              </a:rPr>
              <a:t>In January 2017, EPA finalized its Appendix W Revision Rule (82 Fed. Reg. 5182).  The NAAQS Implementation Coalition of which ACCCI is a member filed a Petition for Reconsideration with EPA for specific portions of the final rule</a:t>
            </a:r>
            <a:r>
              <a:rPr lang="en-US" sz="1400" dirty="0" smtClean="0">
                <a:effectLst/>
                <a:ea typeface="Calibri" panose="020F0502020204030204" pitchFamily="34" charset="0"/>
                <a:cs typeface="Arial" panose="020B0604020202020204" pitchFamily="34" charset="0"/>
              </a:rPr>
              <a:t>.</a:t>
            </a:r>
          </a:p>
          <a:p>
            <a:endParaRPr lang="en-US" sz="1400" dirty="0">
              <a:effectLst/>
              <a:ea typeface="Calibri" panose="020F0502020204030204" pitchFamily="34" charset="0"/>
              <a:cs typeface="Arial" panose="020B0604020202020204" pitchFamily="34" charset="0"/>
            </a:endParaRPr>
          </a:p>
          <a:p>
            <a:r>
              <a:rPr lang="en-US" sz="1400" i="1" u="sng" dirty="0" smtClean="0">
                <a:solidFill>
                  <a:srgbClr val="FF0000"/>
                </a:solidFill>
                <a:effectLst/>
                <a:ea typeface="Calibri" panose="020F0502020204030204" pitchFamily="34" charset="0"/>
                <a:cs typeface="Arial" panose="020B0604020202020204" pitchFamily="34" charset="0"/>
              </a:rPr>
              <a:t>EPA is “ramping up” its efforts on the PQBS RTR.</a:t>
            </a:r>
          </a:p>
          <a:p>
            <a:endParaRPr lang="en-US" sz="1200" b="1" i="1" dirty="0" smtClean="0">
              <a:effectLst/>
              <a:ea typeface="Calibri" panose="020F0502020204030204" pitchFamily="34" charset="0"/>
              <a:cs typeface="Arial" panose="020B0604020202020204" pitchFamily="34" charset="0"/>
            </a:endParaRPr>
          </a:p>
          <a:p>
            <a:pPr marL="685800" lvl="1" indent="-342900"/>
            <a:r>
              <a:rPr lang="en-US" sz="1200" b="1" i="1" u="sng" dirty="0" smtClean="0">
                <a:solidFill>
                  <a:srgbClr val="FF0000"/>
                </a:solidFill>
                <a:effectLst/>
              </a:rPr>
              <a:t>EPA </a:t>
            </a:r>
            <a:r>
              <a:rPr lang="en-US" sz="1200" b="1" i="1" u="sng" dirty="0">
                <a:solidFill>
                  <a:srgbClr val="FF0000"/>
                </a:solidFill>
                <a:effectLst/>
              </a:rPr>
              <a:t>has compiled the Enclosure 1 responses and Enclosure 2 test results </a:t>
            </a:r>
            <a:r>
              <a:rPr lang="en-US" sz="1200" b="1" i="1" u="sng" dirty="0" smtClean="0">
                <a:solidFill>
                  <a:srgbClr val="FF0000"/>
                </a:solidFill>
                <a:effectLst/>
              </a:rPr>
              <a:t>and, in August 2019, provided the Agency’s </a:t>
            </a:r>
            <a:r>
              <a:rPr lang="en-US" sz="1200" b="1" i="1" u="sng" dirty="0">
                <a:solidFill>
                  <a:srgbClr val="FF0000"/>
                </a:solidFill>
                <a:effectLst/>
              </a:rPr>
              <a:t>Enclosure 2 spreadsheets </a:t>
            </a:r>
            <a:r>
              <a:rPr lang="en-US" sz="1200" b="1" i="1" u="sng" dirty="0" smtClean="0">
                <a:solidFill>
                  <a:srgbClr val="FF0000"/>
                </a:solidFill>
                <a:effectLst/>
              </a:rPr>
              <a:t>to </a:t>
            </a:r>
            <a:r>
              <a:rPr lang="en-US" sz="1200" b="1" i="1" u="sng" dirty="0">
                <a:solidFill>
                  <a:srgbClr val="FF0000"/>
                </a:solidFill>
                <a:effectLst/>
              </a:rPr>
              <a:t>the respective companies for QA/QC.</a:t>
            </a:r>
          </a:p>
          <a:p>
            <a:pPr marL="685800" lvl="1" indent="-342900"/>
            <a:r>
              <a:rPr lang="en-US" sz="1200" b="1" i="1" u="sng" dirty="0" smtClean="0">
                <a:solidFill>
                  <a:srgbClr val="FF0000"/>
                </a:solidFill>
                <a:effectLst/>
              </a:rPr>
              <a:t>EPA’s goal is to have the data “totally ready” by the end of 2019 and to “start </a:t>
            </a:r>
            <a:r>
              <a:rPr lang="en-US" sz="1200" b="1" i="1" u="sng" dirty="0">
                <a:solidFill>
                  <a:srgbClr val="FF0000"/>
                </a:solidFill>
                <a:effectLst/>
              </a:rPr>
              <a:t>loading data into </a:t>
            </a:r>
            <a:r>
              <a:rPr lang="en-US" sz="1200" b="1" i="1" u="sng" dirty="0" smtClean="0">
                <a:solidFill>
                  <a:srgbClr val="FF0000"/>
                </a:solidFill>
                <a:effectLst/>
              </a:rPr>
              <a:t>[a] modelling </a:t>
            </a:r>
            <a:r>
              <a:rPr lang="en-US" sz="1200" b="1" i="1" u="sng" dirty="0">
                <a:solidFill>
                  <a:srgbClr val="FF0000"/>
                </a:solidFill>
                <a:effectLst/>
              </a:rPr>
              <a:t>file in January </a:t>
            </a:r>
            <a:r>
              <a:rPr lang="en-US" sz="1200" b="1" i="1" u="sng" dirty="0" smtClean="0">
                <a:solidFill>
                  <a:srgbClr val="FF0000"/>
                </a:solidFill>
                <a:effectLst/>
              </a:rPr>
              <a:t>2020.”</a:t>
            </a:r>
          </a:p>
          <a:p>
            <a:pPr marL="685800" lvl="1" indent="-342900"/>
            <a:endParaRPr lang="en-US" sz="800" dirty="0" smtClean="0">
              <a:effectLst/>
              <a:ea typeface="Calibri" panose="020F0502020204030204" pitchFamily="34" charset="0"/>
              <a:cs typeface="Arial" panose="020B0604020202020204" pitchFamily="34" charset="0"/>
            </a:endParaRPr>
          </a:p>
          <a:p>
            <a:r>
              <a:rPr lang="en-US" altLang="en-US" sz="1400" dirty="0" smtClean="0">
                <a:effectLst/>
                <a:cs typeface="Arial" panose="020B0604020202020204" pitchFamily="34" charset="0"/>
              </a:rPr>
              <a:t>The COETF is conducting strategic planning on the RTR.</a:t>
            </a:r>
          </a:p>
          <a:p>
            <a:endParaRPr lang="en-US" altLang="en-US" sz="800" dirty="0" smtClean="0">
              <a:effectLst/>
              <a:cs typeface="Arial" panose="020B0604020202020204" pitchFamily="34" charset="0"/>
            </a:endParaRPr>
          </a:p>
          <a:p>
            <a:pPr marL="630238" lvl="1"/>
            <a:r>
              <a:rPr lang="en-US" altLang="en-US" sz="1200" b="1" dirty="0" smtClean="0">
                <a:effectLst/>
                <a:cs typeface="Arial" panose="020B0604020202020204" pitchFamily="34" charset="0"/>
              </a:rPr>
              <a:t>ACCCI has rejoined the “Residual Risk Coalition” (R2C) of which it used to be a member.</a:t>
            </a:r>
          </a:p>
          <a:p>
            <a:pPr marL="630238" lvl="1"/>
            <a:r>
              <a:rPr lang="en-US" altLang="en-US" sz="1200" b="1" dirty="0" smtClean="0">
                <a:effectLst/>
                <a:ea typeface="SimSun" panose="02010600030101010101" pitchFamily="2" charset="-122"/>
              </a:rPr>
              <a:t>The </a:t>
            </a:r>
            <a:r>
              <a:rPr lang="en-US" altLang="en-US" sz="1200" b="1" dirty="0">
                <a:effectLst/>
                <a:ea typeface="SimSun" panose="02010600030101010101" pitchFamily="2" charset="-122"/>
              </a:rPr>
              <a:t>COETF </a:t>
            </a:r>
            <a:r>
              <a:rPr lang="en-US" altLang="en-US" sz="1200" b="1" dirty="0" smtClean="0">
                <a:effectLst/>
                <a:ea typeface="SimSun" panose="02010600030101010101" pitchFamily="2" charset="-122"/>
              </a:rPr>
              <a:t>is working with new counsel/technical consultants in strategic </a:t>
            </a:r>
            <a:r>
              <a:rPr lang="en-US" altLang="en-US" sz="1200" b="1" dirty="0">
                <a:effectLst/>
                <a:ea typeface="SimSun" panose="02010600030101010101" pitchFamily="2" charset="-122"/>
              </a:rPr>
              <a:t>planning for the rulemaking.</a:t>
            </a:r>
          </a:p>
          <a:p>
            <a:pPr marL="630238" lvl="1"/>
            <a:endParaRPr lang="en-US" altLang="en-US" sz="1200" b="1" dirty="0" smtClean="0">
              <a:effectLst/>
            </a:endParaRPr>
          </a:p>
          <a:p>
            <a:endParaRPr lang="en-US" altLang="en-US" sz="2200" dirty="0" smtClean="0">
              <a:effectLst/>
              <a:latin typeface="Helvetica" panose="020B0604020202020204" pitchFamily="34" charset="0"/>
            </a:endParaRP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851209AB-D493-4F66-8676-0B59BA29CD5C}" type="slidenum">
              <a:rPr lang="en-US" altLang="en-US">
                <a:solidFill>
                  <a:srgbClr val="FFFFFF"/>
                </a:solidFill>
              </a:rPr>
              <a:pPr marL="0" lvl="8" eaLnBrk="0" fontAlgn="base" hangingPunct="0">
                <a:spcBef>
                  <a:spcPct val="20000"/>
                </a:spcBef>
                <a:spcAft>
                  <a:spcPct val="0"/>
                </a:spcAft>
                <a:buClr>
                  <a:srgbClr val="FFCC00"/>
                </a:buClr>
                <a:buSzPct val="75000"/>
                <a:defRPr/>
              </a:pPr>
              <a:t>13</a:t>
            </a:fld>
            <a:endParaRPr lang="en-US" altLang="en-US" dirty="0">
              <a:solidFill>
                <a:srgbClr val="FFFFFF"/>
              </a:solidFill>
            </a:endParaRPr>
          </a:p>
        </p:txBody>
      </p:sp>
    </p:spTree>
    <p:extLst>
      <p:ext uri="{BB962C8B-B14F-4D97-AF65-F5344CB8AC3E}">
        <p14:creationId xmlns:p14="http://schemas.microsoft.com/office/powerpoint/2010/main" val="1337294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a:defRPr/>
            </a:pPr>
            <a:r>
              <a:rPr lang="en-US" sz="2800" dirty="0" smtClean="0">
                <a:solidFill>
                  <a:schemeClr val="tx2">
                    <a:lumMod val="75000"/>
                  </a:schemeClr>
                </a:solidFill>
              </a:rPr>
              <a:t>CAA 112(C)(6) LITIGATION</a:t>
            </a:r>
            <a:endParaRPr lang="en-US" altLang="en-US" dirty="0" smtClean="0">
              <a:solidFill>
                <a:schemeClr val="tx2">
                  <a:lumMod val="75000"/>
                </a:schemeClr>
              </a:solidFill>
            </a:endParaRPr>
          </a:p>
        </p:txBody>
      </p:sp>
      <p:sp>
        <p:nvSpPr>
          <p:cNvPr id="21507" name="Rectangle 3"/>
          <p:cNvSpPr>
            <a:spLocks noGrp="1" noChangeArrowheads="1"/>
          </p:cNvSpPr>
          <p:nvPr>
            <p:ph type="body" idx="1"/>
          </p:nvPr>
        </p:nvSpPr>
        <p:spPr>
          <a:xfrm>
            <a:off x="1066800" y="2133600"/>
            <a:ext cx="8382000" cy="4114800"/>
          </a:xfrm>
        </p:spPr>
        <p:txBody>
          <a:bodyPr/>
          <a:lstStyle/>
          <a:p>
            <a:pPr>
              <a:spcBef>
                <a:spcPts val="600"/>
              </a:spcBef>
              <a:spcAft>
                <a:spcPts val="600"/>
              </a:spcAft>
              <a:defRPr/>
            </a:pPr>
            <a:r>
              <a:rPr lang="en-US" sz="2000" dirty="0" smtClean="0"/>
              <a:t>CAA 112(c)(6) requires source categories responsible for at least 90% of the aggregate emissions of seven “Persistent </a:t>
            </a:r>
            <a:r>
              <a:rPr lang="en-US" sz="2000" dirty="0" err="1" smtClean="0"/>
              <a:t>Bioaccumulative</a:t>
            </a:r>
            <a:r>
              <a:rPr lang="en-US" sz="2000" dirty="0" smtClean="0"/>
              <a:t>” (PBA) Hazardous Air Pollutants (HAPs) to be subject to standards under CAA 112(d)(2) [MACT] or 112(d)(4) [risk-based for specified HAP].</a:t>
            </a:r>
          </a:p>
          <a:p>
            <a:pPr>
              <a:spcBef>
                <a:spcPts val="600"/>
              </a:spcBef>
              <a:spcAft>
                <a:spcPts val="600"/>
              </a:spcAft>
              <a:defRPr/>
            </a:pPr>
            <a:r>
              <a:rPr lang="en-US" sz="2000" dirty="0" smtClean="0"/>
              <a:t>One of the seven HAPs is associated with coke oven emissions (COE) - polycyclic organic matter (POM).</a:t>
            </a:r>
          </a:p>
          <a:p>
            <a:pPr>
              <a:spcBef>
                <a:spcPts val="600"/>
              </a:spcBef>
              <a:spcAft>
                <a:spcPts val="600"/>
              </a:spcAft>
              <a:defRPr/>
            </a:pPr>
            <a:endParaRPr lang="en-US" sz="2400" dirty="0" smtClean="0"/>
          </a:p>
          <a:p>
            <a:pPr marL="0" indent="0">
              <a:spcBef>
                <a:spcPts val="600"/>
              </a:spcBef>
              <a:spcAft>
                <a:spcPts val="600"/>
              </a:spcAft>
              <a:buNone/>
              <a:defRPr/>
            </a:pPr>
            <a:endParaRPr lang="en-US" sz="2400" dirty="0" smtClean="0"/>
          </a:p>
          <a:p>
            <a:pPr marL="0" indent="0">
              <a:spcBef>
                <a:spcPts val="600"/>
              </a:spcBef>
              <a:spcAft>
                <a:spcPts val="600"/>
              </a:spcAft>
              <a:buNone/>
              <a:defRPr/>
            </a:pPr>
            <a:endParaRPr lang="en-US" sz="2400" dirty="0"/>
          </a:p>
          <a:p>
            <a:pPr marL="0" indent="0" algn="ctr">
              <a:spcBef>
                <a:spcPts val="600"/>
              </a:spcBef>
              <a:spcAft>
                <a:spcPts val="600"/>
              </a:spcAft>
              <a:buFont typeface="Wingdings" panose="05000000000000000000" pitchFamily="2" charset="2"/>
              <a:buNone/>
              <a:defRPr/>
            </a:pPr>
            <a:r>
              <a:rPr lang="en-US" sz="1600" dirty="0" smtClean="0"/>
              <a:t>(continued)</a:t>
            </a: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32506143-507E-4851-A300-0CE0E29325A8}" type="slidenum">
              <a:rPr lang="en-US" altLang="en-US"/>
              <a:pPr marL="0" lvl="8" eaLnBrk="0" fontAlgn="base" hangingPunct="0">
                <a:spcBef>
                  <a:spcPct val="20000"/>
                </a:spcBef>
                <a:spcAft>
                  <a:spcPct val="0"/>
                </a:spcAft>
                <a:buClr>
                  <a:srgbClr val="FFCC00"/>
                </a:buClr>
                <a:buSzPct val="75000"/>
                <a:defRPr/>
              </a:pPr>
              <a:t>14</a:t>
            </a:fld>
            <a:endParaRPr lang="en-US"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a:defRPr/>
            </a:pPr>
            <a:r>
              <a:rPr lang="en-US" sz="2800" dirty="0" smtClean="0">
                <a:solidFill>
                  <a:schemeClr val="tx2">
                    <a:lumMod val="75000"/>
                  </a:schemeClr>
                </a:solidFill>
              </a:rPr>
              <a:t>CAA 112(C)(6) LITIGATION </a:t>
            </a:r>
            <a:r>
              <a:rPr lang="en-US" sz="2800" i="1" dirty="0" smtClean="0">
                <a:solidFill>
                  <a:schemeClr val="tx2">
                    <a:lumMod val="75000"/>
                  </a:schemeClr>
                </a:solidFill>
              </a:rPr>
              <a:t>(continued)</a:t>
            </a:r>
            <a:endParaRPr lang="en-US" altLang="en-US" i="1" dirty="0" smtClean="0">
              <a:solidFill>
                <a:schemeClr val="tx2">
                  <a:lumMod val="75000"/>
                </a:schemeClr>
              </a:solidFill>
            </a:endParaRPr>
          </a:p>
        </p:txBody>
      </p:sp>
      <p:sp>
        <p:nvSpPr>
          <p:cNvPr id="21507" name="Rectangle 3"/>
          <p:cNvSpPr>
            <a:spLocks noGrp="1" noChangeArrowheads="1"/>
          </p:cNvSpPr>
          <p:nvPr>
            <p:ph type="body" idx="1"/>
          </p:nvPr>
        </p:nvSpPr>
        <p:spPr>
          <a:xfrm>
            <a:off x="1066800" y="2133600"/>
            <a:ext cx="8382000" cy="3962400"/>
          </a:xfrm>
        </p:spPr>
        <p:txBody>
          <a:bodyPr/>
          <a:lstStyle/>
          <a:p>
            <a:pPr>
              <a:spcBef>
                <a:spcPts val="600"/>
              </a:spcBef>
              <a:spcAft>
                <a:spcPts val="600"/>
              </a:spcAft>
              <a:defRPr/>
            </a:pPr>
            <a:r>
              <a:rPr lang="en-US" sz="2000" dirty="0" smtClean="0"/>
              <a:t>In June 2015, EPA issued a rule stating that it had satisfied 112(c)(6) by promulgating standards for numerous specified source categories, including the NESHAPs for coke oven charging/topside/doors, by-product recovery plants, and PQBS.</a:t>
            </a:r>
            <a:endParaRPr lang="en-US" sz="800" dirty="0" smtClean="0"/>
          </a:p>
          <a:p>
            <a:pPr marL="685800" indent="-346075">
              <a:spcBef>
                <a:spcPts val="600"/>
              </a:spcBef>
              <a:spcAft>
                <a:spcPts val="600"/>
              </a:spcAft>
              <a:buFont typeface="Arial" panose="020B0604020202020204" pitchFamily="34" charset="0"/>
              <a:buChar char="•"/>
              <a:defRPr/>
            </a:pPr>
            <a:r>
              <a:rPr lang="en-US" sz="1600" dirty="0" smtClean="0"/>
              <a:t>ENGOs filed comments on the proposed rule that EPA had not satisfied its 112(c)(6) obligations with respect to POM from coke ovens because COE is not an appropriate surrogate for POM.</a:t>
            </a:r>
          </a:p>
          <a:p>
            <a:pPr marL="685800" indent="-346075">
              <a:spcBef>
                <a:spcPts val="600"/>
              </a:spcBef>
              <a:spcAft>
                <a:spcPts val="600"/>
              </a:spcAft>
              <a:buFont typeface="Arial" panose="020B0604020202020204" pitchFamily="34" charset="0"/>
              <a:buChar char="•"/>
              <a:defRPr/>
            </a:pPr>
            <a:r>
              <a:rPr lang="en-US" sz="1600" dirty="0" smtClean="0"/>
              <a:t>ENGOs argue that EPA must promulgate new MACT standards for coke ovens specifically regulating POM.</a:t>
            </a:r>
          </a:p>
          <a:p>
            <a:pPr marL="625475" indent="-285750">
              <a:spcBef>
                <a:spcPts val="600"/>
              </a:spcBef>
              <a:spcAft>
                <a:spcPts val="600"/>
              </a:spcAft>
              <a:buFont typeface="Arial" panose="020B0604020202020204" pitchFamily="34" charset="0"/>
              <a:buChar char="•"/>
              <a:defRPr/>
            </a:pPr>
            <a:endParaRPr lang="en-US" sz="1800" dirty="0" smtClean="0"/>
          </a:p>
          <a:p>
            <a:pPr marL="625475" indent="-285750">
              <a:spcBef>
                <a:spcPts val="600"/>
              </a:spcBef>
              <a:spcAft>
                <a:spcPts val="600"/>
              </a:spcAft>
              <a:buFont typeface="Arial" panose="020B0604020202020204" pitchFamily="34" charset="0"/>
              <a:buChar char="•"/>
              <a:defRPr/>
            </a:pPr>
            <a:endParaRPr lang="en-US" sz="1800" dirty="0"/>
          </a:p>
          <a:p>
            <a:pPr marL="339725" indent="0" algn="ctr">
              <a:spcBef>
                <a:spcPts val="600"/>
              </a:spcBef>
              <a:spcAft>
                <a:spcPts val="600"/>
              </a:spcAft>
              <a:buFont typeface="Wingdings" panose="05000000000000000000" pitchFamily="2" charset="2"/>
              <a:buNone/>
              <a:defRPr/>
            </a:pPr>
            <a:r>
              <a:rPr lang="en-US" sz="1600" dirty="0" smtClean="0"/>
              <a:t>(continued)</a:t>
            </a: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C2E6CEF7-1347-4C16-ABF6-B4F07BF9C5D4}" type="slidenum">
              <a:rPr lang="en-US" altLang="en-US"/>
              <a:pPr marL="0" lvl="8" eaLnBrk="0" fontAlgn="base" hangingPunct="0">
                <a:spcBef>
                  <a:spcPct val="20000"/>
                </a:spcBef>
                <a:spcAft>
                  <a:spcPct val="0"/>
                </a:spcAft>
                <a:buClr>
                  <a:srgbClr val="FFCC00"/>
                </a:buClr>
                <a:buSzPct val="75000"/>
                <a:defRPr/>
              </a:pPr>
              <a:t>15</a:t>
            </a:fld>
            <a:endParaRPr lang="en-US"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a:defRPr/>
            </a:pPr>
            <a:r>
              <a:rPr lang="en-US" sz="2800" dirty="0" smtClean="0">
                <a:solidFill>
                  <a:schemeClr val="tx2">
                    <a:lumMod val="75000"/>
                  </a:schemeClr>
                </a:solidFill>
              </a:rPr>
              <a:t>CAA 112(C)(6) LITIGATION </a:t>
            </a:r>
            <a:r>
              <a:rPr lang="en-US" sz="2800" i="1" dirty="0" smtClean="0">
                <a:solidFill>
                  <a:schemeClr val="tx2">
                    <a:lumMod val="75000"/>
                  </a:schemeClr>
                </a:solidFill>
              </a:rPr>
              <a:t>(continued)</a:t>
            </a:r>
            <a:endParaRPr lang="en-US" altLang="en-US" i="1" dirty="0" smtClean="0">
              <a:solidFill>
                <a:schemeClr val="tx2">
                  <a:lumMod val="75000"/>
                </a:schemeClr>
              </a:solidFill>
            </a:endParaRPr>
          </a:p>
        </p:txBody>
      </p:sp>
      <p:sp>
        <p:nvSpPr>
          <p:cNvPr id="21507" name="Rectangle 3"/>
          <p:cNvSpPr>
            <a:spLocks noGrp="1" noChangeArrowheads="1"/>
          </p:cNvSpPr>
          <p:nvPr>
            <p:ph type="body" idx="1"/>
          </p:nvPr>
        </p:nvSpPr>
        <p:spPr>
          <a:xfrm>
            <a:off x="1066800" y="2514600"/>
            <a:ext cx="8382000" cy="3581400"/>
          </a:xfrm>
        </p:spPr>
        <p:txBody>
          <a:bodyPr/>
          <a:lstStyle/>
          <a:p>
            <a:pPr>
              <a:spcBef>
                <a:spcPts val="600"/>
              </a:spcBef>
              <a:spcAft>
                <a:spcPts val="600"/>
              </a:spcAft>
              <a:defRPr/>
            </a:pPr>
            <a:r>
              <a:rPr lang="en-US" sz="2000" dirty="0" smtClean="0"/>
              <a:t>In July 2015, ENGOs challenged the 112(c)(6) determination </a:t>
            </a:r>
            <a:r>
              <a:rPr lang="en-US" sz="2000" i="1" dirty="0" smtClean="0"/>
              <a:t>(Sierra Club v. EPA)</a:t>
            </a:r>
            <a:r>
              <a:rPr lang="en-US" sz="2000" dirty="0" smtClean="0"/>
              <a:t>.</a:t>
            </a:r>
          </a:p>
          <a:p>
            <a:pPr marL="685800" lvl="1" indent="-342900">
              <a:spcBef>
                <a:spcPts val="600"/>
              </a:spcBef>
              <a:spcAft>
                <a:spcPts val="600"/>
              </a:spcAft>
              <a:defRPr/>
            </a:pPr>
            <a:r>
              <a:rPr lang="en-US" sz="1600" b="1" dirty="0"/>
              <a:t>Sierra Club challenged EPA’s June 2015 determination that it </a:t>
            </a:r>
            <a:r>
              <a:rPr lang="en-US" sz="1600" b="1" dirty="0" smtClean="0"/>
              <a:t>had </a:t>
            </a:r>
            <a:r>
              <a:rPr lang="en-US" sz="1600" b="1" dirty="0"/>
              <a:t>met all 112(c)(6) requirements arguing, among other things, that </a:t>
            </a:r>
            <a:r>
              <a:rPr lang="en-US" sz="1600" b="1" i="1" u="sng" dirty="0"/>
              <a:t>COE is not an appropriate surrogate for </a:t>
            </a:r>
            <a:r>
              <a:rPr lang="en-US" sz="1600" b="1" i="1" u="sng" dirty="0" smtClean="0"/>
              <a:t>POM</a:t>
            </a:r>
            <a:r>
              <a:rPr lang="en-US" sz="1600" b="1" dirty="0" smtClean="0"/>
              <a:t>.</a:t>
            </a:r>
            <a:endParaRPr lang="en-US" sz="1600" b="1" dirty="0"/>
          </a:p>
          <a:p>
            <a:pPr marL="685800" lvl="1" indent="-342900">
              <a:spcBef>
                <a:spcPts val="600"/>
              </a:spcBef>
              <a:spcAft>
                <a:spcPts val="600"/>
              </a:spcAft>
              <a:defRPr/>
            </a:pPr>
            <a:r>
              <a:rPr lang="en-US" sz="1600" b="1" dirty="0"/>
              <a:t>Sierra Club wants EPA to promulgate new MACT standards regulating POM for coke oven charging/topside/doors, by-product recovery plants, and </a:t>
            </a:r>
            <a:r>
              <a:rPr lang="en-US" sz="1600" b="1" dirty="0" smtClean="0"/>
              <a:t>PQBS.</a:t>
            </a:r>
            <a:endParaRPr lang="en-US" sz="1600" b="1" dirty="0"/>
          </a:p>
          <a:p>
            <a:pPr>
              <a:spcBef>
                <a:spcPts val="600"/>
              </a:spcBef>
              <a:spcAft>
                <a:spcPts val="600"/>
              </a:spcAft>
              <a:defRPr/>
            </a:pPr>
            <a:r>
              <a:rPr lang="en-US" sz="2000" dirty="0" smtClean="0"/>
              <a:t>In June 2016, an industry coalition comprised of seven associations (ACCCI, ACA, ACC, AF&amp;PA, AFPM, AISI and NACWA) filed an amicus brief in support of EPA, arguing:</a:t>
            </a:r>
          </a:p>
          <a:p>
            <a:pPr marL="685800" lvl="1" indent="-352425">
              <a:spcBef>
                <a:spcPts val="600"/>
              </a:spcBef>
              <a:spcAft>
                <a:spcPts val="600"/>
              </a:spcAft>
              <a:defRPr/>
            </a:pPr>
            <a:r>
              <a:rPr lang="en-US" sz="1600" b="1" dirty="0"/>
              <a:t>ENGO claims are time </a:t>
            </a:r>
            <a:r>
              <a:rPr lang="en-US" sz="1600" b="1" dirty="0" smtClean="0"/>
              <a:t>barred;</a:t>
            </a:r>
            <a:endParaRPr lang="en-US" sz="1600" b="1" dirty="0"/>
          </a:p>
          <a:p>
            <a:pPr marL="685800" lvl="1" indent="-352425">
              <a:spcBef>
                <a:spcPts val="600"/>
              </a:spcBef>
              <a:spcAft>
                <a:spcPts val="600"/>
              </a:spcAft>
              <a:defRPr/>
            </a:pPr>
            <a:r>
              <a:rPr lang="en-US" sz="1600" b="1" dirty="0"/>
              <a:t>ENGO claims </a:t>
            </a:r>
            <a:r>
              <a:rPr lang="en-US" sz="1600" b="1" dirty="0" smtClean="0"/>
              <a:t>were raised </a:t>
            </a:r>
            <a:r>
              <a:rPr lang="en-US" sz="1600" b="1" dirty="0"/>
              <a:t>previously and not </a:t>
            </a:r>
            <a:r>
              <a:rPr lang="en-US" sz="1600" b="1" dirty="0" smtClean="0"/>
              <a:t>pursued; and,</a:t>
            </a:r>
            <a:endParaRPr lang="en-US" sz="1600" b="1" dirty="0"/>
          </a:p>
          <a:p>
            <a:pPr marL="685800" lvl="1" indent="-352425">
              <a:spcBef>
                <a:spcPts val="600"/>
              </a:spcBef>
              <a:spcAft>
                <a:spcPts val="600"/>
              </a:spcAft>
              <a:defRPr/>
            </a:pPr>
            <a:r>
              <a:rPr lang="en-US" sz="1600" b="1" dirty="0"/>
              <a:t>EPA developed an adequate factual basis for use of </a:t>
            </a:r>
            <a:r>
              <a:rPr lang="en-US" sz="1600" b="1" dirty="0" smtClean="0"/>
              <a:t>surrogates.</a:t>
            </a:r>
            <a:endParaRPr lang="en-US" sz="1600" b="1" dirty="0"/>
          </a:p>
          <a:p>
            <a:pPr marL="339725" lvl="0" indent="0" algn="ctr">
              <a:spcBef>
                <a:spcPts val="600"/>
              </a:spcBef>
              <a:spcAft>
                <a:spcPts val="600"/>
              </a:spcAft>
              <a:buNone/>
              <a:defRPr/>
            </a:pPr>
            <a:r>
              <a:rPr lang="en-US" sz="1600" dirty="0" smtClean="0">
                <a:solidFill>
                  <a:srgbClr val="FFFFFF"/>
                </a:solidFill>
              </a:rPr>
              <a:t>(</a:t>
            </a:r>
            <a:r>
              <a:rPr lang="en-US" sz="1600" dirty="0">
                <a:solidFill>
                  <a:srgbClr val="FFFFFF"/>
                </a:solidFill>
              </a:rPr>
              <a:t>continued)</a:t>
            </a:r>
          </a:p>
          <a:p>
            <a:pPr marL="457200" lvl="1" indent="0">
              <a:spcBef>
                <a:spcPts val="600"/>
              </a:spcBef>
              <a:spcAft>
                <a:spcPts val="600"/>
              </a:spcAft>
              <a:buNone/>
              <a:defRPr/>
            </a:pPr>
            <a:endParaRPr lang="en-US" sz="1600" i="1" dirty="0" smtClean="0">
              <a:solidFill>
                <a:srgbClr val="FF0000"/>
              </a:solidFill>
            </a:endParaRP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C79AE9B7-D148-4AAD-9B50-E5F3D2CC072A}" type="slidenum">
              <a:rPr lang="en-US" altLang="en-US"/>
              <a:pPr marL="0" lvl="8" eaLnBrk="0" fontAlgn="base" hangingPunct="0">
                <a:spcBef>
                  <a:spcPct val="20000"/>
                </a:spcBef>
                <a:spcAft>
                  <a:spcPct val="0"/>
                </a:spcAft>
                <a:buClr>
                  <a:srgbClr val="FFCC00"/>
                </a:buClr>
                <a:buSzPct val="75000"/>
                <a:defRPr/>
              </a:pPr>
              <a:t>16</a:t>
            </a:fld>
            <a:endParaRPr lang="en-US"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tx2">
                    <a:lumMod val="75000"/>
                  </a:schemeClr>
                </a:solidFill>
              </a:rPr>
              <a:t>CAA 112(C)(6) LITIGATION </a:t>
            </a:r>
            <a:r>
              <a:rPr lang="en-US" sz="2800" i="1" dirty="0" smtClean="0">
                <a:solidFill>
                  <a:schemeClr val="tx2">
                    <a:lumMod val="75000"/>
                  </a:schemeClr>
                </a:solidFill>
              </a:rPr>
              <a:t>(Concluded</a:t>
            </a:r>
            <a:r>
              <a:rPr lang="en-US" sz="2800" i="1" dirty="0">
                <a:solidFill>
                  <a:schemeClr val="tx2">
                    <a:lumMod val="75000"/>
                  </a:schemeClr>
                </a:solidFill>
              </a:rPr>
              <a:t>)</a:t>
            </a:r>
            <a:endParaRPr lang="en-US" sz="3600" dirty="0">
              <a:solidFill>
                <a:schemeClr val="tx2">
                  <a:lumMod val="75000"/>
                </a:schemeClr>
              </a:solidFill>
              <a:latin typeface="+mn-lt"/>
            </a:endParaRPr>
          </a:p>
        </p:txBody>
      </p:sp>
      <p:sp>
        <p:nvSpPr>
          <p:cNvPr id="3" name="Content Placeholder 2"/>
          <p:cNvSpPr>
            <a:spLocks noGrp="1"/>
          </p:cNvSpPr>
          <p:nvPr>
            <p:ph idx="1"/>
          </p:nvPr>
        </p:nvSpPr>
        <p:spPr>
          <a:xfrm>
            <a:off x="1047700" y="1828801"/>
            <a:ext cx="8229600" cy="4191000"/>
          </a:xfrm>
        </p:spPr>
        <p:txBody>
          <a:bodyPr/>
          <a:lstStyle/>
          <a:p>
            <a:pPr>
              <a:spcBef>
                <a:spcPts val="600"/>
              </a:spcBef>
              <a:spcAft>
                <a:spcPts val="0"/>
              </a:spcAft>
              <a:buSzPct val="100000"/>
              <a:buFont typeface="Wingdings" panose="05000000000000000000" pitchFamily="2" charset="2"/>
              <a:buChar char="§"/>
            </a:pPr>
            <a:r>
              <a:rPr lang="en-US" sz="2000" dirty="0" smtClean="0"/>
              <a:t>On </a:t>
            </a:r>
            <a:r>
              <a:rPr lang="en-US" sz="2000" dirty="0"/>
              <a:t>July 18, </a:t>
            </a:r>
            <a:r>
              <a:rPr lang="en-US" sz="2000" dirty="0" smtClean="0"/>
              <a:t>2017, </a:t>
            </a:r>
            <a:r>
              <a:rPr lang="en-US" sz="2000" dirty="0"/>
              <a:t>the </a:t>
            </a:r>
            <a:r>
              <a:rPr lang="en-US" sz="2000" dirty="0" smtClean="0"/>
              <a:t>U.S. Court of Appeals for the D.C. Circuit </a:t>
            </a:r>
            <a:r>
              <a:rPr lang="en-US" sz="2000" dirty="0"/>
              <a:t>remanded – but did not vacate – the completeness determination on procedural grounds, holding that EPA failed to respond to Sierra Club’s rulemaking comments regarding the reasonableness of EPA’s pollutant surrogacy </a:t>
            </a:r>
            <a:r>
              <a:rPr lang="en-US" sz="2000" dirty="0" smtClean="0"/>
              <a:t>claims.</a:t>
            </a:r>
          </a:p>
          <a:p>
            <a:pPr>
              <a:spcBef>
                <a:spcPts val="600"/>
              </a:spcBef>
              <a:spcAft>
                <a:spcPts val="0"/>
              </a:spcAft>
              <a:buSzPct val="100000"/>
              <a:buFont typeface="Wingdings" panose="05000000000000000000" pitchFamily="2" charset="2"/>
              <a:buChar char="§"/>
            </a:pPr>
            <a:endParaRPr lang="en-US" sz="2000" dirty="0"/>
          </a:p>
          <a:p>
            <a:pPr marL="685800" lvl="1" indent="-342900">
              <a:spcBef>
                <a:spcPts val="0"/>
              </a:spcBef>
              <a:spcAft>
                <a:spcPts val="0"/>
              </a:spcAft>
              <a:buSzPct val="100000"/>
              <a:buFont typeface="Wingdings" panose="05000000000000000000" pitchFamily="2" charset="2"/>
              <a:buChar char="§"/>
            </a:pPr>
            <a:r>
              <a:rPr lang="en-US" sz="1600" b="1" dirty="0"/>
              <a:t>As a result of the court’s decision, EPA must respond to the comments on the pollutant surrogate issue for each of the 17 source categories challenged in the case, including </a:t>
            </a:r>
            <a:r>
              <a:rPr lang="en-US" sz="1600" b="1" dirty="0" smtClean="0"/>
              <a:t>subparts </a:t>
            </a:r>
            <a:r>
              <a:rPr lang="en-US" sz="1600" b="1" dirty="0"/>
              <a:t>L and </a:t>
            </a:r>
            <a:r>
              <a:rPr lang="en-US" sz="1600" b="1" dirty="0" smtClean="0"/>
              <a:t>CCCCC.</a:t>
            </a:r>
          </a:p>
          <a:p>
            <a:pPr marL="685800" lvl="1" indent="-342900">
              <a:spcBef>
                <a:spcPts val="600"/>
              </a:spcBef>
              <a:spcAft>
                <a:spcPts val="0"/>
              </a:spcAft>
              <a:buSzPct val="100000"/>
              <a:buFont typeface="Wingdings" panose="05000000000000000000" pitchFamily="2" charset="2"/>
              <a:buChar char="§"/>
            </a:pPr>
            <a:endParaRPr lang="en-US" sz="1600" b="1" dirty="0"/>
          </a:p>
          <a:p>
            <a:pPr marL="685800" lvl="1" indent="-342900">
              <a:spcBef>
                <a:spcPts val="0"/>
              </a:spcBef>
              <a:spcAft>
                <a:spcPts val="0"/>
              </a:spcAft>
              <a:buSzPct val="100000"/>
              <a:buFont typeface="Wingdings" panose="05000000000000000000" pitchFamily="2" charset="2"/>
              <a:buChar char="§"/>
            </a:pPr>
            <a:r>
              <a:rPr lang="en-US" sz="1600" b="1" dirty="0"/>
              <a:t>Implications: </a:t>
            </a:r>
            <a:endParaRPr lang="en-US" sz="1600" b="1" dirty="0" smtClean="0"/>
          </a:p>
          <a:p>
            <a:pPr marL="685800" lvl="1" indent="-342900">
              <a:spcBef>
                <a:spcPts val="0"/>
              </a:spcBef>
              <a:spcAft>
                <a:spcPts val="0"/>
              </a:spcAft>
              <a:buSzPct val="100000"/>
              <a:buFont typeface="Wingdings" panose="05000000000000000000" pitchFamily="2" charset="2"/>
              <a:buChar char="§"/>
            </a:pPr>
            <a:endParaRPr lang="en-US" sz="1600" b="1" dirty="0"/>
          </a:p>
          <a:p>
            <a:pPr marL="1028700" lvl="2" indent="-342900">
              <a:spcBef>
                <a:spcPts val="0"/>
              </a:spcBef>
              <a:spcAft>
                <a:spcPts val="0"/>
              </a:spcAft>
              <a:buSzPct val="100000"/>
              <a:buFont typeface="Wingdings" panose="05000000000000000000" pitchFamily="2" charset="2"/>
              <a:buChar char="§"/>
            </a:pPr>
            <a:r>
              <a:rPr lang="en-US" sz="1400" b="1" dirty="0" smtClean="0"/>
              <a:t>It is unlikely </a:t>
            </a:r>
            <a:r>
              <a:rPr lang="en-US" sz="1400" b="1" dirty="0"/>
              <a:t>that EPA will set new MACT standards for </a:t>
            </a:r>
            <a:r>
              <a:rPr lang="en-US" sz="1400" b="1" dirty="0" smtClean="0"/>
              <a:t>POM.</a:t>
            </a:r>
            <a:endParaRPr lang="en-US" sz="1400" b="1" dirty="0"/>
          </a:p>
          <a:p>
            <a:pPr marL="1028700" lvl="2" indent="-342900">
              <a:spcBef>
                <a:spcPts val="0"/>
              </a:spcBef>
              <a:spcAft>
                <a:spcPts val="0"/>
              </a:spcAft>
              <a:buSzPct val="100000"/>
              <a:buFont typeface="Wingdings" panose="05000000000000000000" pitchFamily="2" charset="2"/>
              <a:buChar char="§"/>
            </a:pPr>
            <a:r>
              <a:rPr lang="en-US" sz="1400" b="1" dirty="0"/>
              <a:t>EPA has flexibility to address the surrogate issue comments in upcoming RTR rulemakings (for PQBS and several of the other source categories) or in a consolidated response to comments for all 17 source </a:t>
            </a:r>
            <a:r>
              <a:rPr lang="en-US" sz="1400" b="1" dirty="0" smtClean="0"/>
              <a:t>categories.</a:t>
            </a:r>
          </a:p>
          <a:p>
            <a:pPr marL="1028700" lvl="2" indent="-342900">
              <a:spcBef>
                <a:spcPts val="0"/>
              </a:spcBef>
              <a:spcAft>
                <a:spcPts val="0"/>
              </a:spcAft>
              <a:buSzPct val="100000"/>
              <a:buFont typeface="Wingdings" panose="05000000000000000000" pitchFamily="2" charset="2"/>
              <a:buChar char="§"/>
            </a:pPr>
            <a:r>
              <a:rPr lang="en-US" sz="1400" b="1" u="sng" dirty="0"/>
              <a:t>POM-COE surrogacy issue may come up in the PQBS RTR </a:t>
            </a:r>
            <a:r>
              <a:rPr lang="en-US" sz="1400" b="1" u="sng" dirty="0" smtClean="0"/>
              <a:t>rulemaking</a:t>
            </a:r>
            <a:r>
              <a:rPr lang="en-US" sz="1400" b="1" dirty="0" smtClean="0"/>
              <a:t>.</a:t>
            </a:r>
            <a:endParaRPr lang="en-US" sz="1400" b="1" dirty="0"/>
          </a:p>
        </p:txBody>
      </p:sp>
      <p:sp>
        <p:nvSpPr>
          <p:cNvPr id="6" name="Rectangle 5"/>
          <p:cNvSpPr/>
          <p:nvPr/>
        </p:nvSpPr>
        <p:spPr>
          <a:xfrm>
            <a:off x="9277300" y="6086445"/>
            <a:ext cx="470000" cy="400110"/>
          </a:xfrm>
          <a:prstGeom prst="rect">
            <a:avLst/>
          </a:prstGeom>
        </p:spPr>
        <p:txBody>
          <a:bodyPr wrap="none">
            <a:spAutoFit/>
          </a:bodyPr>
          <a:lstStyle/>
          <a:p>
            <a:fld id="{ADFB355D-2741-6D4C-A425-0ECC0F9015EA}" type="slidenum">
              <a:rPr lang="en-US">
                <a:solidFill>
                  <a:srgbClr val="FFFFFF"/>
                </a:solidFill>
              </a:rPr>
              <a:pPr/>
              <a:t>17</a:t>
            </a:fld>
            <a:endParaRPr lang="en-US" dirty="0"/>
          </a:p>
        </p:txBody>
      </p:sp>
    </p:spTree>
    <p:extLst>
      <p:ext uri="{BB962C8B-B14F-4D97-AF65-F5344CB8AC3E}">
        <p14:creationId xmlns:p14="http://schemas.microsoft.com/office/powerpoint/2010/main" val="72257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tx2">
                    <a:lumMod val="75000"/>
                  </a:schemeClr>
                </a:solidFill>
                <a:latin typeface="+mn-lt"/>
              </a:rPr>
              <a:t>CAA 112(D)(6) RTR DEADLINE LITIGATION</a:t>
            </a:r>
            <a:endParaRPr lang="en-US" sz="2800" dirty="0">
              <a:solidFill>
                <a:schemeClr val="tx2">
                  <a:lumMod val="75000"/>
                </a:schemeClr>
              </a:solidFill>
              <a:latin typeface="+mn-lt"/>
            </a:endParaRPr>
          </a:p>
        </p:txBody>
      </p:sp>
      <p:sp>
        <p:nvSpPr>
          <p:cNvPr id="3" name="Content Placeholder 2"/>
          <p:cNvSpPr>
            <a:spLocks noGrp="1"/>
          </p:cNvSpPr>
          <p:nvPr>
            <p:ph idx="1"/>
          </p:nvPr>
        </p:nvSpPr>
        <p:spPr>
          <a:xfrm>
            <a:off x="1028700" y="2438400"/>
            <a:ext cx="8077200" cy="3886200"/>
          </a:xfrm>
        </p:spPr>
        <p:txBody>
          <a:bodyPr/>
          <a:lstStyle/>
          <a:p>
            <a:pPr>
              <a:spcBef>
                <a:spcPts val="0"/>
              </a:spcBef>
              <a:spcAft>
                <a:spcPts val="0"/>
              </a:spcAft>
            </a:pPr>
            <a:r>
              <a:rPr lang="en-US" sz="1800" dirty="0"/>
              <a:t>CAA 112(d)(6) – </a:t>
            </a:r>
            <a:r>
              <a:rPr lang="en-US" sz="1800" dirty="0" smtClean="0"/>
              <a:t>EPA must review </a:t>
            </a:r>
            <a:r>
              <a:rPr lang="en-US" sz="1800" dirty="0"/>
              <a:t>and revise existing NESHAPs “as necessary (taking into account developments in practices,  processes, and  control technologies)” no less often than every 8 </a:t>
            </a:r>
            <a:r>
              <a:rPr lang="en-US" sz="1800" dirty="0" smtClean="0"/>
              <a:t>years.</a:t>
            </a:r>
          </a:p>
          <a:p>
            <a:pPr>
              <a:spcBef>
                <a:spcPts val="0"/>
              </a:spcBef>
              <a:spcAft>
                <a:spcPts val="0"/>
              </a:spcAft>
            </a:pPr>
            <a:endParaRPr lang="en-US" sz="1800" dirty="0"/>
          </a:p>
          <a:p>
            <a:pPr marL="692150" lvl="1" indent="-344488">
              <a:spcBef>
                <a:spcPts val="0"/>
              </a:spcBef>
              <a:spcAft>
                <a:spcPts val="0"/>
              </a:spcAft>
            </a:pPr>
            <a:r>
              <a:rPr lang="en-US" sz="1400" b="1" dirty="0" smtClean="0"/>
              <a:t>April </a:t>
            </a:r>
            <a:r>
              <a:rPr lang="en-US" sz="1400" b="1" dirty="0"/>
              <a:t>3, 2015 – ENGOs </a:t>
            </a:r>
            <a:r>
              <a:rPr lang="en-US" sz="1400" b="1" dirty="0" smtClean="0"/>
              <a:t>filed </a:t>
            </a:r>
            <a:r>
              <a:rPr lang="en-US" sz="1400" b="1" dirty="0"/>
              <a:t>lawsuit in D.D.C. (</a:t>
            </a:r>
            <a:r>
              <a:rPr lang="en-US" sz="1400" b="1" i="1" dirty="0"/>
              <a:t>CCAT v. EPA</a:t>
            </a:r>
            <a:r>
              <a:rPr lang="en-US" sz="1400" b="1" dirty="0"/>
              <a:t>) to set court-ordered deadlines to complete RTRs for 20 source categories – PQBS </a:t>
            </a:r>
            <a:r>
              <a:rPr lang="en-US" sz="1400" b="1" u="sng" dirty="0"/>
              <a:t>not</a:t>
            </a:r>
            <a:r>
              <a:rPr lang="en-US" sz="1400" b="1" dirty="0"/>
              <a:t> </a:t>
            </a:r>
            <a:r>
              <a:rPr lang="en-US" sz="1400" b="1" dirty="0" smtClean="0"/>
              <a:t>included</a:t>
            </a:r>
          </a:p>
          <a:p>
            <a:pPr marL="692150" lvl="1" indent="-344488">
              <a:spcBef>
                <a:spcPts val="0"/>
              </a:spcBef>
              <a:spcAft>
                <a:spcPts val="0"/>
              </a:spcAft>
            </a:pPr>
            <a:endParaRPr lang="en-US" sz="1400" b="1" dirty="0"/>
          </a:p>
          <a:p>
            <a:pPr marL="692150" lvl="1" indent="-344488">
              <a:spcBef>
                <a:spcPts val="0"/>
              </a:spcBef>
              <a:spcAft>
                <a:spcPts val="0"/>
              </a:spcAft>
            </a:pPr>
            <a:r>
              <a:rPr lang="en-US" sz="1400" b="1" dirty="0" smtClean="0"/>
              <a:t>February </a:t>
            </a:r>
            <a:r>
              <a:rPr lang="en-US" sz="1400" b="1" dirty="0"/>
              <a:t>24, 2016 – ENGOs </a:t>
            </a:r>
            <a:r>
              <a:rPr lang="en-US" sz="1400" b="1" dirty="0" smtClean="0"/>
              <a:t>filed </a:t>
            </a:r>
            <a:r>
              <a:rPr lang="en-US" sz="1400" b="1" dirty="0"/>
              <a:t>a second lawsuit in D.D.C. (</a:t>
            </a:r>
            <a:r>
              <a:rPr lang="en-US" sz="1400" b="1" i="1" dirty="0"/>
              <a:t>Blue Ridge Env. Def. Fund v. McCarthy</a:t>
            </a:r>
            <a:r>
              <a:rPr lang="en-US" sz="1400" b="1" dirty="0"/>
              <a:t>) for 13 more source categories – PQBS </a:t>
            </a:r>
            <a:r>
              <a:rPr lang="en-US" sz="1400" b="1" dirty="0" smtClean="0"/>
              <a:t>RTR </a:t>
            </a:r>
            <a:r>
              <a:rPr lang="en-US" sz="1400" b="1" u="sng" dirty="0" smtClean="0"/>
              <a:t>not</a:t>
            </a:r>
            <a:r>
              <a:rPr lang="en-US" sz="1400" b="1" dirty="0" smtClean="0"/>
              <a:t> included</a:t>
            </a:r>
          </a:p>
          <a:p>
            <a:pPr marL="692150" lvl="1" indent="-344488">
              <a:spcBef>
                <a:spcPts val="0"/>
              </a:spcBef>
              <a:spcAft>
                <a:spcPts val="0"/>
              </a:spcAft>
            </a:pPr>
            <a:endParaRPr lang="en-US" sz="1400" b="1" dirty="0" smtClean="0"/>
          </a:p>
          <a:p>
            <a:pPr marL="692150" lvl="1" indent="-344488">
              <a:spcBef>
                <a:spcPts val="0"/>
              </a:spcBef>
              <a:spcAft>
                <a:spcPts val="0"/>
              </a:spcAft>
            </a:pPr>
            <a:r>
              <a:rPr lang="en-US" sz="1400" b="1" i="1" u="sng" dirty="0" smtClean="0">
                <a:solidFill>
                  <a:srgbClr val="CC0000"/>
                </a:solidFill>
              </a:rPr>
              <a:t>February 13, 2019 </a:t>
            </a:r>
            <a:r>
              <a:rPr lang="en-US" sz="1400" b="1" i="1" u="sng" dirty="0">
                <a:solidFill>
                  <a:srgbClr val="CC0000"/>
                </a:solidFill>
              </a:rPr>
              <a:t>– ENGOs </a:t>
            </a:r>
            <a:r>
              <a:rPr lang="en-US" sz="1400" b="1" i="1" u="sng" dirty="0" smtClean="0">
                <a:solidFill>
                  <a:srgbClr val="CC0000"/>
                </a:solidFill>
              </a:rPr>
              <a:t>submitted to EPA a Notice of Intent (NOI) to file a deadline suit for the PQBS RTR and that for coke oven doors, lids, offtakes and charging (Subpart L).</a:t>
            </a:r>
          </a:p>
          <a:p>
            <a:pPr marL="347662" lvl="1" indent="0">
              <a:spcBef>
                <a:spcPts val="0"/>
              </a:spcBef>
              <a:spcAft>
                <a:spcPts val="0"/>
              </a:spcAft>
              <a:buNone/>
            </a:pPr>
            <a:endParaRPr lang="en-US" sz="1400" b="1" i="1" dirty="0" smtClean="0">
              <a:solidFill>
                <a:srgbClr val="CC0000"/>
              </a:solidFill>
            </a:endParaRPr>
          </a:p>
          <a:p>
            <a:pPr marL="692150" lvl="1" indent="-344488">
              <a:spcBef>
                <a:spcPts val="0"/>
              </a:spcBef>
              <a:spcAft>
                <a:spcPts val="0"/>
              </a:spcAft>
            </a:pPr>
            <a:r>
              <a:rPr lang="en-US" sz="1400" b="1" i="1" u="sng" dirty="0" smtClean="0">
                <a:solidFill>
                  <a:srgbClr val="CC0000"/>
                </a:solidFill>
              </a:rPr>
              <a:t>April 15, 2019 </a:t>
            </a:r>
            <a:r>
              <a:rPr lang="en-US" sz="1400" b="1" i="1" u="sng" dirty="0">
                <a:solidFill>
                  <a:srgbClr val="CC0000"/>
                </a:solidFill>
              </a:rPr>
              <a:t>-  </a:t>
            </a:r>
            <a:r>
              <a:rPr lang="en-US" sz="1400" b="1" i="1" u="sng" dirty="0" smtClean="0">
                <a:solidFill>
                  <a:srgbClr val="CC0000"/>
                </a:solidFill>
              </a:rPr>
              <a:t>ENGOs filed </a:t>
            </a:r>
            <a:r>
              <a:rPr lang="en-US" sz="1400" b="1" i="1" u="sng" dirty="0">
                <a:solidFill>
                  <a:srgbClr val="CC0000"/>
                </a:solidFill>
              </a:rPr>
              <a:t>a Clean Air Act citizen suit seeking to require </a:t>
            </a:r>
            <a:r>
              <a:rPr lang="en-US" sz="1400" b="1" i="1" u="sng" dirty="0" smtClean="0">
                <a:solidFill>
                  <a:srgbClr val="CC0000"/>
                </a:solidFill>
              </a:rPr>
              <a:t>EPA </a:t>
            </a:r>
            <a:r>
              <a:rPr lang="en-US" sz="1400" b="1" i="1" u="sng" dirty="0">
                <a:solidFill>
                  <a:srgbClr val="CC0000"/>
                </a:solidFill>
              </a:rPr>
              <a:t>to revise emission standards, or determine they are not required, for the PQBS RTR and that for coke oven doors, lids, offtakes and charging (Subpart L</a:t>
            </a:r>
            <a:r>
              <a:rPr lang="en-US" sz="1400" b="1" i="1" u="sng" dirty="0" smtClean="0">
                <a:solidFill>
                  <a:srgbClr val="CC0000"/>
                </a:solidFill>
              </a:rPr>
              <a:t>).</a:t>
            </a:r>
          </a:p>
          <a:p>
            <a:pPr marL="692150" lvl="1" indent="-344488">
              <a:spcBef>
                <a:spcPts val="0"/>
              </a:spcBef>
              <a:spcAft>
                <a:spcPts val="0"/>
              </a:spcAft>
            </a:pPr>
            <a:endParaRPr lang="en-US" sz="1400" b="1" i="1" dirty="0" smtClean="0">
              <a:solidFill>
                <a:srgbClr val="CC0000"/>
              </a:solidFill>
            </a:endParaRPr>
          </a:p>
          <a:p>
            <a:pPr marL="347662" lvl="1" indent="0" algn="ctr">
              <a:spcBef>
                <a:spcPts val="0"/>
              </a:spcBef>
              <a:spcAft>
                <a:spcPts val="0"/>
              </a:spcAft>
              <a:buNone/>
            </a:pPr>
            <a:r>
              <a:rPr lang="en-US" sz="1600" dirty="0" smtClean="0">
                <a:solidFill>
                  <a:srgbClr val="FFFFFF"/>
                </a:solidFill>
              </a:rPr>
              <a:t>(</a:t>
            </a:r>
            <a:r>
              <a:rPr lang="en-US" sz="1600" dirty="0">
                <a:solidFill>
                  <a:srgbClr val="FFFFFF"/>
                </a:solidFill>
              </a:rPr>
              <a:t>continued)</a:t>
            </a:r>
          </a:p>
          <a:p>
            <a:pPr marL="0" indent="0">
              <a:spcBef>
                <a:spcPts val="600"/>
              </a:spcBef>
              <a:spcAft>
                <a:spcPts val="600"/>
              </a:spcAft>
              <a:buNone/>
            </a:pPr>
            <a:endParaRPr lang="en-US" sz="2400" dirty="0"/>
          </a:p>
        </p:txBody>
      </p:sp>
      <p:sp>
        <p:nvSpPr>
          <p:cNvPr id="5" name="Slide Number Placeholder 3"/>
          <p:cNvSpPr>
            <a:spLocks noGrp="1"/>
          </p:cNvSpPr>
          <p:nvPr>
            <p:ph type="sldNum" sz="quarter" idx="4294967295"/>
          </p:nvPr>
        </p:nvSpPr>
        <p:spPr>
          <a:xfrm>
            <a:off x="9105900" y="5943600"/>
            <a:ext cx="2286000" cy="153888"/>
          </a:xfrm>
          <a:prstGeom prst="rect">
            <a:avLst/>
          </a:prstGeom>
        </p:spPr>
        <p:txBody>
          <a:bodyPr/>
          <a:lstStyle/>
          <a:p>
            <a:fld id="{ADFB355D-2741-6D4C-A425-0ECC0F9015EA}" type="slidenum">
              <a:rPr lang="en-US" smtClean="0"/>
              <a:pPr/>
              <a:t>18</a:t>
            </a:fld>
            <a:endParaRPr lang="en-US" b="0" dirty="0">
              <a:solidFill>
                <a:schemeClr val="bg2"/>
              </a:solidFill>
            </a:endParaRPr>
          </a:p>
        </p:txBody>
      </p:sp>
    </p:spTree>
    <p:extLst>
      <p:ext uri="{BB962C8B-B14F-4D97-AF65-F5344CB8AC3E}">
        <p14:creationId xmlns:p14="http://schemas.microsoft.com/office/powerpoint/2010/main" val="4037319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tx2">
                    <a:lumMod val="75000"/>
                  </a:schemeClr>
                </a:solidFill>
                <a:latin typeface="+mn-lt"/>
              </a:rPr>
              <a:t>CAA 112(D)(6) RTR DEADLINE LITIGATION </a:t>
            </a:r>
            <a:r>
              <a:rPr lang="en-US" sz="2800" i="1" dirty="0" smtClean="0">
                <a:solidFill>
                  <a:schemeClr val="tx2">
                    <a:lumMod val="75000"/>
                  </a:schemeClr>
                </a:solidFill>
                <a:latin typeface="+mn-lt"/>
              </a:rPr>
              <a:t>(Concluded) </a:t>
            </a:r>
            <a:endParaRPr lang="en-US" sz="2800" i="1" dirty="0">
              <a:solidFill>
                <a:schemeClr val="tx2">
                  <a:lumMod val="75000"/>
                </a:schemeClr>
              </a:solidFill>
              <a:latin typeface="+mn-lt"/>
            </a:endParaRPr>
          </a:p>
        </p:txBody>
      </p:sp>
      <p:sp>
        <p:nvSpPr>
          <p:cNvPr id="3" name="Content Placeholder 2"/>
          <p:cNvSpPr>
            <a:spLocks noGrp="1"/>
          </p:cNvSpPr>
          <p:nvPr>
            <p:ph idx="1"/>
          </p:nvPr>
        </p:nvSpPr>
        <p:spPr>
          <a:xfrm>
            <a:off x="1028700" y="1981200"/>
            <a:ext cx="8229600" cy="3886200"/>
          </a:xfrm>
        </p:spPr>
        <p:txBody>
          <a:bodyPr/>
          <a:lstStyle/>
          <a:p>
            <a:pPr marL="0" indent="0">
              <a:spcBef>
                <a:spcPts val="600"/>
              </a:spcBef>
              <a:spcAft>
                <a:spcPts val="600"/>
              </a:spcAft>
              <a:buNone/>
            </a:pPr>
            <a:endParaRPr lang="en-US" sz="2000" dirty="0" smtClean="0"/>
          </a:p>
          <a:p>
            <a:pPr>
              <a:spcBef>
                <a:spcPts val="0"/>
              </a:spcBef>
              <a:spcAft>
                <a:spcPts val="0"/>
              </a:spcAft>
            </a:pPr>
            <a:r>
              <a:rPr lang="en-US" sz="1800" dirty="0" smtClean="0"/>
              <a:t>On March </a:t>
            </a:r>
            <a:r>
              <a:rPr lang="en-US" sz="1800" dirty="0"/>
              <a:t>13 </a:t>
            </a:r>
            <a:r>
              <a:rPr lang="en-US" sz="1800" dirty="0" smtClean="0"/>
              <a:t>and 22</a:t>
            </a:r>
            <a:r>
              <a:rPr lang="en-US" sz="1800" dirty="0"/>
              <a:t>, 2017, the District Court set the following schedules</a:t>
            </a:r>
            <a:r>
              <a:rPr lang="en-US" sz="1800" dirty="0" smtClean="0"/>
              <a:t>:</a:t>
            </a:r>
          </a:p>
          <a:p>
            <a:pPr>
              <a:spcBef>
                <a:spcPts val="0"/>
              </a:spcBef>
              <a:spcAft>
                <a:spcPts val="0"/>
              </a:spcAft>
            </a:pPr>
            <a:endParaRPr lang="en-US" sz="1800" dirty="0"/>
          </a:p>
          <a:p>
            <a:pPr marL="685800" lvl="1" indent="-338138">
              <a:spcBef>
                <a:spcPts val="0"/>
              </a:spcBef>
              <a:spcAft>
                <a:spcPts val="0"/>
              </a:spcAft>
              <a:buSzPct val="100000"/>
              <a:buFont typeface="Arial" panose="020B0604020202020204" pitchFamily="34" charset="0"/>
              <a:buChar char="•"/>
            </a:pPr>
            <a:r>
              <a:rPr lang="en-US" sz="1400" b="1" dirty="0" smtClean="0"/>
              <a:t>December </a:t>
            </a:r>
            <a:r>
              <a:rPr lang="en-US" sz="1400" b="1" dirty="0"/>
              <a:t>31, 2018 – Deadline to promulgate RTR for 7 source </a:t>
            </a:r>
            <a:r>
              <a:rPr lang="en-US" sz="1400" b="1" dirty="0" smtClean="0"/>
              <a:t>categories</a:t>
            </a:r>
          </a:p>
          <a:p>
            <a:pPr marL="685800" lvl="1" indent="-338138">
              <a:spcBef>
                <a:spcPts val="0"/>
              </a:spcBef>
              <a:spcAft>
                <a:spcPts val="0"/>
              </a:spcAft>
              <a:buSzPct val="100000"/>
              <a:buFont typeface="Arial" panose="020B0604020202020204" pitchFamily="34" charset="0"/>
              <a:buChar char="•"/>
            </a:pPr>
            <a:endParaRPr lang="en-US" sz="1400" b="1" dirty="0"/>
          </a:p>
          <a:p>
            <a:pPr marL="685800" lvl="1" indent="-338138">
              <a:spcBef>
                <a:spcPts val="0"/>
              </a:spcBef>
              <a:spcAft>
                <a:spcPts val="0"/>
              </a:spcAft>
              <a:buSzPct val="100000"/>
              <a:buFont typeface="Arial" panose="020B0604020202020204" pitchFamily="34" charset="0"/>
              <a:buChar char="•"/>
            </a:pPr>
            <a:r>
              <a:rPr lang="en-US" sz="1400" b="1" dirty="0" smtClean="0"/>
              <a:t>March </a:t>
            </a:r>
            <a:r>
              <a:rPr lang="en-US" sz="1400" b="1" dirty="0"/>
              <a:t>13, 2020 – Deadline to promulgate RTR for 20 source </a:t>
            </a:r>
            <a:r>
              <a:rPr lang="en-US" sz="1400" b="1" dirty="0" smtClean="0"/>
              <a:t>categories</a:t>
            </a:r>
          </a:p>
          <a:p>
            <a:pPr marL="347662" lvl="1" indent="0">
              <a:spcBef>
                <a:spcPts val="0"/>
              </a:spcBef>
              <a:spcAft>
                <a:spcPts val="0"/>
              </a:spcAft>
              <a:buSzPct val="100000"/>
              <a:buNone/>
            </a:pPr>
            <a:endParaRPr lang="en-US" sz="1400" b="1" dirty="0"/>
          </a:p>
          <a:p>
            <a:pPr marL="685800" lvl="1" indent="-338138">
              <a:spcBef>
                <a:spcPts val="0"/>
              </a:spcBef>
              <a:spcAft>
                <a:spcPts val="0"/>
              </a:spcAft>
              <a:buSzPct val="100000"/>
              <a:buFont typeface="Arial" panose="020B0604020202020204" pitchFamily="34" charset="0"/>
              <a:buChar char="•"/>
            </a:pPr>
            <a:r>
              <a:rPr lang="en-US" sz="1400" b="1" dirty="0" smtClean="0"/>
              <a:t>June </a:t>
            </a:r>
            <a:r>
              <a:rPr lang="en-US" sz="1400" b="1" dirty="0"/>
              <a:t>30, 2020 – Deadline to promulgate RTR for 6 source categories </a:t>
            </a:r>
            <a:endParaRPr lang="en-US" sz="1400" b="1" dirty="0" smtClean="0"/>
          </a:p>
          <a:p>
            <a:pPr marL="685800" lvl="1" indent="-338138">
              <a:spcBef>
                <a:spcPts val="0"/>
              </a:spcBef>
              <a:spcAft>
                <a:spcPts val="0"/>
              </a:spcAft>
              <a:buSzPct val="100000"/>
              <a:buFont typeface="Arial" panose="020B0604020202020204" pitchFamily="34" charset="0"/>
              <a:buChar char="•"/>
            </a:pPr>
            <a:endParaRPr lang="en-US" sz="1400" b="1" dirty="0"/>
          </a:p>
          <a:p>
            <a:pPr marL="685800" lvl="1" indent="-338138">
              <a:spcBef>
                <a:spcPts val="0"/>
              </a:spcBef>
              <a:spcAft>
                <a:spcPts val="0"/>
              </a:spcAft>
              <a:buSzPct val="100000"/>
              <a:buFont typeface="Arial" panose="020B0604020202020204" pitchFamily="34" charset="0"/>
              <a:buChar char="•"/>
            </a:pPr>
            <a:r>
              <a:rPr lang="en-US" sz="1400" b="1" dirty="0"/>
              <a:t>EPA will likely focus resources on these 33 RTRs, which may delay those not subject to court-ordered </a:t>
            </a:r>
            <a:r>
              <a:rPr lang="en-US" sz="1400" b="1" dirty="0" smtClean="0"/>
              <a:t>deadlines.</a:t>
            </a:r>
          </a:p>
          <a:p>
            <a:pPr marL="685800" lvl="1" indent="-338138">
              <a:spcBef>
                <a:spcPts val="0"/>
              </a:spcBef>
              <a:spcAft>
                <a:spcPts val="0"/>
              </a:spcAft>
              <a:buSzPct val="100000"/>
              <a:buFont typeface="Arial" panose="020B0604020202020204" pitchFamily="34" charset="0"/>
              <a:buChar char="•"/>
            </a:pPr>
            <a:endParaRPr lang="en-US" sz="1400" b="1" dirty="0" smtClean="0"/>
          </a:p>
          <a:p>
            <a:pPr marL="685800" lvl="1" indent="-338138">
              <a:spcBef>
                <a:spcPts val="0"/>
              </a:spcBef>
              <a:spcAft>
                <a:spcPts val="0"/>
              </a:spcAft>
              <a:buSzPct val="100000"/>
              <a:buFont typeface="Arial" panose="020B0604020202020204" pitchFamily="34" charset="0"/>
              <a:buChar char="•"/>
            </a:pPr>
            <a:r>
              <a:rPr lang="en-US" sz="1400" b="1" dirty="0" smtClean="0"/>
              <a:t>Because PQBS </a:t>
            </a:r>
            <a:r>
              <a:rPr lang="en-US" sz="1400" b="1" dirty="0"/>
              <a:t>RTR </a:t>
            </a:r>
            <a:r>
              <a:rPr lang="en-US" sz="1400" b="1" dirty="0" smtClean="0"/>
              <a:t>was not </a:t>
            </a:r>
            <a:r>
              <a:rPr lang="en-US" sz="1400" b="1" dirty="0"/>
              <a:t>included in </a:t>
            </a:r>
            <a:r>
              <a:rPr lang="en-US" sz="1400" b="1" dirty="0" smtClean="0"/>
              <a:t>any of the two original deadline suits, the </a:t>
            </a:r>
            <a:r>
              <a:rPr lang="en-US" sz="1400" b="1" dirty="0"/>
              <a:t>June 30, </a:t>
            </a:r>
            <a:r>
              <a:rPr lang="en-US" sz="1400" b="1" dirty="0" smtClean="0"/>
              <a:t>2020, </a:t>
            </a:r>
            <a:r>
              <a:rPr lang="en-US" sz="1400" b="1" dirty="0"/>
              <a:t>court-ordered deadline does not apply to </a:t>
            </a:r>
            <a:r>
              <a:rPr lang="en-US" sz="1400" b="1" dirty="0" smtClean="0"/>
              <a:t>the PQBS RTR.</a:t>
            </a:r>
          </a:p>
          <a:p>
            <a:pPr marL="685800" lvl="1" indent="-338138">
              <a:spcBef>
                <a:spcPts val="0"/>
              </a:spcBef>
              <a:spcAft>
                <a:spcPts val="0"/>
              </a:spcAft>
              <a:buSzPct val="100000"/>
              <a:buFont typeface="Arial" panose="020B0604020202020204" pitchFamily="34" charset="0"/>
              <a:buChar char="•"/>
            </a:pPr>
            <a:endParaRPr lang="en-US" sz="1400" b="1" dirty="0" smtClean="0"/>
          </a:p>
          <a:p>
            <a:pPr marL="685800" lvl="1" indent="-338138">
              <a:spcBef>
                <a:spcPts val="0"/>
              </a:spcBef>
              <a:spcAft>
                <a:spcPts val="0"/>
              </a:spcAft>
              <a:buSzPct val="100000"/>
              <a:buFont typeface="Arial" panose="020B0604020202020204" pitchFamily="34" charset="0"/>
              <a:buChar char="•"/>
            </a:pPr>
            <a:r>
              <a:rPr lang="en-US" sz="1400" b="1" i="1" u="sng" dirty="0" smtClean="0">
                <a:solidFill>
                  <a:srgbClr val="FF0000"/>
                </a:solidFill>
              </a:rPr>
              <a:t>Coke industry is now awaiting the results of the settlement discussions between ENGOs and EPA on the ENGOs’ April 15, 2019, suit.</a:t>
            </a:r>
          </a:p>
          <a:p>
            <a:pPr marL="685800" lvl="1" indent="-338138">
              <a:spcBef>
                <a:spcPts val="0"/>
              </a:spcBef>
              <a:spcAft>
                <a:spcPts val="0"/>
              </a:spcAft>
              <a:buSzPct val="100000"/>
              <a:buFont typeface="Arial" panose="020B0604020202020204" pitchFamily="34" charset="0"/>
              <a:buChar char="•"/>
            </a:pPr>
            <a:endParaRPr lang="en-US" sz="1600" b="1" i="1" dirty="0" smtClean="0">
              <a:solidFill>
                <a:srgbClr val="FF0000"/>
              </a:solidFill>
            </a:endParaRPr>
          </a:p>
          <a:p>
            <a:pPr indent="-338138">
              <a:spcBef>
                <a:spcPts val="0"/>
              </a:spcBef>
              <a:spcAft>
                <a:spcPts val="0"/>
              </a:spcAft>
              <a:buSzPct val="100000"/>
              <a:buFont typeface="Arial" panose="020B0604020202020204" pitchFamily="34" charset="0"/>
              <a:buChar char="•"/>
            </a:pPr>
            <a:r>
              <a:rPr lang="en-US" sz="1800" dirty="0"/>
              <a:t>COETF has engaged counsel and technical consultants </a:t>
            </a:r>
            <a:r>
              <a:rPr lang="en-US" sz="1800" dirty="0" smtClean="0"/>
              <a:t>and </a:t>
            </a:r>
            <a:r>
              <a:rPr lang="en-US" sz="1800" dirty="0"/>
              <a:t>is planning for the upcoming </a:t>
            </a:r>
            <a:r>
              <a:rPr lang="en-US" sz="1800" dirty="0" smtClean="0"/>
              <a:t>PQBS and Subpart L RTRs.</a:t>
            </a:r>
            <a:endParaRPr lang="en-US" sz="1800" b="1" dirty="0"/>
          </a:p>
        </p:txBody>
      </p:sp>
      <p:sp>
        <p:nvSpPr>
          <p:cNvPr id="4" name="Rectangle 3"/>
          <p:cNvSpPr/>
          <p:nvPr/>
        </p:nvSpPr>
        <p:spPr>
          <a:xfrm>
            <a:off x="9207450" y="6146770"/>
            <a:ext cx="470000" cy="400110"/>
          </a:xfrm>
          <a:prstGeom prst="rect">
            <a:avLst/>
          </a:prstGeom>
        </p:spPr>
        <p:txBody>
          <a:bodyPr wrap="none">
            <a:spAutoFit/>
          </a:bodyPr>
          <a:lstStyle/>
          <a:p>
            <a:r>
              <a:rPr lang="en-US" dirty="0" smtClean="0"/>
              <a:t>20</a:t>
            </a:r>
            <a:endParaRPr lang="en-US" dirty="0"/>
          </a:p>
        </p:txBody>
      </p:sp>
    </p:spTree>
    <p:extLst>
      <p:ext uri="{BB962C8B-B14F-4D97-AF65-F5344CB8AC3E}">
        <p14:creationId xmlns:p14="http://schemas.microsoft.com/office/powerpoint/2010/main" val="3754972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pPr>
              <a:defRPr/>
            </a:pPr>
            <a:r>
              <a:rPr lang="en-US" altLang="en-US" dirty="0" smtClean="0">
                <a:solidFill>
                  <a:schemeClr val="tx2">
                    <a:lumMod val="75000"/>
                  </a:schemeClr>
                </a:solidFill>
              </a:rPr>
              <a:t>PRESENTATION OVERVIEW</a:t>
            </a:r>
          </a:p>
        </p:txBody>
      </p:sp>
      <p:sp>
        <p:nvSpPr>
          <p:cNvPr id="89093" name="Rectangle 5"/>
          <p:cNvSpPr>
            <a:spLocks noGrp="1" noChangeArrowheads="1"/>
          </p:cNvSpPr>
          <p:nvPr>
            <p:ph type="body" idx="1"/>
          </p:nvPr>
        </p:nvSpPr>
        <p:spPr>
          <a:xfrm>
            <a:off x="1143000" y="2438400"/>
            <a:ext cx="8458200" cy="3276600"/>
          </a:xfrm>
        </p:spPr>
        <p:txBody>
          <a:bodyPr/>
          <a:lstStyle/>
          <a:p>
            <a:pPr marL="0" indent="0">
              <a:lnSpc>
                <a:spcPct val="130000"/>
              </a:lnSpc>
              <a:buFont typeface="Wingdings" panose="05000000000000000000" pitchFamily="2" charset="2"/>
              <a:buNone/>
              <a:defRPr/>
            </a:pPr>
            <a:endParaRPr lang="en-US" altLang="en-US" sz="2400" dirty="0">
              <a:effectLst/>
            </a:endParaRPr>
          </a:p>
          <a:p>
            <a:pPr>
              <a:lnSpc>
                <a:spcPct val="130000"/>
              </a:lnSpc>
              <a:defRPr/>
            </a:pPr>
            <a:endParaRPr lang="en-US" altLang="en-US" sz="2400" dirty="0" smtClean="0">
              <a:effectLst/>
            </a:endParaRPr>
          </a:p>
          <a:p>
            <a:pPr>
              <a:lnSpc>
                <a:spcPct val="130000"/>
              </a:lnSpc>
              <a:defRPr/>
            </a:pPr>
            <a:r>
              <a:rPr lang="en-US" altLang="en-US" sz="2000" dirty="0" smtClean="0">
                <a:effectLst/>
              </a:rPr>
              <a:t>Current Status of the U.S. Coke Industry</a:t>
            </a:r>
          </a:p>
          <a:p>
            <a:pPr>
              <a:lnSpc>
                <a:spcPct val="130000"/>
              </a:lnSpc>
              <a:defRPr/>
            </a:pPr>
            <a:r>
              <a:rPr lang="en-US" altLang="en-US" sz="2000" dirty="0" smtClean="0">
                <a:effectLst/>
              </a:rPr>
              <a:t>Background on the ACCCI-Managed Coke Oven Environmental Task Force (COETF)</a:t>
            </a:r>
            <a:endParaRPr lang="en-US" altLang="en-US" sz="2000" dirty="0">
              <a:effectLst/>
            </a:endParaRPr>
          </a:p>
          <a:p>
            <a:pPr>
              <a:lnSpc>
                <a:spcPct val="130000"/>
              </a:lnSpc>
              <a:defRPr/>
            </a:pPr>
            <a:r>
              <a:rPr lang="en-US" altLang="en-US" sz="2000" dirty="0" smtClean="0">
                <a:effectLst/>
              </a:rPr>
              <a:t>Principal Sector-Specific Environmental Issues of Concern to the U.S. Coke Industry</a:t>
            </a:r>
          </a:p>
          <a:p>
            <a:pPr>
              <a:lnSpc>
                <a:spcPct val="130000"/>
              </a:lnSpc>
              <a:defRPr/>
            </a:pPr>
            <a:r>
              <a:rPr lang="en-US" altLang="en-US" sz="2000" dirty="0" smtClean="0">
                <a:solidFill>
                  <a:srgbClr val="FFFFFF"/>
                </a:solidFill>
                <a:effectLst/>
              </a:rPr>
              <a:t>Principal “General Industry” Environmental Issues of Concern to the Coke Industry</a:t>
            </a:r>
          </a:p>
          <a:p>
            <a:pPr>
              <a:lnSpc>
                <a:spcPct val="130000"/>
              </a:lnSpc>
              <a:defRPr/>
            </a:pPr>
            <a:r>
              <a:rPr lang="en-US" altLang="en-US" sz="2000" dirty="0" smtClean="0">
                <a:effectLst/>
              </a:rPr>
              <a:t>Principal Environmental Issues of Concern to the Coal Chemicals Industry</a:t>
            </a:r>
          </a:p>
          <a:p>
            <a:pPr>
              <a:lnSpc>
                <a:spcPct val="130000"/>
              </a:lnSpc>
              <a:defRPr/>
            </a:pPr>
            <a:r>
              <a:rPr lang="en-US" altLang="en-US" sz="2000" dirty="0" smtClean="0">
                <a:effectLst/>
              </a:rPr>
              <a:t>Other Important Environmental Issues</a:t>
            </a:r>
          </a:p>
          <a:p>
            <a:pPr>
              <a:lnSpc>
                <a:spcPct val="130000"/>
              </a:lnSpc>
              <a:defRPr/>
            </a:pPr>
            <a:endParaRPr lang="en-US" altLang="en-US" sz="2400" dirty="0" smtClean="0">
              <a:effectLst/>
            </a:endParaRPr>
          </a:p>
          <a:p>
            <a:pPr>
              <a:lnSpc>
                <a:spcPct val="130000"/>
              </a:lnSpc>
              <a:defRPr/>
            </a:pPr>
            <a:endParaRPr lang="en-US" altLang="en-US" sz="1600" dirty="0" smtClean="0"/>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67BD26BA-E6DE-4B17-8670-3BCD7C4D5C99}" type="slidenum">
              <a:rPr lang="en-US" altLang="en-US"/>
              <a:pPr marL="0" lvl="8" eaLnBrk="0" fontAlgn="base" hangingPunct="0">
                <a:spcBef>
                  <a:spcPct val="20000"/>
                </a:spcBef>
                <a:spcAft>
                  <a:spcPct val="0"/>
                </a:spcAft>
                <a:buClr>
                  <a:srgbClr val="FFCC00"/>
                </a:buClr>
                <a:buSzPct val="75000"/>
                <a:defRPr/>
              </a:pPr>
              <a:t>2</a:t>
            </a:fld>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solidFill>
                  <a:srgbClr val="FF0000"/>
                </a:solidFill>
                <a:effectLst/>
                <a:latin typeface="Century Gothic" panose="020B0502020202020204" pitchFamily="34" charset="0"/>
                <a:ea typeface="Calibri" panose="020F0502020204030204" pitchFamily="34" charset="0"/>
                <a:cs typeface="Arial" panose="020B0604020202020204" pitchFamily="34" charset="0"/>
              </a:rPr>
              <a:t>EPA’S CERCLA “FINANCIAL ASSURANCE” RULEMAKING FOR THE “COAL PRODUCTS MANUFACTURING” INDUSTRY</a:t>
            </a:r>
            <a:endParaRPr lang="en-US" sz="2400" dirty="0">
              <a:solidFill>
                <a:schemeClr val="tx2">
                  <a:lumMod val="75000"/>
                </a:schemeClr>
              </a:solidFill>
              <a:latin typeface="+mn-lt"/>
            </a:endParaRPr>
          </a:p>
        </p:txBody>
      </p:sp>
      <p:sp>
        <p:nvSpPr>
          <p:cNvPr id="3" name="Content Placeholder 2"/>
          <p:cNvSpPr>
            <a:spLocks noGrp="1"/>
          </p:cNvSpPr>
          <p:nvPr>
            <p:ph idx="1"/>
          </p:nvPr>
        </p:nvSpPr>
        <p:spPr>
          <a:xfrm>
            <a:off x="1028700" y="1905000"/>
            <a:ext cx="8229600" cy="4495800"/>
          </a:xfrm>
        </p:spPr>
        <p:txBody>
          <a:bodyPr/>
          <a:lstStyle/>
          <a:p>
            <a:pPr>
              <a:spcBef>
                <a:spcPts val="0"/>
              </a:spcBef>
              <a:spcAft>
                <a:spcPts val="0"/>
              </a:spcAft>
            </a:pPr>
            <a:r>
              <a:rPr lang="en-US" sz="1200" dirty="0" smtClean="0"/>
              <a:t>On January </a:t>
            </a:r>
            <a:r>
              <a:rPr lang="en-US" sz="1200" dirty="0"/>
              <a:t>6, 2010, </a:t>
            </a:r>
            <a:r>
              <a:rPr lang="en-US" sz="1200" dirty="0" smtClean="0"/>
              <a:t>the Obama EPA published an Advance </a:t>
            </a:r>
            <a:r>
              <a:rPr lang="en-US" sz="1200" dirty="0"/>
              <a:t>Notice of Proposed Rulemaking (ANPRM) </a:t>
            </a:r>
            <a:r>
              <a:rPr lang="en-US" sz="1200" dirty="0" smtClean="0"/>
              <a:t>identifying several classes </a:t>
            </a:r>
            <a:r>
              <a:rPr lang="en-US" sz="1200" dirty="0"/>
              <a:t>of facilities, including coal products manufacturing, for development of financial responsibility requirements under Section 108(b) of the Comprehensive Environmental Response, Compensation, and Liability Act (CERCLA</a:t>
            </a:r>
            <a:r>
              <a:rPr lang="en-US" sz="1200" dirty="0" smtClean="0"/>
              <a:t>).  On </a:t>
            </a:r>
            <a:r>
              <a:rPr lang="en-US" sz="1200" b="1" dirty="0" smtClean="0"/>
              <a:t>April </a:t>
            </a:r>
            <a:r>
              <a:rPr lang="en-US" sz="1200" b="1" dirty="0"/>
              <a:t>5, </a:t>
            </a:r>
            <a:r>
              <a:rPr lang="en-US" sz="1200" b="1" dirty="0" smtClean="0"/>
              <a:t>2010, ACCCI </a:t>
            </a:r>
            <a:r>
              <a:rPr lang="en-US" sz="1200" b="1" dirty="0"/>
              <a:t>was a party to a multi-association comment letter to EPA </a:t>
            </a:r>
            <a:r>
              <a:rPr lang="en-US" sz="1200" b="1" dirty="0" smtClean="0"/>
              <a:t>on the ANPRM.  EPA’s </a:t>
            </a:r>
            <a:r>
              <a:rPr lang="en-US" sz="1200" b="1" dirty="0"/>
              <a:t>decision on the </a:t>
            </a:r>
            <a:r>
              <a:rPr lang="en-US" sz="1200" b="1" dirty="0" smtClean="0"/>
              <a:t>classes </a:t>
            </a:r>
            <a:r>
              <a:rPr lang="en-US" sz="1200" b="1" dirty="0"/>
              <a:t>of facilities for development of financial responsibility requirements was based on an analysis of Toxic Release Inventory data and knowledge of chemicals found at Superfund sites</a:t>
            </a:r>
            <a:r>
              <a:rPr lang="en-US" sz="1200" b="1" dirty="0" smtClean="0"/>
              <a:t>.</a:t>
            </a:r>
          </a:p>
          <a:p>
            <a:pPr>
              <a:spcBef>
                <a:spcPts val="0"/>
              </a:spcBef>
              <a:spcAft>
                <a:spcPts val="0"/>
              </a:spcAft>
            </a:pPr>
            <a:endParaRPr lang="en-US" sz="1200" dirty="0"/>
          </a:p>
          <a:p>
            <a:pPr marL="685800" lvl="1" indent="-347663">
              <a:spcBef>
                <a:spcPts val="0"/>
              </a:spcBef>
              <a:spcAft>
                <a:spcPts val="0"/>
              </a:spcAft>
            </a:pPr>
            <a:r>
              <a:rPr lang="en-US" sz="1000" b="1" dirty="0">
                <a:effectLst/>
              </a:rPr>
              <a:t>The 2010 multi-association comments told EPA that 15 byproduct coke production facilities, which we all of those then operating, fell under the NAICS Code identified by EPA in the 2010 ANPRM (Code 324 (</a:t>
            </a:r>
            <a:r>
              <a:rPr lang="en-US" sz="1000" b="1" u="sng" dirty="0">
                <a:effectLst/>
                <a:hlinkClick r:id="rId3"/>
              </a:rPr>
              <a:t>http://www.census.gov</a:t>
            </a:r>
            <a:r>
              <a:rPr lang="en-US" sz="1000" b="1" dirty="0" smtClean="0">
                <a:effectLst/>
              </a:rPr>
              <a:t>)) </a:t>
            </a:r>
            <a:r>
              <a:rPr lang="en-US" sz="1000" b="1" dirty="0">
                <a:effectLst/>
              </a:rPr>
              <a:t>as applying to the coal products manufacturing sector.  The comments argued that the four then-operating “heat recovery” plants should not be subject to any rule because “…all by-products are combusted during the coking process.”</a:t>
            </a:r>
          </a:p>
          <a:p>
            <a:pPr marL="4762" lvl="1" indent="0">
              <a:spcBef>
                <a:spcPts val="0"/>
              </a:spcBef>
              <a:spcAft>
                <a:spcPts val="0"/>
              </a:spcAft>
              <a:buSzPct val="100000"/>
              <a:buNone/>
            </a:pPr>
            <a:endParaRPr lang="en-US" sz="1200" b="1" dirty="0"/>
          </a:p>
          <a:p>
            <a:pPr marL="342900" lvl="1" indent="-338138">
              <a:spcBef>
                <a:spcPts val="0"/>
              </a:spcBef>
              <a:spcAft>
                <a:spcPts val="0"/>
              </a:spcAft>
              <a:buSzPct val="100000"/>
              <a:buFont typeface="Arial" panose="020B0604020202020204" pitchFamily="34" charset="0"/>
              <a:buChar char="•"/>
            </a:pPr>
            <a:r>
              <a:rPr lang="en-US" sz="1200" b="1" dirty="0" smtClean="0"/>
              <a:t>On </a:t>
            </a:r>
            <a:r>
              <a:rPr lang="en-US" sz="1200" b="1" dirty="0"/>
              <a:t>January 11, </a:t>
            </a:r>
            <a:r>
              <a:rPr lang="en-US" sz="1200" b="1" dirty="0" smtClean="0"/>
              <a:t>2017, the Obama EPA proposed </a:t>
            </a:r>
            <a:r>
              <a:rPr lang="en-US" sz="1200" b="1" dirty="0"/>
              <a:t>requirements for demonstrating financial responsibility within the </a:t>
            </a:r>
            <a:r>
              <a:rPr lang="en-US" sz="1200" b="1" dirty="0" err="1"/>
              <a:t>hardrock</a:t>
            </a:r>
            <a:r>
              <a:rPr lang="en-US" sz="1200" b="1" dirty="0"/>
              <a:t> mining </a:t>
            </a:r>
            <a:r>
              <a:rPr lang="en-US" sz="1200" b="1" dirty="0" smtClean="0"/>
              <a:t>industry in </a:t>
            </a:r>
            <a:r>
              <a:rPr lang="en-US" sz="1200" b="1" dirty="0"/>
              <a:t>its CERCLA Financial Assurance Rule for the Hard Rock Mining </a:t>
            </a:r>
            <a:r>
              <a:rPr lang="en-US" sz="1200" b="1" dirty="0" smtClean="0"/>
              <a:t>Sector.  EPA estimated </a:t>
            </a:r>
            <a:r>
              <a:rPr lang="en-US" sz="1200" b="1" dirty="0"/>
              <a:t>the costs imposed by the rule </a:t>
            </a:r>
            <a:r>
              <a:rPr lang="en-US" sz="1200" b="1" dirty="0" smtClean="0"/>
              <a:t>would </a:t>
            </a:r>
            <a:r>
              <a:rPr lang="en-US" sz="1200" b="1" dirty="0"/>
              <a:t>exceed $7 </a:t>
            </a:r>
            <a:r>
              <a:rPr lang="en-US" sz="1200" b="1" dirty="0" smtClean="0"/>
              <a:t>billion.  And, EPA </a:t>
            </a:r>
            <a:r>
              <a:rPr lang="en-US" sz="1200" b="1" dirty="0"/>
              <a:t>announced </a:t>
            </a:r>
            <a:r>
              <a:rPr lang="en-US" sz="1200" b="1" dirty="0" smtClean="0"/>
              <a:t>that </a:t>
            </a:r>
            <a:r>
              <a:rPr lang="en-US" sz="1200" b="1" dirty="0"/>
              <a:t>it </a:t>
            </a:r>
            <a:r>
              <a:rPr lang="en-US" sz="1200" b="1" dirty="0" smtClean="0"/>
              <a:t>had </a:t>
            </a:r>
            <a:r>
              <a:rPr lang="en-US" sz="1200" b="1" dirty="0"/>
              <a:t>decided to propose similar rules for the chemical manufacturing, petroleum and coal products manufacturing, and electric power generation, transmission and distribution industries. </a:t>
            </a:r>
            <a:endParaRPr lang="en-US" sz="1200" b="1" dirty="0" smtClean="0"/>
          </a:p>
          <a:p>
            <a:pPr marL="685800" lvl="2" indent="-338138">
              <a:spcBef>
                <a:spcPts val="0"/>
              </a:spcBef>
              <a:spcAft>
                <a:spcPts val="0"/>
              </a:spcAft>
              <a:buSzPct val="100000"/>
              <a:buFont typeface="Arial" panose="020B0604020202020204" pitchFamily="34" charset="0"/>
              <a:buChar char="•"/>
            </a:pPr>
            <a:endParaRPr lang="en-US" sz="1200" b="1" dirty="0"/>
          </a:p>
          <a:p>
            <a:pPr marL="342900" lvl="1" indent="-338138">
              <a:spcBef>
                <a:spcPts val="0"/>
              </a:spcBef>
              <a:spcAft>
                <a:spcPts val="0"/>
              </a:spcAft>
              <a:buSzPct val="100000"/>
              <a:buFont typeface="Arial" panose="020B0604020202020204" pitchFamily="34" charset="0"/>
              <a:buChar char="•"/>
            </a:pPr>
            <a:r>
              <a:rPr lang="en-US" sz="1200" b="1" dirty="0"/>
              <a:t>On December 1, 2017, </a:t>
            </a:r>
            <a:r>
              <a:rPr lang="en-US" sz="1200" b="1" dirty="0" smtClean="0"/>
              <a:t>the Trump EPA </a:t>
            </a:r>
            <a:r>
              <a:rPr lang="en-US" sz="1200" b="1" dirty="0"/>
              <a:t>announced that the Agency would not issue final regulations for financial responsibility requirements for </a:t>
            </a:r>
            <a:r>
              <a:rPr lang="en-US" sz="1200" b="1" dirty="0" err="1"/>
              <a:t>hardrock</a:t>
            </a:r>
            <a:r>
              <a:rPr lang="en-US" sz="1200" b="1" dirty="0"/>
              <a:t> mining facilities, deeming that “Additional financial assurance requirements are unnecessary and would impose an undue burden on this important sector of the American economy and rural America, where most of these mining jobs are based.”  On February 21, 2018, </a:t>
            </a:r>
            <a:r>
              <a:rPr lang="en-US" sz="1200" b="1" dirty="0" smtClean="0"/>
              <a:t>the Trump EPA </a:t>
            </a:r>
            <a:r>
              <a:rPr lang="en-US" sz="1200" b="1" dirty="0"/>
              <a:t>published its final decision. 83 Fed. Reg. </a:t>
            </a:r>
            <a:r>
              <a:rPr lang="en-US" sz="1200" b="1" dirty="0" smtClean="0"/>
              <a:t>7556.</a:t>
            </a:r>
          </a:p>
          <a:p>
            <a:pPr marL="342900" lvl="1" indent="-338138">
              <a:spcBef>
                <a:spcPts val="0"/>
              </a:spcBef>
              <a:spcAft>
                <a:spcPts val="0"/>
              </a:spcAft>
              <a:buSzPct val="100000"/>
              <a:buFont typeface="Arial" panose="020B0604020202020204" pitchFamily="34" charset="0"/>
              <a:buChar char="•"/>
            </a:pPr>
            <a:endParaRPr lang="en-US" sz="1200" b="1" dirty="0"/>
          </a:p>
          <a:p>
            <a:pPr marL="685800" lvl="2" indent="-347663">
              <a:spcBef>
                <a:spcPts val="0"/>
              </a:spcBef>
              <a:spcAft>
                <a:spcPts val="0"/>
              </a:spcAft>
              <a:buSzPct val="100000"/>
              <a:buFont typeface="Arial" panose="020B0604020202020204" pitchFamily="34" charset="0"/>
              <a:buChar char="•"/>
            </a:pPr>
            <a:r>
              <a:rPr lang="en-US" sz="1000" b="1" dirty="0" smtClean="0"/>
              <a:t>On </a:t>
            </a:r>
            <a:r>
              <a:rPr lang="en-US" sz="1000" b="1" dirty="0"/>
              <a:t>June 19, 2019, the U.S. Court of Appeals for the DC Circuit ruled against ENGO’s </a:t>
            </a:r>
            <a:r>
              <a:rPr lang="en-US" sz="1000" b="1" dirty="0" smtClean="0"/>
              <a:t>challenge of the </a:t>
            </a:r>
            <a:r>
              <a:rPr lang="en-US" sz="1000" b="1" dirty="0"/>
              <a:t>final decision, upholding EPA’s decision to forego promulgating financial responsibility requirements for the industry. Idaho Conservation League, et al., v. EPA, Case No. 18-1141. </a:t>
            </a:r>
          </a:p>
          <a:p>
            <a:pPr marL="4762" lvl="1" indent="0" algn="ctr">
              <a:spcBef>
                <a:spcPts val="0"/>
              </a:spcBef>
              <a:spcAft>
                <a:spcPts val="0"/>
              </a:spcAft>
              <a:buSzPct val="100000"/>
              <a:buNone/>
            </a:pPr>
            <a:r>
              <a:rPr lang="en-US" sz="1200" b="1" dirty="0" smtClean="0"/>
              <a:t>(continued)</a:t>
            </a:r>
            <a:endParaRPr lang="en-US" sz="1200" b="1" dirty="0"/>
          </a:p>
        </p:txBody>
      </p:sp>
      <p:sp>
        <p:nvSpPr>
          <p:cNvPr id="4" name="Rectangle 3"/>
          <p:cNvSpPr/>
          <p:nvPr/>
        </p:nvSpPr>
        <p:spPr>
          <a:xfrm>
            <a:off x="9207450" y="6146770"/>
            <a:ext cx="470000" cy="400110"/>
          </a:xfrm>
          <a:prstGeom prst="rect">
            <a:avLst/>
          </a:prstGeom>
        </p:spPr>
        <p:txBody>
          <a:bodyPr wrap="none">
            <a:spAutoFit/>
          </a:bodyPr>
          <a:lstStyle/>
          <a:p>
            <a:r>
              <a:rPr lang="en-US" dirty="0" smtClean="0"/>
              <a:t>20</a:t>
            </a:r>
            <a:endParaRPr lang="en-US" dirty="0"/>
          </a:p>
        </p:txBody>
      </p:sp>
    </p:spTree>
    <p:extLst>
      <p:ext uri="{BB962C8B-B14F-4D97-AF65-F5344CB8AC3E}">
        <p14:creationId xmlns:p14="http://schemas.microsoft.com/office/powerpoint/2010/main" val="97123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solidFill>
                  <a:srgbClr val="FF0000"/>
                </a:solidFill>
                <a:effectLst/>
                <a:latin typeface="Century Gothic" panose="020B0502020202020204" pitchFamily="34" charset="0"/>
                <a:ea typeface="Calibri" panose="020F0502020204030204" pitchFamily="34" charset="0"/>
                <a:cs typeface="Arial" panose="020B0604020202020204" pitchFamily="34" charset="0"/>
              </a:rPr>
              <a:t>EPA’S CERCLA “FINANCIAL ASSURANCE” RULEMAKING FOR THE “COAL PRODUCTS MANUFACTURING” INDUSTRY </a:t>
            </a:r>
            <a:r>
              <a:rPr lang="en-US" sz="2400" i="1" dirty="0" smtClean="0">
                <a:solidFill>
                  <a:srgbClr val="FF0000"/>
                </a:solidFill>
                <a:effectLst/>
                <a:latin typeface="Century Gothic" panose="020B0502020202020204" pitchFamily="34" charset="0"/>
                <a:ea typeface="Calibri" panose="020F0502020204030204" pitchFamily="34" charset="0"/>
                <a:cs typeface="Arial" panose="020B0604020202020204" pitchFamily="34" charset="0"/>
              </a:rPr>
              <a:t>(Concluded)</a:t>
            </a:r>
            <a:endParaRPr lang="en-US" sz="2400" i="1" dirty="0">
              <a:solidFill>
                <a:schemeClr val="tx2">
                  <a:lumMod val="75000"/>
                </a:schemeClr>
              </a:solidFill>
              <a:latin typeface="+mn-lt"/>
            </a:endParaRPr>
          </a:p>
        </p:txBody>
      </p:sp>
      <p:sp>
        <p:nvSpPr>
          <p:cNvPr id="3" name="Content Placeholder 2"/>
          <p:cNvSpPr>
            <a:spLocks noGrp="1"/>
          </p:cNvSpPr>
          <p:nvPr>
            <p:ph idx="1"/>
          </p:nvPr>
        </p:nvSpPr>
        <p:spPr>
          <a:xfrm>
            <a:off x="1028700" y="1676400"/>
            <a:ext cx="8229600" cy="4572000"/>
          </a:xfrm>
        </p:spPr>
        <p:txBody>
          <a:bodyPr/>
          <a:lstStyle/>
          <a:p>
            <a:pPr marL="342900" lvl="1" indent="-338138">
              <a:spcBef>
                <a:spcPts val="0"/>
              </a:spcBef>
              <a:spcAft>
                <a:spcPts val="0"/>
              </a:spcAft>
              <a:buSzPct val="100000"/>
              <a:buFont typeface="Arial" panose="020B0604020202020204" pitchFamily="34" charset="0"/>
              <a:buChar char="•"/>
            </a:pPr>
            <a:r>
              <a:rPr lang="en-US" sz="1200" b="1" dirty="0" smtClean="0"/>
              <a:t>On </a:t>
            </a:r>
            <a:r>
              <a:rPr lang="en-US" sz="1200" b="1" dirty="0"/>
              <a:t>October 17, 2018, </a:t>
            </a:r>
            <a:r>
              <a:rPr lang="en-US" sz="1200" b="1" dirty="0" smtClean="0"/>
              <a:t>the Trump EPA </a:t>
            </a:r>
            <a:r>
              <a:rPr lang="en-US" sz="1200" b="1" dirty="0"/>
              <a:t>announced in its Fall Regulatory Agenda (RIN:2050-AH03</a:t>
            </a:r>
            <a:r>
              <a:rPr lang="en-US" sz="1200" b="1" dirty="0" smtClean="0"/>
              <a:t>)</a:t>
            </a:r>
            <a:r>
              <a:rPr lang="en-US" sz="1200" b="1" dirty="0"/>
              <a:t> that it was deciding whether or not a rule is needed for other industries</a:t>
            </a:r>
            <a:r>
              <a:rPr lang="en-US" sz="1200" b="1" dirty="0" smtClean="0"/>
              <a:t>, </a:t>
            </a:r>
            <a:r>
              <a:rPr lang="en-US" sz="1200" b="1" dirty="0"/>
              <a:t>including chemical manufacturing, petroleum and </a:t>
            </a:r>
            <a:r>
              <a:rPr lang="en-US" sz="1200" b="1" dirty="0" smtClean="0"/>
              <a:t>coal </a:t>
            </a:r>
            <a:r>
              <a:rPr lang="en-US" sz="1200" b="1" dirty="0"/>
              <a:t>products </a:t>
            </a:r>
            <a:r>
              <a:rPr lang="en-US" sz="1200" b="1" dirty="0" smtClean="0"/>
              <a:t>manufacturing, </a:t>
            </a:r>
            <a:r>
              <a:rPr lang="en-US" sz="1200" b="1" dirty="0"/>
              <a:t>and electric </a:t>
            </a:r>
            <a:r>
              <a:rPr lang="en-US" sz="1200" b="1" dirty="0" smtClean="0"/>
              <a:t>power.</a:t>
            </a:r>
            <a:r>
              <a:rPr lang="en-US" sz="1200" b="1" dirty="0">
                <a:effectLst/>
              </a:rPr>
              <a:t> </a:t>
            </a:r>
            <a:r>
              <a:rPr lang="en-US" sz="1200" b="1" dirty="0" smtClean="0">
                <a:effectLst/>
              </a:rPr>
              <a:t> OMB-OIRA’s </a:t>
            </a:r>
            <a:r>
              <a:rPr lang="en-US" sz="1200" b="1" dirty="0">
                <a:effectLst/>
              </a:rPr>
              <a:t>Spring 2019 Regulatory Agenda (see </a:t>
            </a:r>
            <a:r>
              <a:rPr lang="en-US" sz="1200" b="1" u="sng" dirty="0">
                <a:effectLst/>
                <a:hlinkClick r:id="rId3"/>
              </a:rPr>
              <a:t>https://www.reginfo.gov/public/do/eAgendaViewRule?pubId=201904&amp;RIN=2050-AH06</a:t>
            </a:r>
            <a:r>
              <a:rPr lang="en-US" sz="1200" b="1" dirty="0">
                <a:effectLst/>
              </a:rPr>
              <a:t>) indicated “… the petroleum and coal products manufacturing industry as the anticipated second of the three industries for which the Agency will make such determinations,” with a proposed rule by December 2019.  Additionally, OIRA indicated (see </a:t>
            </a:r>
            <a:r>
              <a:rPr lang="en-US" sz="1200" b="1" u="sng" dirty="0">
                <a:effectLst/>
                <a:hlinkClick r:id="rId4"/>
              </a:rPr>
              <a:t>https://www.reginfo.gov/public/do/eAgendaViewRule?pubId=201904&amp;RIN=2050-AH05</a:t>
            </a:r>
            <a:r>
              <a:rPr lang="en-US" sz="1200" b="1" dirty="0">
                <a:effectLst/>
              </a:rPr>
              <a:t>) that the Administration anticipated issuing a proposal for the “chemical manufacturing” sector (NAICS Code 325) in the same time frame.  OIRA indicated that a final rule for both sectors was planned by December </a:t>
            </a:r>
            <a:r>
              <a:rPr lang="en-US" sz="1200" b="1" dirty="0" smtClean="0">
                <a:effectLst/>
              </a:rPr>
              <a:t>2020.</a:t>
            </a:r>
            <a:endParaRPr lang="en-US" sz="1200" b="1" dirty="0" smtClean="0"/>
          </a:p>
          <a:p>
            <a:pPr marL="342900" lvl="1" indent="-338138">
              <a:spcBef>
                <a:spcPts val="0"/>
              </a:spcBef>
              <a:spcAft>
                <a:spcPts val="0"/>
              </a:spcAft>
              <a:buSzPct val="100000"/>
              <a:buFont typeface="Arial" panose="020B0604020202020204" pitchFamily="34" charset="0"/>
              <a:buChar char="•"/>
            </a:pPr>
            <a:endParaRPr lang="en-US" sz="1200" b="1" dirty="0"/>
          </a:p>
          <a:p>
            <a:pPr marL="342900" lvl="1" indent="-338138">
              <a:spcBef>
                <a:spcPts val="0"/>
              </a:spcBef>
              <a:spcAft>
                <a:spcPts val="0"/>
              </a:spcAft>
              <a:buSzPct val="100000"/>
              <a:buFont typeface="Arial" panose="020B0604020202020204" pitchFamily="34" charset="0"/>
              <a:buChar char="•"/>
            </a:pPr>
            <a:r>
              <a:rPr lang="en-US" sz="1200" b="1" dirty="0"/>
              <a:t>On July 29, </a:t>
            </a:r>
            <a:r>
              <a:rPr lang="en-US" sz="1200" b="1" dirty="0" smtClean="0"/>
              <a:t>2019, the Trump EPA </a:t>
            </a:r>
            <a:r>
              <a:rPr lang="en-US" sz="1200" b="1" dirty="0"/>
              <a:t>published in the Federal Register a proposal not to issue financial assurance requirements for the electric power </a:t>
            </a:r>
            <a:r>
              <a:rPr lang="en-US" sz="1200" b="1" dirty="0" smtClean="0"/>
              <a:t>sector.  EPA’s </a:t>
            </a:r>
            <a:r>
              <a:rPr lang="en-US" sz="1200" b="1" dirty="0"/>
              <a:t>evaluation determined that the degree and duration of risk associated with the production, transportation, treatment, storage, or disposal of hazardous substances in the industry do not require financial assurance </a:t>
            </a:r>
            <a:r>
              <a:rPr lang="en-US" sz="1200" b="1" dirty="0" smtClean="0"/>
              <a:t>regulations.  EPA </a:t>
            </a:r>
            <a:r>
              <a:rPr lang="en-US" sz="1200" b="1" dirty="0"/>
              <a:t>is under a judicial deadline to issue a final determination for this sector by December </a:t>
            </a:r>
            <a:r>
              <a:rPr lang="en-US" sz="1200" b="1" dirty="0" smtClean="0"/>
              <a:t>2020</a:t>
            </a:r>
            <a:r>
              <a:rPr lang="en-US" sz="1200" b="1" dirty="0"/>
              <a:t>.</a:t>
            </a:r>
          </a:p>
          <a:p>
            <a:pPr marL="342900" lvl="1" indent="-338138">
              <a:spcBef>
                <a:spcPts val="0"/>
              </a:spcBef>
              <a:spcAft>
                <a:spcPts val="0"/>
              </a:spcAft>
              <a:buSzPct val="100000"/>
              <a:buNone/>
            </a:pPr>
            <a:endParaRPr lang="en-US" sz="1200" b="1" dirty="0"/>
          </a:p>
          <a:p>
            <a:pPr marL="630238" lvl="2" indent="-285750">
              <a:spcBef>
                <a:spcPts val="0"/>
              </a:spcBef>
              <a:spcAft>
                <a:spcPts val="0"/>
              </a:spcAft>
              <a:buSzPct val="100000"/>
              <a:buFont typeface="Arial" panose="020B0604020202020204" pitchFamily="34" charset="0"/>
              <a:buChar char="•"/>
            </a:pPr>
            <a:r>
              <a:rPr lang="en-US" sz="1000" b="1" dirty="0" smtClean="0"/>
              <a:t>In </a:t>
            </a:r>
            <a:r>
              <a:rPr lang="en-US" sz="1000" b="1" dirty="0"/>
              <a:t>the July 29, </a:t>
            </a:r>
            <a:r>
              <a:rPr lang="en-US" sz="1000" b="1" dirty="0" smtClean="0"/>
              <a:t>2019, Federal </a:t>
            </a:r>
            <a:r>
              <a:rPr lang="en-US" sz="1000" b="1" dirty="0"/>
              <a:t>Register notice (see </a:t>
            </a:r>
            <a:r>
              <a:rPr lang="en-US" sz="1000" b="1" dirty="0">
                <a:hlinkClick r:id="rId5"/>
              </a:rPr>
              <a:t>https://</a:t>
            </a:r>
            <a:r>
              <a:rPr lang="en-US" sz="1000" b="1" dirty="0" smtClean="0">
                <a:hlinkClick r:id="rId5"/>
              </a:rPr>
              <a:t>www.govinfo.gov/content/pkg/FR-2019-07-29/pdf/2019-15094.pdf</a:t>
            </a:r>
            <a:r>
              <a:rPr lang="en-US" sz="1000" b="1" dirty="0"/>
              <a:t>)</a:t>
            </a:r>
            <a:r>
              <a:rPr lang="en-US" sz="1000" b="1" dirty="0" smtClean="0"/>
              <a:t>, </a:t>
            </a:r>
            <a:r>
              <a:rPr lang="en-US" sz="1000" b="1" dirty="0"/>
              <a:t>EPA </a:t>
            </a:r>
            <a:r>
              <a:rPr lang="en-US" sz="1000" b="1" dirty="0" smtClean="0"/>
              <a:t>indicated </a:t>
            </a:r>
            <a:r>
              <a:rPr lang="en-US" sz="1000" b="1" dirty="0"/>
              <a:t>that, under court order, the Agency will issue a proposal by December 4, 2019, for either the chemical manufacturing sector or the petroleum and coal products manufacturing sector.  By December 1, 2022, it will proposed a rule for the third and last remaining sector</a:t>
            </a:r>
            <a:r>
              <a:rPr lang="en-US" sz="1000" b="1" dirty="0" smtClean="0"/>
              <a:t>. </a:t>
            </a:r>
          </a:p>
          <a:p>
            <a:pPr marL="342900" lvl="1" indent="-338138">
              <a:spcBef>
                <a:spcPts val="0"/>
              </a:spcBef>
              <a:spcAft>
                <a:spcPts val="0"/>
              </a:spcAft>
              <a:buSzPct val="100000"/>
              <a:buFont typeface="Arial" panose="020B0604020202020204" pitchFamily="34" charset="0"/>
              <a:buChar char="•"/>
            </a:pPr>
            <a:endParaRPr lang="en-US" sz="1200" b="1" i="1" u="sng" dirty="0">
              <a:solidFill>
                <a:srgbClr val="FF0000"/>
              </a:solidFill>
            </a:endParaRPr>
          </a:p>
          <a:p>
            <a:pPr marL="342900" lvl="1" indent="-338138">
              <a:spcBef>
                <a:spcPts val="0"/>
              </a:spcBef>
              <a:spcAft>
                <a:spcPts val="0"/>
              </a:spcAft>
              <a:buSzPct val="100000"/>
              <a:buFont typeface="Arial" panose="020B0604020202020204" pitchFamily="34" charset="0"/>
              <a:buChar char="•"/>
            </a:pPr>
            <a:r>
              <a:rPr lang="en-US" sz="1200" b="1" i="1" u="sng" dirty="0" smtClean="0">
                <a:solidFill>
                  <a:srgbClr val="FF0000"/>
                </a:solidFill>
              </a:rPr>
              <a:t>Does the MESH Environmental Subcommittee want to develop a recommendation for the ACCCI Board of Directors to consider on November 8, 2019, during its 2019 Business Meeting?</a:t>
            </a:r>
            <a:endParaRPr lang="en-US" sz="1200" b="1" i="1" u="sng" dirty="0">
              <a:solidFill>
                <a:srgbClr val="FF0000"/>
              </a:solidFill>
            </a:endParaRPr>
          </a:p>
        </p:txBody>
      </p:sp>
      <p:sp>
        <p:nvSpPr>
          <p:cNvPr id="4" name="Rectangle 3"/>
          <p:cNvSpPr/>
          <p:nvPr/>
        </p:nvSpPr>
        <p:spPr>
          <a:xfrm>
            <a:off x="9207450" y="6146770"/>
            <a:ext cx="470000" cy="400110"/>
          </a:xfrm>
          <a:prstGeom prst="rect">
            <a:avLst/>
          </a:prstGeom>
        </p:spPr>
        <p:txBody>
          <a:bodyPr wrap="none">
            <a:spAutoFit/>
          </a:bodyPr>
          <a:lstStyle/>
          <a:p>
            <a:r>
              <a:rPr lang="en-US" dirty="0" smtClean="0"/>
              <a:t>20</a:t>
            </a:r>
            <a:endParaRPr lang="en-US" dirty="0"/>
          </a:p>
        </p:txBody>
      </p:sp>
    </p:spTree>
    <p:extLst>
      <p:ext uri="{BB962C8B-B14F-4D97-AF65-F5344CB8AC3E}">
        <p14:creationId xmlns:p14="http://schemas.microsoft.com/office/powerpoint/2010/main" val="2045170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dirty="0" smtClean="0">
                <a:solidFill>
                  <a:schemeClr val="tx2">
                    <a:lumMod val="75000"/>
                  </a:schemeClr>
                </a:solidFill>
                <a:effectLst/>
              </a:rPr>
              <a:t>PRINCIPAL “GENERAL INDUSTRY” ENVIRONMENTAL ISSUES OF CONCERN TO THE U.S. COKE INDUSTRY</a:t>
            </a:r>
            <a:endParaRPr lang="en-US" altLang="en-US" sz="2000" dirty="0" smtClean="0">
              <a:solidFill>
                <a:schemeClr val="tx2">
                  <a:lumMod val="75000"/>
                </a:schemeClr>
              </a:solidFill>
              <a:effectLst/>
            </a:endParaRPr>
          </a:p>
        </p:txBody>
      </p:sp>
      <p:sp>
        <p:nvSpPr>
          <p:cNvPr id="33795" name="Rectangle 3"/>
          <p:cNvSpPr>
            <a:spLocks noGrp="1" noChangeArrowheads="1"/>
          </p:cNvSpPr>
          <p:nvPr>
            <p:ph type="body" idx="1"/>
          </p:nvPr>
        </p:nvSpPr>
        <p:spPr>
          <a:xfrm>
            <a:off x="1066800" y="2133600"/>
            <a:ext cx="8382000" cy="3429000"/>
          </a:xfrm>
        </p:spPr>
        <p:txBody>
          <a:bodyPr/>
          <a:lstStyle/>
          <a:p>
            <a:endParaRPr lang="en-US" altLang="en-US" sz="2400" dirty="0" smtClean="0">
              <a:effectLst/>
            </a:endParaRPr>
          </a:p>
          <a:p>
            <a:r>
              <a:rPr lang="en-US" altLang="en-US" sz="2000" dirty="0">
                <a:effectLst/>
              </a:rPr>
              <a:t>EPA’s SSM Policies</a:t>
            </a:r>
          </a:p>
          <a:p>
            <a:r>
              <a:rPr lang="en-US" altLang="en-US" sz="2000" dirty="0" smtClean="0">
                <a:effectLst/>
              </a:rPr>
              <a:t>EPA’s Once-In/Always-In Policy</a:t>
            </a:r>
          </a:p>
          <a:p>
            <a:r>
              <a:rPr lang="en-US" altLang="en-US" sz="2000" dirty="0" smtClean="0">
                <a:effectLst/>
              </a:rPr>
              <a:t>EPA’s Greenhouse Gas Policies</a:t>
            </a:r>
          </a:p>
          <a:p>
            <a:pPr lvl="0"/>
            <a:r>
              <a:rPr lang="en-US" altLang="en-US" sz="2000" dirty="0">
                <a:effectLst/>
              </a:rPr>
              <a:t>EPA’s New Source Review (NSR) Reform </a:t>
            </a:r>
            <a:r>
              <a:rPr lang="en-US" altLang="en-US" sz="2000" dirty="0" smtClean="0">
                <a:effectLst/>
              </a:rPr>
              <a:t>Initiative</a:t>
            </a:r>
          </a:p>
          <a:p>
            <a:r>
              <a:rPr lang="en-US" altLang="en-US" sz="2000" dirty="0" smtClean="0">
                <a:effectLst/>
              </a:rPr>
              <a:t>EPA’s Ozone NAAQS Final Rule</a:t>
            </a:r>
          </a:p>
          <a:p>
            <a:r>
              <a:rPr lang="en-US" altLang="en-US" sz="2000" dirty="0" smtClean="0"/>
              <a:t>EPA/U.S. Army Corps Of Engineers’ “Waters of </a:t>
            </a:r>
            <a:r>
              <a:rPr lang="en-US" altLang="en-US" sz="2000" dirty="0"/>
              <a:t>t</a:t>
            </a:r>
            <a:r>
              <a:rPr lang="en-US" altLang="en-US" sz="2000" dirty="0" smtClean="0"/>
              <a:t>he U.S.” (WOTUS) Final Rule</a:t>
            </a:r>
          </a:p>
          <a:p>
            <a:r>
              <a:rPr lang="en-US" altLang="en-US" sz="2000" dirty="0" smtClean="0">
                <a:effectLst/>
              </a:rPr>
              <a:t>EPA’s RMP and OSHA’s PSM Review/Rulemaking</a:t>
            </a:r>
          </a:p>
          <a:p>
            <a:r>
              <a:rPr lang="en-US" altLang="en-US" sz="2000" dirty="0">
                <a:effectLst/>
              </a:rPr>
              <a:t>EPA’s Implementation of TSCA Reform Legislation Enacted in June </a:t>
            </a:r>
            <a:r>
              <a:rPr lang="en-US" altLang="en-US" sz="2000" dirty="0" smtClean="0">
                <a:effectLst/>
              </a:rPr>
              <a:t>2016</a:t>
            </a:r>
          </a:p>
          <a:p>
            <a:r>
              <a:rPr lang="en-US" altLang="en-US" sz="2000" dirty="0" smtClean="0">
                <a:effectLst/>
              </a:rPr>
              <a:t>PEER Petition Regarding EPA’s RCRA Corrosivity Characteristic</a:t>
            </a:r>
          </a:p>
          <a:p>
            <a:endParaRPr lang="en-US" altLang="en-US" sz="2200" dirty="0" smtClean="0">
              <a:effectLst/>
              <a:latin typeface="Helvetica" panose="020B0604020202020204" pitchFamily="34" charset="0"/>
            </a:endParaRP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851209AB-D493-4F66-8676-0B59BA29CD5C}" type="slidenum">
              <a:rPr lang="en-US" altLang="en-US">
                <a:solidFill>
                  <a:srgbClr val="FFFFFF"/>
                </a:solidFill>
              </a:rPr>
              <a:pPr marL="0" lvl="8" eaLnBrk="0" fontAlgn="base" hangingPunct="0">
                <a:spcBef>
                  <a:spcPct val="20000"/>
                </a:spcBef>
                <a:spcAft>
                  <a:spcPct val="0"/>
                </a:spcAft>
                <a:buClr>
                  <a:srgbClr val="FFCC00"/>
                </a:buClr>
                <a:buSzPct val="75000"/>
                <a:defRPr/>
              </a:pPr>
              <a:t>22</a:t>
            </a:fld>
            <a:endParaRPr lang="en-US" altLang="en-US" dirty="0">
              <a:solidFill>
                <a:srgbClr val="FFFF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990600" y="609600"/>
            <a:ext cx="8458200" cy="957263"/>
          </a:xfrm>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t>
            </a: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sz="2800" dirty="0" smtClean="0">
                <a:solidFill>
                  <a:schemeClr val="tx2">
                    <a:lumMod val="75000"/>
                  </a:schemeClr>
                </a:solidFill>
                <a:effectLst/>
              </a:rPr>
              <a:t>EPA’S</a:t>
            </a:r>
            <a:r>
              <a:rPr lang="en-US" altLang="en-US" sz="2800" dirty="0" smtClean="0">
                <a:solidFill>
                  <a:schemeClr val="tx2">
                    <a:lumMod val="75000"/>
                  </a:schemeClr>
                </a:solidFill>
                <a:effectLst/>
                <a:latin typeface="Helvetica" panose="020B0604020202020204" pitchFamily="34" charset="0"/>
              </a:rPr>
              <a:t> SSM POLICIES</a:t>
            </a:r>
            <a:endParaRPr lang="en-US" altLang="en-US" dirty="0" smtClean="0">
              <a:solidFill>
                <a:schemeClr val="tx2">
                  <a:lumMod val="75000"/>
                </a:schemeClr>
              </a:solidFill>
            </a:endParaRPr>
          </a:p>
        </p:txBody>
      </p:sp>
      <p:sp>
        <p:nvSpPr>
          <p:cNvPr id="362499" name="Rectangle 3"/>
          <p:cNvSpPr>
            <a:spLocks noGrp="1" noChangeArrowheads="1"/>
          </p:cNvSpPr>
          <p:nvPr>
            <p:ph type="body" idx="1"/>
          </p:nvPr>
        </p:nvSpPr>
        <p:spPr>
          <a:xfrm>
            <a:off x="1066800" y="1447800"/>
            <a:ext cx="8382000" cy="5181600"/>
          </a:xfrm>
        </p:spPr>
        <p:txBody>
          <a:bodyPr/>
          <a:lstStyle/>
          <a:p>
            <a:pPr>
              <a:defRPr/>
            </a:pPr>
            <a:endParaRPr lang="en-US" altLang="en-US" sz="1600" dirty="0" smtClean="0"/>
          </a:p>
          <a:p>
            <a:pPr>
              <a:defRPr/>
            </a:pPr>
            <a:r>
              <a:rPr lang="en-US" altLang="en-US" sz="1600" dirty="0" smtClean="0"/>
              <a:t>In 2008, in Sierra </a:t>
            </a:r>
            <a:r>
              <a:rPr lang="en-US" altLang="en-US" sz="1600" dirty="0"/>
              <a:t>Club v. </a:t>
            </a:r>
            <a:r>
              <a:rPr lang="en-US" altLang="en-US" sz="1600" dirty="0" smtClean="0"/>
              <a:t>EPA, </a:t>
            </a:r>
            <a:r>
              <a:rPr lang="en-US" altLang="en-US" sz="1600" dirty="0"/>
              <a:t>a three judge panel of the </a:t>
            </a:r>
            <a:r>
              <a:rPr lang="en-US" altLang="en-US" sz="1600" dirty="0" smtClean="0"/>
              <a:t>U.S. Court of Appeals for the D.C. Circuit, </a:t>
            </a:r>
            <a:r>
              <a:rPr lang="en-US" altLang="en-US" sz="1600" dirty="0"/>
              <a:t>with one judge dissenting, vacated three provisions in the Part 63, Subpart A </a:t>
            </a:r>
            <a:r>
              <a:rPr lang="en-US" altLang="en-US" sz="1600" dirty="0" smtClean="0"/>
              <a:t>of EPA’s General </a:t>
            </a:r>
            <a:r>
              <a:rPr lang="en-US" altLang="en-US" sz="1600" dirty="0"/>
              <a:t>Provisions that set forth the general duty to minimize emissions </a:t>
            </a:r>
            <a:r>
              <a:rPr lang="en-US" altLang="en-US" sz="1600" dirty="0" smtClean="0"/>
              <a:t>of hazardous air pollutants (HAPs) during </a:t>
            </a:r>
            <a:r>
              <a:rPr lang="en-US" altLang="en-US" sz="1600" i="1" u="sng" dirty="0" smtClean="0"/>
              <a:t>Startup–Shutdown-Malfunction (SSM</a:t>
            </a:r>
            <a:r>
              <a:rPr lang="en-US" altLang="en-US" sz="1600" i="1" dirty="0" smtClean="0"/>
              <a:t>) </a:t>
            </a:r>
            <a:r>
              <a:rPr lang="en-US" altLang="en-US" sz="1600" dirty="0"/>
              <a:t>events and exempted sources from MACT emission standards during SSM events</a:t>
            </a:r>
            <a:r>
              <a:rPr lang="en-US" altLang="en-US" sz="1600" dirty="0" smtClean="0"/>
              <a:t>.</a:t>
            </a:r>
          </a:p>
          <a:p>
            <a:pPr>
              <a:defRPr/>
            </a:pPr>
            <a:endParaRPr lang="en-US" altLang="en-US" sz="1600" dirty="0"/>
          </a:p>
          <a:p>
            <a:pPr>
              <a:defRPr/>
            </a:pPr>
            <a:r>
              <a:rPr lang="en-US" altLang="en-US" sz="1600" dirty="0" smtClean="0"/>
              <a:t>Since then, </a:t>
            </a:r>
            <a:r>
              <a:rPr lang="en-US" sz="1600" dirty="0" smtClean="0"/>
              <a:t>EPA has promulgated multiple </a:t>
            </a:r>
            <a:r>
              <a:rPr lang="en-US" sz="1600" dirty="0"/>
              <a:t>rulemakings </a:t>
            </a:r>
            <a:r>
              <a:rPr lang="en-US" sz="1600" dirty="0" smtClean="0"/>
              <a:t>that are re-shaping </a:t>
            </a:r>
            <a:r>
              <a:rPr lang="en-US" sz="1600" dirty="0"/>
              <a:t>the way emission standards under Clean Air Act sections 112 and 129 </a:t>
            </a:r>
            <a:r>
              <a:rPr lang="en-US" sz="1600" dirty="0" smtClean="0"/>
              <a:t>apply </a:t>
            </a:r>
            <a:r>
              <a:rPr lang="en-US" sz="1600" dirty="0"/>
              <a:t>during SSM events.  The new approach </a:t>
            </a:r>
            <a:r>
              <a:rPr lang="en-US" sz="1600" dirty="0" smtClean="0"/>
              <a:t>is affecting </a:t>
            </a:r>
            <a:r>
              <a:rPr lang="en-US" sz="1600" dirty="0"/>
              <a:t>virtually all source categories subject to MACT </a:t>
            </a:r>
            <a:r>
              <a:rPr lang="en-US" sz="1600" dirty="0" smtClean="0"/>
              <a:t>standards, including those that apply to coke plants.</a:t>
            </a:r>
          </a:p>
          <a:p>
            <a:pPr>
              <a:defRPr/>
            </a:pPr>
            <a:endParaRPr lang="en-US" altLang="en-US" sz="800" dirty="0"/>
          </a:p>
          <a:p>
            <a:pPr marL="685800" lvl="1" indent="-338138">
              <a:defRPr/>
            </a:pPr>
            <a:r>
              <a:rPr lang="en-US" altLang="en-US" sz="1600" b="1" dirty="0"/>
              <a:t>EPA’s position is that </a:t>
            </a:r>
            <a:r>
              <a:rPr lang="en-US" altLang="en-US" sz="1600" b="1" dirty="0" smtClean="0"/>
              <a:t>“SS” </a:t>
            </a:r>
            <a:r>
              <a:rPr lang="en-US" altLang="en-US" sz="1600" b="1" dirty="0"/>
              <a:t>events are routine and predictable operating conditions and should be treated the same as normal or steady-state operating conditions (that is, subject to MACT floor or beyond-the-floor emission standards</a:t>
            </a:r>
            <a:r>
              <a:rPr lang="en-US" altLang="en-US" sz="1600" b="1" dirty="0" smtClean="0"/>
              <a:t>).</a:t>
            </a:r>
          </a:p>
          <a:p>
            <a:pPr marL="685800" lvl="1" indent="-338138">
              <a:defRPr/>
            </a:pPr>
            <a:endParaRPr lang="en-US" altLang="en-US" sz="800" b="1" dirty="0"/>
          </a:p>
          <a:p>
            <a:pPr marL="685800" lvl="1" indent="-338138">
              <a:defRPr/>
            </a:pPr>
            <a:r>
              <a:rPr lang="en-US" altLang="en-US" sz="1600" b="1" dirty="0" smtClean="0"/>
              <a:t>EPA’s </a:t>
            </a:r>
            <a:r>
              <a:rPr lang="en-US" altLang="en-US" sz="1600" b="1" dirty="0"/>
              <a:t>position is that </a:t>
            </a:r>
            <a:r>
              <a:rPr lang="en-US" altLang="en-US" sz="1600" b="1" dirty="0" smtClean="0"/>
              <a:t>“M” </a:t>
            </a:r>
            <a:r>
              <a:rPr lang="en-US" altLang="en-US" sz="1600" b="1" dirty="0"/>
              <a:t>events are not distinct operating conditions, and so it will not set unique standards for M events</a:t>
            </a:r>
            <a:r>
              <a:rPr lang="en-US" altLang="en-US" sz="1600" b="1" dirty="0" smtClean="0"/>
              <a:t>.</a:t>
            </a:r>
            <a:endParaRPr lang="en-US" altLang="en-US" sz="1600" dirty="0" smtClean="0"/>
          </a:p>
          <a:p>
            <a:pPr marL="0" indent="0" algn="ctr">
              <a:buFont typeface="Wingdings" panose="05000000000000000000" pitchFamily="2" charset="2"/>
              <a:buNone/>
              <a:defRPr/>
            </a:pPr>
            <a:r>
              <a:rPr lang="en-US" altLang="en-US" sz="1600" dirty="0" smtClean="0"/>
              <a:t>(continued)</a:t>
            </a:r>
            <a:endParaRPr lang="en-US" altLang="en-US" sz="1600" dirty="0"/>
          </a:p>
        </p:txBody>
      </p:sp>
      <p:sp>
        <p:nvSpPr>
          <p:cNvPr id="5" name="Rectangle 4"/>
          <p:cNvSpPr/>
          <p:nvPr/>
        </p:nvSpPr>
        <p:spPr>
          <a:xfrm>
            <a:off x="9107247" y="6043583"/>
            <a:ext cx="450957"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37929182-37A8-4FE8-A31A-CDA4D619F202}" type="slidenum">
              <a:rPr lang="en-US" altLang="en-US">
                <a:solidFill>
                  <a:srgbClr val="FFFFFF"/>
                </a:solidFill>
              </a:rPr>
              <a:pPr marL="0" lvl="8" eaLnBrk="0" fontAlgn="base" hangingPunct="0">
                <a:spcBef>
                  <a:spcPct val="20000"/>
                </a:spcBef>
                <a:spcAft>
                  <a:spcPct val="0"/>
                </a:spcAft>
                <a:buClr>
                  <a:srgbClr val="FFCC00"/>
                </a:buClr>
                <a:buSzPct val="75000"/>
                <a:defRPr/>
              </a:pPr>
              <a:t>23</a:t>
            </a:fld>
            <a:endParaRPr lang="en-US" altLang="en-US" dirty="0">
              <a:solidFill>
                <a:srgbClr val="FFFFFF"/>
              </a:solidFill>
            </a:endParaRPr>
          </a:p>
        </p:txBody>
      </p:sp>
    </p:spTree>
    <p:extLst>
      <p:ext uri="{BB962C8B-B14F-4D97-AF65-F5344CB8AC3E}">
        <p14:creationId xmlns:p14="http://schemas.microsoft.com/office/powerpoint/2010/main" val="42856840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sz="2800" dirty="0" smtClean="0">
                <a:solidFill>
                  <a:schemeClr val="tx2">
                    <a:lumMod val="75000"/>
                  </a:schemeClr>
                </a:solidFill>
              </a:rPr>
              <a:t>EPA’S SSM POLICIES </a:t>
            </a:r>
            <a:r>
              <a:rPr lang="en-US" altLang="en-US" sz="2800" i="1" dirty="0" smtClean="0">
                <a:solidFill>
                  <a:schemeClr val="tx2">
                    <a:lumMod val="75000"/>
                  </a:schemeClr>
                </a:solidFill>
              </a:rPr>
              <a:t>(continued)</a:t>
            </a:r>
          </a:p>
        </p:txBody>
      </p:sp>
      <p:sp>
        <p:nvSpPr>
          <p:cNvPr id="362499" name="Rectangle 3"/>
          <p:cNvSpPr>
            <a:spLocks noGrp="1" noChangeArrowheads="1"/>
          </p:cNvSpPr>
          <p:nvPr>
            <p:ph type="body" idx="1"/>
          </p:nvPr>
        </p:nvSpPr>
        <p:spPr>
          <a:xfrm>
            <a:off x="1066800" y="2895600"/>
            <a:ext cx="8382000" cy="2590800"/>
          </a:xfrm>
        </p:spPr>
        <p:txBody>
          <a:bodyPr/>
          <a:lstStyle/>
          <a:p>
            <a:pPr marL="339725" indent="-339725">
              <a:lnSpc>
                <a:spcPct val="90000"/>
              </a:lnSpc>
              <a:spcAft>
                <a:spcPts val="800"/>
              </a:spcAft>
              <a:defRPr/>
            </a:pPr>
            <a:endParaRPr lang="en-US" sz="1600" dirty="0" smtClean="0">
              <a:effectLst/>
            </a:endParaRPr>
          </a:p>
          <a:p>
            <a:pPr marL="339725" indent="-339725">
              <a:lnSpc>
                <a:spcPct val="90000"/>
              </a:lnSpc>
              <a:spcAft>
                <a:spcPts val="800"/>
              </a:spcAft>
              <a:defRPr/>
            </a:pPr>
            <a:r>
              <a:rPr lang="en-US" sz="1600" dirty="0" smtClean="0">
                <a:effectLst/>
              </a:rPr>
              <a:t>In June 2015, EPA issued a final rule in which it asserted that </a:t>
            </a:r>
            <a:r>
              <a:rPr lang="en-US" sz="1600" dirty="0">
                <a:effectLst/>
              </a:rPr>
              <a:t>the State Implementation Plans (SIPs) of 38 states </a:t>
            </a:r>
            <a:r>
              <a:rPr lang="en-US" sz="1600" dirty="0" smtClean="0">
                <a:effectLst/>
              </a:rPr>
              <a:t>were </a:t>
            </a:r>
            <a:r>
              <a:rPr lang="en-US" sz="1600" dirty="0">
                <a:effectLst/>
              </a:rPr>
              <a:t>inadequate because of the relief they provide for SSM events (the “SSM SIP Call rule</a:t>
            </a:r>
            <a:r>
              <a:rPr lang="en-US" sz="1600" dirty="0" smtClean="0">
                <a:effectLst/>
              </a:rPr>
              <a:t>”).</a:t>
            </a:r>
          </a:p>
          <a:p>
            <a:pPr marL="685800" lvl="1" indent="-333375">
              <a:spcAft>
                <a:spcPts val="800"/>
              </a:spcAft>
              <a:defRPr/>
            </a:pPr>
            <a:r>
              <a:rPr lang="en-US" altLang="en-US" sz="1600" b="1" dirty="0" smtClean="0">
                <a:effectLst/>
              </a:rPr>
              <a:t>EPA </a:t>
            </a:r>
            <a:r>
              <a:rPr lang="en-US" altLang="en-US" sz="1600" b="1" dirty="0" smtClean="0"/>
              <a:t>issued SIP calls for specific, limited language in each state’s SIP.</a:t>
            </a:r>
          </a:p>
          <a:p>
            <a:pPr marL="685800" lvl="1" indent="-333375">
              <a:spcAft>
                <a:spcPts val="800"/>
              </a:spcAft>
              <a:defRPr/>
            </a:pPr>
            <a:r>
              <a:rPr lang="en-US" altLang="en-US" sz="1600" b="1" dirty="0" smtClean="0"/>
              <a:t>EPA’s findings of inadequacy are based on inconsistency with EPA policies, not some specific air quality problem.</a:t>
            </a:r>
          </a:p>
          <a:p>
            <a:pPr marL="685800" lvl="1" indent="-333375">
              <a:spcAft>
                <a:spcPts val="800"/>
              </a:spcAft>
              <a:defRPr/>
            </a:pPr>
            <a:r>
              <a:rPr lang="en-US" altLang="en-US" sz="1600" b="1" dirty="0" smtClean="0"/>
              <a:t>EPA’s statements about what SIPs can and cannot say about SSM events are in guidance, not regulation.</a:t>
            </a:r>
          </a:p>
          <a:p>
            <a:pPr marL="685800" lvl="1" indent="-333375">
              <a:lnSpc>
                <a:spcPct val="90000"/>
              </a:lnSpc>
              <a:spcAft>
                <a:spcPts val="800"/>
              </a:spcAft>
              <a:defRPr/>
            </a:pPr>
            <a:r>
              <a:rPr lang="en-US" sz="1600" b="1" dirty="0" smtClean="0">
                <a:effectLst/>
              </a:rPr>
              <a:t>ACCCI is a member of an SSM </a:t>
            </a:r>
            <a:r>
              <a:rPr lang="en-US" sz="1600" b="1" dirty="0">
                <a:effectLst/>
              </a:rPr>
              <a:t>Coalition </a:t>
            </a:r>
            <a:r>
              <a:rPr lang="en-US" sz="1600" b="1" dirty="0" smtClean="0">
                <a:effectLst/>
              </a:rPr>
              <a:t>which, in August 2015, filed </a:t>
            </a:r>
            <a:r>
              <a:rPr lang="en-US" sz="1600" b="1" dirty="0">
                <a:effectLst/>
              </a:rPr>
              <a:t>a petition </a:t>
            </a:r>
            <a:r>
              <a:rPr lang="en-US" sz="1600" b="1" dirty="0" smtClean="0">
                <a:effectLst/>
              </a:rPr>
              <a:t>for </a:t>
            </a:r>
            <a:r>
              <a:rPr lang="en-US" sz="1600" b="1" dirty="0">
                <a:effectLst/>
              </a:rPr>
              <a:t>review of </a:t>
            </a:r>
            <a:r>
              <a:rPr lang="en-US" sz="1600" b="1" dirty="0" smtClean="0">
                <a:effectLst/>
              </a:rPr>
              <a:t>the SSM </a:t>
            </a:r>
            <a:r>
              <a:rPr lang="en-US" sz="1600" b="1" dirty="0">
                <a:effectLst/>
              </a:rPr>
              <a:t>SIP Call rule in the U.S. Court of Appeals for the D.C. Circuit</a:t>
            </a:r>
            <a:r>
              <a:rPr lang="en-US" sz="1600" b="1" dirty="0" smtClean="0">
                <a:effectLst/>
              </a:rPr>
              <a:t>.</a:t>
            </a:r>
          </a:p>
          <a:p>
            <a:pPr marL="352425" lvl="1" indent="0">
              <a:lnSpc>
                <a:spcPct val="90000"/>
              </a:lnSpc>
              <a:spcAft>
                <a:spcPts val="800"/>
              </a:spcAft>
              <a:buNone/>
              <a:defRPr/>
            </a:pPr>
            <a:endParaRPr lang="en-US" altLang="en-US" sz="1600" b="1" dirty="0">
              <a:effectLst/>
            </a:endParaRPr>
          </a:p>
          <a:p>
            <a:pPr marL="352425" lvl="1" indent="0">
              <a:lnSpc>
                <a:spcPct val="90000"/>
              </a:lnSpc>
              <a:spcAft>
                <a:spcPts val="800"/>
              </a:spcAft>
              <a:buNone/>
              <a:defRPr/>
            </a:pPr>
            <a:endParaRPr lang="en-US" altLang="en-US" sz="1600" b="1" i="1" dirty="0">
              <a:effectLst/>
            </a:endParaRPr>
          </a:p>
          <a:p>
            <a:pPr marL="352425" lvl="1" indent="0" algn="ctr">
              <a:lnSpc>
                <a:spcPct val="90000"/>
              </a:lnSpc>
              <a:spcAft>
                <a:spcPts val="800"/>
              </a:spcAft>
              <a:buNone/>
              <a:defRPr/>
            </a:pPr>
            <a:r>
              <a:rPr lang="en-US" altLang="en-US" sz="1600" b="1" dirty="0" smtClean="0">
                <a:effectLst/>
              </a:rPr>
              <a:t>(continued)</a:t>
            </a:r>
            <a:endParaRPr lang="en-US" altLang="en-US" sz="1600" b="1" dirty="0"/>
          </a:p>
          <a:p>
            <a:pPr>
              <a:defRPr/>
            </a:pPr>
            <a:endParaRPr lang="en-US" altLang="en-US" sz="1400" dirty="0" smtClean="0"/>
          </a:p>
        </p:txBody>
      </p:sp>
      <p:sp>
        <p:nvSpPr>
          <p:cNvPr id="5" name="Rectangle 4"/>
          <p:cNvSpPr/>
          <p:nvPr/>
        </p:nvSpPr>
        <p:spPr>
          <a:xfrm>
            <a:off x="9107247" y="6043583"/>
            <a:ext cx="450957"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4686EE9B-B34A-4E9E-8056-55F69F279C15}" type="slidenum">
              <a:rPr lang="en-US" altLang="en-US">
                <a:solidFill>
                  <a:srgbClr val="FFFFFF"/>
                </a:solidFill>
              </a:rPr>
              <a:pPr marL="0" lvl="8" eaLnBrk="0" fontAlgn="base" hangingPunct="0">
                <a:spcBef>
                  <a:spcPct val="20000"/>
                </a:spcBef>
                <a:spcAft>
                  <a:spcPct val="0"/>
                </a:spcAft>
                <a:buClr>
                  <a:srgbClr val="FFCC00"/>
                </a:buClr>
                <a:buSzPct val="75000"/>
                <a:defRPr/>
              </a:pPr>
              <a:t>24</a:t>
            </a:fld>
            <a:endParaRPr lang="en-US" altLang="en-US" dirty="0">
              <a:solidFill>
                <a:srgbClr val="FFFFFF"/>
              </a:solidFill>
            </a:endParaRPr>
          </a:p>
        </p:txBody>
      </p:sp>
    </p:spTree>
    <p:extLst>
      <p:ext uri="{BB962C8B-B14F-4D97-AF65-F5344CB8AC3E}">
        <p14:creationId xmlns:p14="http://schemas.microsoft.com/office/powerpoint/2010/main" val="31384976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sz="2800" dirty="0" smtClean="0">
                <a:solidFill>
                  <a:schemeClr val="tx2">
                    <a:lumMod val="75000"/>
                  </a:schemeClr>
                </a:solidFill>
              </a:rPr>
              <a:t>EPA’S SSM POLICIES </a:t>
            </a:r>
            <a:r>
              <a:rPr lang="en-US" altLang="en-US" sz="2800" i="1" dirty="0" smtClean="0">
                <a:solidFill>
                  <a:schemeClr val="tx2">
                    <a:lumMod val="75000"/>
                  </a:schemeClr>
                </a:solidFill>
              </a:rPr>
              <a:t>(Concluded)</a:t>
            </a:r>
          </a:p>
        </p:txBody>
      </p:sp>
      <p:sp>
        <p:nvSpPr>
          <p:cNvPr id="362499" name="Rectangle 3"/>
          <p:cNvSpPr>
            <a:spLocks noGrp="1" noChangeArrowheads="1"/>
          </p:cNvSpPr>
          <p:nvPr>
            <p:ph type="body" idx="1"/>
          </p:nvPr>
        </p:nvSpPr>
        <p:spPr>
          <a:xfrm>
            <a:off x="1066800" y="3581400"/>
            <a:ext cx="8382000" cy="1676400"/>
          </a:xfrm>
        </p:spPr>
        <p:txBody>
          <a:bodyPr/>
          <a:lstStyle/>
          <a:p>
            <a:pPr marL="339725" indent="-339725">
              <a:lnSpc>
                <a:spcPct val="90000"/>
              </a:lnSpc>
              <a:spcAft>
                <a:spcPts val="800"/>
              </a:spcAft>
              <a:defRPr/>
            </a:pPr>
            <a:endParaRPr lang="en-US" sz="1600" dirty="0" smtClean="0">
              <a:effectLst/>
            </a:endParaRPr>
          </a:p>
          <a:p>
            <a:pPr marL="339725" indent="-339725">
              <a:lnSpc>
                <a:spcPct val="90000"/>
              </a:lnSpc>
              <a:spcAft>
                <a:spcPts val="800"/>
              </a:spcAft>
              <a:defRPr/>
            </a:pPr>
            <a:r>
              <a:rPr lang="en-US" altLang="en-US" sz="1600" dirty="0" smtClean="0"/>
              <a:t>State </a:t>
            </a:r>
            <a:r>
              <a:rPr lang="en-US" altLang="en-US" sz="1600" dirty="0"/>
              <a:t>and industry </a:t>
            </a:r>
            <a:r>
              <a:rPr lang="en-US" altLang="en-US" sz="1600" dirty="0" smtClean="0"/>
              <a:t>petitioners in the litigation </a:t>
            </a:r>
            <a:r>
              <a:rPr lang="en-US" altLang="en-US" sz="1600" i="1" dirty="0" smtClean="0"/>
              <a:t>(Walter </a:t>
            </a:r>
            <a:r>
              <a:rPr lang="en-US" altLang="en-US" sz="1600" i="1" dirty="0"/>
              <a:t>Coke v. EPA) </a:t>
            </a:r>
            <a:r>
              <a:rPr lang="en-US" altLang="en-US" sz="1600" dirty="0" smtClean="0"/>
              <a:t>are challenging EPA’s elimination of </a:t>
            </a:r>
            <a:r>
              <a:rPr lang="en-US" altLang="en-US" sz="1600" dirty="0"/>
              <a:t>SSM and affirmative defense provisions in 38 </a:t>
            </a:r>
            <a:r>
              <a:rPr lang="en-US" altLang="en-US" sz="1600" dirty="0" smtClean="0"/>
              <a:t>SIPs, arguing: that:</a:t>
            </a:r>
            <a:endParaRPr lang="en-US" altLang="en-US" sz="1600" dirty="0"/>
          </a:p>
          <a:p>
            <a:pPr marL="685800" lvl="1" indent="-338138">
              <a:defRPr/>
            </a:pPr>
            <a:r>
              <a:rPr lang="en-US" altLang="en-US" sz="1600" b="1" dirty="0"/>
              <a:t>No demonstration that SIPs are “substantially inadequate to attain or maintain” </a:t>
            </a:r>
            <a:r>
              <a:rPr lang="en-US" altLang="en-US" sz="1600" b="1" dirty="0" smtClean="0"/>
              <a:t>NAAQS;</a:t>
            </a:r>
            <a:endParaRPr lang="en-US" altLang="en-US" sz="1600" b="1" dirty="0"/>
          </a:p>
          <a:p>
            <a:pPr marL="685800" lvl="1" indent="-338138">
              <a:defRPr/>
            </a:pPr>
            <a:r>
              <a:rPr lang="en-US" altLang="en-US" sz="1600" b="1" dirty="0"/>
              <a:t>General duty and work practices provide </a:t>
            </a:r>
            <a:r>
              <a:rPr lang="en-US" altLang="en-US" sz="1600" b="1" dirty="0" smtClean="0"/>
              <a:t>control at </a:t>
            </a:r>
            <a:r>
              <a:rPr lang="en-US" altLang="en-US" sz="1600" b="1" dirty="0"/>
              <a:t>all </a:t>
            </a:r>
            <a:r>
              <a:rPr lang="en-US" altLang="en-US" sz="1600" b="1" dirty="0" smtClean="0"/>
              <a:t>times; and,</a:t>
            </a:r>
            <a:endParaRPr lang="en-US" altLang="en-US" sz="1600" b="1" dirty="0"/>
          </a:p>
          <a:p>
            <a:pPr marL="685800" lvl="1" indent="-338138">
              <a:defRPr/>
            </a:pPr>
            <a:r>
              <a:rPr lang="en-US" altLang="en-US" sz="1600" b="1" dirty="0"/>
              <a:t>Ban on affirmative defense provisions contrary to </a:t>
            </a:r>
            <a:r>
              <a:rPr lang="en-US" altLang="en-US" sz="1600" b="1" dirty="0" smtClean="0"/>
              <a:t>CAA.</a:t>
            </a:r>
          </a:p>
          <a:p>
            <a:pPr marL="347662" lvl="1" indent="0">
              <a:buNone/>
              <a:defRPr/>
            </a:pPr>
            <a:endParaRPr lang="en-US" altLang="en-US" sz="1600" b="1" i="1" dirty="0">
              <a:solidFill>
                <a:srgbClr val="FF0000"/>
              </a:solidFill>
            </a:endParaRPr>
          </a:p>
          <a:p>
            <a:pPr>
              <a:spcBef>
                <a:spcPts val="600"/>
              </a:spcBef>
              <a:spcAft>
                <a:spcPts val="600"/>
              </a:spcAft>
            </a:pPr>
            <a:r>
              <a:rPr lang="en-US" sz="1600" dirty="0"/>
              <a:t>In </a:t>
            </a:r>
            <a:r>
              <a:rPr lang="en-US" sz="1600" dirty="0" smtClean="0"/>
              <a:t>April 2017 </a:t>
            </a:r>
            <a:r>
              <a:rPr lang="en-US" sz="1600" dirty="0"/>
              <a:t>(before </a:t>
            </a:r>
            <a:r>
              <a:rPr lang="en-US" sz="1600" dirty="0" smtClean="0"/>
              <a:t>May 2017 oral </a:t>
            </a:r>
            <a:r>
              <a:rPr lang="en-US" sz="1600" dirty="0"/>
              <a:t>argument</a:t>
            </a:r>
            <a:r>
              <a:rPr lang="en-US" sz="1600" dirty="0" smtClean="0"/>
              <a:t>), </a:t>
            </a:r>
            <a:r>
              <a:rPr lang="en-US" sz="1600" dirty="0"/>
              <a:t>the </a:t>
            </a:r>
            <a:r>
              <a:rPr lang="en-US" sz="1600" dirty="0" smtClean="0"/>
              <a:t>U.S. Court of Appeals for the D.C. Circuit placed </a:t>
            </a:r>
            <a:r>
              <a:rPr lang="en-US" sz="1600" dirty="0"/>
              <a:t>the case in abeyance to allow EPA to reconsider the </a:t>
            </a:r>
            <a:r>
              <a:rPr lang="en-US" sz="1600" dirty="0" smtClean="0"/>
              <a:t>rule.</a:t>
            </a:r>
          </a:p>
          <a:p>
            <a:pPr marL="685800" lvl="1" indent="-346075">
              <a:spcBef>
                <a:spcPts val="600"/>
              </a:spcBef>
              <a:spcAft>
                <a:spcPts val="600"/>
              </a:spcAft>
            </a:pPr>
            <a:r>
              <a:rPr lang="en-US" sz="1600" b="1" i="1" dirty="0"/>
              <a:t>Reconsideration is ongoing but with few developments – the SSM SIP call rule technically remains in effect, but EPA HQ has directed regions not to process SIP call-related </a:t>
            </a:r>
            <a:r>
              <a:rPr lang="en-US" sz="1600" b="1" i="1" dirty="0" smtClean="0"/>
              <a:t>amendments.</a:t>
            </a:r>
            <a:endParaRPr lang="en-US" altLang="en-US" sz="1600" b="1" i="1" dirty="0" smtClean="0"/>
          </a:p>
          <a:p>
            <a:pPr indent="-338138">
              <a:defRPr/>
            </a:pPr>
            <a:r>
              <a:rPr lang="en-US" altLang="en-US" sz="1600" i="1" u="sng" dirty="0" smtClean="0">
                <a:solidFill>
                  <a:srgbClr val="FF0000"/>
                </a:solidFill>
              </a:rPr>
              <a:t>The SSM Coalition is commenting, as appropriate, on various EPA proposed rules that have SSM provisions</a:t>
            </a:r>
            <a:r>
              <a:rPr lang="en-US" altLang="en-US" sz="1600" i="1" dirty="0" smtClean="0">
                <a:solidFill>
                  <a:srgbClr val="FF0000"/>
                </a:solidFill>
              </a:rPr>
              <a:t>.</a:t>
            </a:r>
            <a:endParaRPr lang="en-US" altLang="en-US" sz="1600" i="1" dirty="0">
              <a:solidFill>
                <a:srgbClr val="FF0000"/>
              </a:solidFill>
            </a:endParaRPr>
          </a:p>
          <a:p>
            <a:pPr indent="-338138">
              <a:defRPr/>
            </a:pPr>
            <a:endParaRPr lang="en-US" altLang="en-US" sz="1600" b="1" i="1" dirty="0">
              <a:solidFill>
                <a:srgbClr val="FF0000"/>
              </a:solidFill>
            </a:endParaRPr>
          </a:p>
          <a:p>
            <a:pPr marL="685800" lvl="1" indent="-338138">
              <a:defRPr/>
            </a:pPr>
            <a:endParaRPr lang="en-US" altLang="en-US" sz="1600" b="1" i="1" dirty="0">
              <a:solidFill>
                <a:srgbClr val="FF0000"/>
              </a:solidFill>
            </a:endParaRPr>
          </a:p>
          <a:p>
            <a:pPr>
              <a:defRPr/>
            </a:pPr>
            <a:endParaRPr lang="en-US" altLang="en-US" sz="1400" dirty="0" smtClean="0"/>
          </a:p>
        </p:txBody>
      </p:sp>
      <p:sp>
        <p:nvSpPr>
          <p:cNvPr id="5" name="Rectangle 4"/>
          <p:cNvSpPr/>
          <p:nvPr/>
        </p:nvSpPr>
        <p:spPr>
          <a:xfrm>
            <a:off x="9107247" y="6043583"/>
            <a:ext cx="450957"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4686EE9B-B34A-4E9E-8056-55F69F279C15}" type="slidenum">
              <a:rPr lang="en-US" altLang="en-US">
                <a:solidFill>
                  <a:srgbClr val="FFFFFF"/>
                </a:solidFill>
              </a:rPr>
              <a:pPr marL="0" lvl="8" eaLnBrk="0" fontAlgn="base" hangingPunct="0">
                <a:spcBef>
                  <a:spcPct val="20000"/>
                </a:spcBef>
                <a:spcAft>
                  <a:spcPct val="0"/>
                </a:spcAft>
                <a:buClr>
                  <a:srgbClr val="FFCC00"/>
                </a:buClr>
                <a:buSzPct val="75000"/>
                <a:defRPr/>
              </a:pPr>
              <a:t>25</a:t>
            </a:fld>
            <a:endParaRPr lang="en-US" altLang="en-US" dirty="0">
              <a:solidFill>
                <a:srgbClr val="FFFFFF"/>
              </a:solidFill>
            </a:endParaRPr>
          </a:p>
        </p:txBody>
      </p:sp>
    </p:spTree>
    <p:extLst>
      <p:ext uri="{BB962C8B-B14F-4D97-AF65-F5344CB8AC3E}">
        <p14:creationId xmlns:p14="http://schemas.microsoft.com/office/powerpoint/2010/main" val="14749657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effectLst/>
              </a:rPr>
              <a:t/>
            </a:r>
            <a:br>
              <a:rPr lang="en-US" altLang="en-US" sz="2800" dirty="0" smtClean="0">
                <a:effectLst/>
              </a:rPr>
            </a:br>
            <a:r>
              <a:rPr lang="en-US" altLang="en-US" sz="2800" dirty="0" smtClean="0">
                <a:solidFill>
                  <a:schemeClr val="tx2">
                    <a:lumMod val="75000"/>
                  </a:schemeClr>
                </a:solidFill>
                <a:effectLst/>
              </a:rPr>
              <a:t>EPA’S ONCE-IN/ALWAYS-IN</a:t>
            </a:r>
            <a:r>
              <a:rPr lang="en-US" altLang="en-US" sz="2800" dirty="0" smtClean="0">
                <a:solidFill>
                  <a:schemeClr val="tx2">
                    <a:lumMod val="75000"/>
                  </a:schemeClr>
                </a:solidFill>
                <a:effectLst/>
                <a:latin typeface="Helvetica" panose="020B0604020202020204" pitchFamily="34" charset="0"/>
              </a:rPr>
              <a:t> POLICY</a:t>
            </a:r>
            <a:endParaRPr lang="en-US" altLang="en-US" i="1" dirty="0" smtClean="0">
              <a:solidFill>
                <a:schemeClr val="tx2">
                  <a:lumMod val="75000"/>
                </a:schemeClr>
              </a:solidFill>
            </a:endParaRPr>
          </a:p>
        </p:txBody>
      </p:sp>
      <p:sp>
        <p:nvSpPr>
          <p:cNvPr id="362499" name="Rectangle 3"/>
          <p:cNvSpPr>
            <a:spLocks noGrp="1" noChangeArrowheads="1"/>
          </p:cNvSpPr>
          <p:nvPr>
            <p:ph type="body" idx="1"/>
          </p:nvPr>
        </p:nvSpPr>
        <p:spPr>
          <a:xfrm>
            <a:off x="1066800" y="1905000"/>
            <a:ext cx="8382000" cy="4538693"/>
          </a:xfrm>
        </p:spPr>
        <p:txBody>
          <a:bodyPr/>
          <a:lstStyle/>
          <a:p>
            <a:pPr>
              <a:defRPr/>
            </a:pPr>
            <a:r>
              <a:rPr lang="en-US" altLang="en-US" sz="1600" dirty="0" smtClean="0"/>
              <a:t>In January 2018, EPA released guidance announcing </a:t>
            </a:r>
            <a:r>
              <a:rPr lang="en-US" altLang="en-US" sz="1600" dirty="0"/>
              <a:t>reversal of </a:t>
            </a:r>
            <a:r>
              <a:rPr lang="en-US" altLang="en-US" sz="1600" dirty="0" smtClean="0"/>
              <a:t>its longstanding </a:t>
            </a:r>
            <a:r>
              <a:rPr lang="en-US" altLang="en-US" sz="1600" dirty="0"/>
              <a:t>“</a:t>
            </a:r>
            <a:r>
              <a:rPr lang="en-US" altLang="en-US" sz="1600" dirty="0" smtClean="0"/>
              <a:t>once-in/always-in</a:t>
            </a:r>
            <a:r>
              <a:rPr lang="en-US" altLang="en-US" sz="1600" dirty="0"/>
              <a:t>” </a:t>
            </a:r>
            <a:r>
              <a:rPr lang="en-US" altLang="en-US" sz="1600" dirty="0" smtClean="0"/>
              <a:t>policy.</a:t>
            </a:r>
          </a:p>
          <a:p>
            <a:pPr>
              <a:defRPr/>
            </a:pPr>
            <a:endParaRPr lang="en-US" altLang="en-US" sz="800" dirty="0"/>
          </a:p>
          <a:p>
            <a:pPr marL="625475" lvl="1">
              <a:defRPr/>
            </a:pPr>
            <a:r>
              <a:rPr lang="en-US" altLang="en-US" sz="1300" b="1" dirty="0"/>
              <a:t>Under the old policy, once a facility </a:t>
            </a:r>
            <a:r>
              <a:rPr lang="en-US" altLang="en-US" sz="1300" b="1" dirty="0" smtClean="0"/>
              <a:t>was </a:t>
            </a:r>
            <a:r>
              <a:rPr lang="en-US" altLang="en-US" sz="1300" b="1" dirty="0"/>
              <a:t>subject to major source MACT, it </a:t>
            </a:r>
            <a:r>
              <a:rPr lang="en-US" altLang="en-US" sz="1300" b="1" dirty="0" smtClean="0"/>
              <a:t>was </a:t>
            </a:r>
            <a:r>
              <a:rPr lang="en-US" altLang="en-US" sz="1300" b="1" dirty="0"/>
              <a:t>forever subject to those standards even if the facility’s </a:t>
            </a:r>
            <a:r>
              <a:rPr lang="en-US" altLang="en-US" sz="1300" b="1" dirty="0" smtClean="0"/>
              <a:t>“Potential to Emit” (PTE) was </a:t>
            </a:r>
            <a:r>
              <a:rPr lang="en-US" altLang="en-US" sz="1300" b="1" dirty="0"/>
              <a:t>reduced to below major source levels (10/25 </a:t>
            </a:r>
            <a:r>
              <a:rPr lang="en-US" altLang="en-US" sz="1300" b="1" dirty="0" err="1"/>
              <a:t>tpy</a:t>
            </a:r>
            <a:r>
              <a:rPr lang="en-US" altLang="en-US" sz="1300" b="1" dirty="0" smtClean="0"/>
              <a:t>).</a:t>
            </a:r>
          </a:p>
          <a:p>
            <a:pPr marL="625475" lvl="1">
              <a:defRPr/>
            </a:pPr>
            <a:endParaRPr lang="en-US" altLang="en-US" sz="1300" b="1" dirty="0"/>
          </a:p>
          <a:p>
            <a:pPr marL="625475" lvl="1">
              <a:defRPr/>
            </a:pPr>
            <a:r>
              <a:rPr lang="en-US" altLang="en-US" sz="1300" b="1" dirty="0"/>
              <a:t>New policy </a:t>
            </a:r>
            <a:r>
              <a:rPr lang="en-US" altLang="en-US" sz="1300" b="1" dirty="0" smtClean="0"/>
              <a:t>is based </a:t>
            </a:r>
            <a:r>
              <a:rPr lang="en-US" altLang="en-US" sz="1300" b="1" dirty="0"/>
              <a:t>on EPA’s determination that the CAA does not give authority to </a:t>
            </a:r>
            <a:r>
              <a:rPr lang="en-US" altLang="en-US" sz="1300" b="1" dirty="0" smtClean="0"/>
              <a:t>impose </a:t>
            </a:r>
            <a:r>
              <a:rPr lang="en-US" altLang="en-US" sz="1300" b="1" dirty="0"/>
              <a:t>a time limitation on when a facility can become a major/area source and because the old policy created legal barriers for facilities to undertake pollution reducing </a:t>
            </a:r>
            <a:r>
              <a:rPr lang="en-US" altLang="en-US" sz="1300" b="1" dirty="0" smtClean="0"/>
              <a:t>changes.</a:t>
            </a:r>
            <a:endParaRPr lang="en-US" altLang="en-US" sz="1300" b="1" dirty="0"/>
          </a:p>
          <a:p>
            <a:pPr marL="0" indent="0">
              <a:buFont typeface="Wingdings" panose="05000000000000000000" pitchFamily="2" charset="2"/>
              <a:buNone/>
              <a:defRPr/>
            </a:pPr>
            <a:endParaRPr lang="en-US" altLang="en-US" sz="800" dirty="0" smtClean="0"/>
          </a:p>
          <a:p>
            <a:pPr>
              <a:defRPr/>
            </a:pPr>
            <a:r>
              <a:rPr lang="en-US" altLang="en-US" sz="1600" dirty="0"/>
              <a:t>Under the new policy, a facility that permanently limits </a:t>
            </a:r>
            <a:r>
              <a:rPr lang="en-US" altLang="en-US" sz="1600" dirty="0" smtClean="0"/>
              <a:t>its PTE </a:t>
            </a:r>
            <a:r>
              <a:rPr lang="en-US" altLang="en-US" sz="1600" dirty="0"/>
              <a:t>to below major source levels is no longer subject to major source </a:t>
            </a:r>
            <a:r>
              <a:rPr lang="en-US" altLang="en-US" sz="1600" dirty="0" smtClean="0"/>
              <a:t>MACT.</a:t>
            </a:r>
          </a:p>
          <a:p>
            <a:pPr>
              <a:defRPr/>
            </a:pPr>
            <a:endParaRPr lang="en-US" altLang="en-US" sz="800" dirty="0"/>
          </a:p>
          <a:p>
            <a:pPr marL="625475" lvl="1">
              <a:defRPr/>
            </a:pPr>
            <a:r>
              <a:rPr lang="en-US" altLang="en-US" sz="1300" b="1" dirty="0" smtClean="0"/>
              <a:t>State of California and ENGOs </a:t>
            </a:r>
            <a:r>
              <a:rPr lang="en-US" altLang="en-US" sz="1300" b="1" dirty="0"/>
              <a:t>have filed petitions for review challenging the new </a:t>
            </a:r>
            <a:r>
              <a:rPr lang="en-US" altLang="en-US" sz="1300" b="1" dirty="0" smtClean="0"/>
              <a:t>guidance.</a:t>
            </a:r>
          </a:p>
          <a:p>
            <a:pPr marL="339725" lvl="1" indent="0">
              <a:buNone/>
              <a:defRPr/>
            </a:pPr>
            <a:endParaRPr lang="en-US" altLang="en-US" sz="1300" b="1" dirty="0"/>
          </a:p>
          <a:p>
            <a:pPr marL="625475" lvl="1">
              <a:defRPr/>
            </a:pPr>
            <a:r>
              <a:rPr lang="en-US" altLang="en-US" sz="1300" b="1" dirty="0"/>
              <a:t>Open </a:t>
            </a:r>
            <a:r>
              <a:rPr lang="en-US" altLang="en-US" sz="1300" b="1" dirty="0" smtClean="0"/>
              <a:t>issues include </a:t>
            </a:r>
            <a:r>
              <a:rPr lang="en-US" altLang="en-US" sz="1300" b="1" dirty="0"/>
              <a:t>w</a:t>
            </a:r>
            <a:r>
              <a:rPr lang="en-US" altLang="en-US" sz="1300" b="1" dirty="0" smtClean="0"/>
              <a:t>hether </a:t>
            </a:r>
            <a:r>
              <a:rPr lang="en-US" altLang="en-US" sz="1300" b="1" dirty="0"/>
              <a:t>to take advantage of the new </a:t>
            </a:r>
            <a:r>
              <a:rPr lang="en-US" altLang="en-US" sz="1300" b="1" dirty="0" smtClean="0"/>
              <a:t>policy, the process </a:t>
            </a:r>
            <a:r>
              <a:rPr lang="en-US" altLang="en-US" sz="1300" b="1" dirty="0"/>
              <a:t>for implementing a major source </a:t>
            </a:r>
            <a:r>
              <a:rPr lang="en-US" altLang="en-US" sz="1300" b="1" dirty="0" smtClean="0"/>
              <a:t>change and legal </a:t>
            </a:r>
            <a:r>
              <a:rPr lang="en-US" altLang="en-US" sz="1300" b="1" dirty="0"/>
              <a:t>resiliency of the </a:t>
            </a:r>
            <a:r>
              <a:rPr lang="en-US" altLang="en-US" sz="1300" b="1" dirty="0" smtClean="0"/>
              <a:t>new policy </a:t>
            </a:r>
            <a:r>
              <a:rPr lang="en-US" altLang="en-US" sz="1300" b="1" dirty="0"/>
              <a:t>and potential future </a:t>
            </a:r>
            <a:r>
              <a:rPr lang="en-US" altLang="en-US" sz="1300" b="1" dirty="0" smtClean="0"/>
              <a:t>rulemaking.</a:t>
            </a:r>
          </a:p>
          <a:p>
            <a:pPr marL="339725" lvl="1" indent="0">
              <a:buNone/>
              <a:defRPr/>
            </a:pPr>
            <a:endParaRPr lang="en-US" altLang="en-US" sz="1300" b="1" dirty="0" smtClean="0"/>
          </a:p>
          <a:p>
            <a:pPr marL="339725" lvl="1" indent="0" algn="ctr">
              <a:buNone/>
              <a:defRPr/>
            </a:pPr>
            <a:r>
              <a:rPr lang="en-US" altLang="en-US" sz="1300" b="1" dirty="0" smtClean="0"/>
              <a:t>(continued)</a:t>
            </a:r>
          </a:p>
        </p:txBody>
      </p:sp>
      <p:sp>
        <p:nvSpPr>
          <p:cNvPr id="2" name="Rectangle 1"/>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4BA1680-E38C-4D6A-B262-78F239774A44}" type="slidenum">
              <a:rPr lang="en-US" altLang="en-US">
                <a:solidFill>
                  <a:srgbClr val="FFFFFF"/>
                </a:solidFill>
              </a:rPr>
              <a:pPr marL="0" lvl="8" eaLnBrk="0" fontAlgn="base" hangingPunct="0">
                <a:spcBef>
                  <a:spcPct val="20000"/>
                </a:spcBef>
                <a:spcAft>
                  <a:spcPct val="0"/>
                </a:spcAft>
                <a:buClr>
                  <a:srgbClr val="FFCC00"/>
                </a:buClr>
                <a:buSzPct val="75000"/>
                <a:defRPr/>
              </a:pPr>
              <a:t>26</a:t>
            </a:fld>
            <a:endParaRPr lang="en-US" altLang="en-US" dirty="0">
              <a:solidFill>
                <a:srgbClr val="FFFFFF"/>
              </a:solidFill>
            </a:endParaRPr>
          </a:p>
        </p:txBody>
      </p:sp>
    </p:spTree>
    <p:extLst>
      <p:ext uri="{BB962C8B-B14F-4D97-AF65-F5344CB8AC3E}">
        <p14:creationId xmlns:p14="http://schemas.microsoft.com/office/powerpoint/2010/main" val="6811029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effectLst/>
              </a:rPr>
              <a:t/>
            </a:r>
            <a:br>
              <a:rPr lang="en-US" altLang="en-US" sz="2800" dirty="0" smtClean="0">
                <a:effectLst/>
              </a:rPr>
            </a:br>
            <a:r>
              <a:rPr lang="en-US" altLang="en-US" sz="2800" dirty="0" smtClean="0">
                <a:solidFill>
                  <a:schemeClr val="tx2">
                    <a:lumMod val="75000"/>
                  </a:schemeClr>
                </a:solidFill>
                <a:effectLst/>
              </a:rPr>
              <a:t>EPA’S ONCE-IN/ALWAYS-IN</a:t>
            </a:r>
            <a:r>
              <a:rPr lang="en-US" altLang="en-US" sz="2800" dirty="0" smtClean="0">
                <a:solidFill>
                  <a:schemeClr val="tx2">
                    <a:lumMod val="75000"/>
                  </a:schemeClr>
                </a:solidFill>
                <a:effectLst/>
                <a:latin typeface="Helvetica" panose="020B0604020202020204" pitchFamily="34" charset="0"/>
              </a:rPr>
              <a:t> POLICY </a:t>
            </a:r>
            <a:r>
              <a:rPr lang="en-US" altLang="en-US" sz="2800" i="1" dirty="0" smtClean="0">
                <a:solidFill>
                  <a:schemeClr val="tx2">
                    <a:lumMod val="75000"/>
                  </a:schemeClr>
                </a:solidFill>
                <a:effectLst/>
                <a:latin typeface="Helvetica" panose="020B0604020202020204" pitchFamily="34" charset="0"/>
              </a:rPr>
              <a:t>(Concluded)</a:t>
            </a:r>
            <a:endParaRPr lang="en-US" altLang="en-US" i="1" dirty="0" smtClean="0">
              <a:solidFill>
                <a:schemeClr val="tx2">
                  <a:lumMod val="75000"/>
                </a:schemeClr>
              </a:solidFill>
            </a:endParaRPr>
          </a:p>
        </p:txBody>
      </p:sp>
      <p:sp>
        <p:nvSpPr>
          <p:cNvPr id="362499" name="Rectangle 3"/>
          <p:cNvSpPr>
            <a:spLocks noGrp="1" noChangeArrowheads="1"/>
          </p:cNvSpPr>
          <p:nvPr>
            <p:ph type="body" idx="1"/>
          </p:nvPr>
        </p:nvSpPr>
        <p:spPr>
          <a:xfrm>
            <a:off x="1066800" y="1676400"/>
            <a:ext cx="8382000" cy="2590800"/>
          </a:xfrm>
        </p:spPr>
        <p:txBody>
          <a:bodyPr/>
          <a:lstStyle/>
          <a:p>
            <a:pPr>
              <a:defRPr/>
            </a:pPr>
            <a:r>
              <a:rPr lang="en-US" sz="1400" i="1" u="sng" dirty="0" smtClean="0">
                <a:solidFill>
                  <a:srgbClr val="FF0000"/>
                </a:solidFill>
                <a:effectLst/>
              </a:rPr>
              <a:t>On </a:t>
            </a:r>
            <a:r>
              <a:rPr lang="en-US" sz="1400" i="1" u="sng" dirty="0">
                <a:solidFill>
                  <a:srgbClr val="FF0000"/>
                </a:solidFill>
                <a:effectLst/>
              </a:rPr>
              <a:t>July 26, </a:t>
            </a:r>
            <a:r>
              <a:rPr lang="en-US" sz="1400" i="1" u="sng" dirty="0" smtClean="0">
                <a:solidFill>
                  <a:srgbClr val="FF0000"/>
                </a:solidFill>
                <a:effectLst/>
              </a:rPr>
              <a:t>2019, EPA’s </a:t>
            </a:r>
            <a:r>
              <a:rPr lang="en-US" sz="1400" i="1" u="sng" dirty="0">
                <a:solidFill>
                  <a:srgbClr val="FF0000"/>
                </a:solidFill>
                <a:effectLst/>
              </a:rPr>
              <a:t>proposed rule “Reclassification of Major Sources as Area Sources Under Section 112 of the Clean Air Act” was published in the Federal Register (84 FR 36304).  The Federal Register notice is available at </a:t>
            </a:r>
            <a:r>
              <a:rPr lang="en-US" sz="1400" i="1" u="sng" dirty="0">
                <a:solidFill>
                  <a:srgbClr val="FF0000"/>
                </a:solidFill>
                <a:effectLst/>
                <a:hlinkClick r:id="rId3"/>
              </a:rPr>
              <a:t>https://www.federalregister.gov/documents/2019/07/26/2019-14252/reclassification-of-major-sources-as-area-sources-under-section-112-of-the-clean-air-act</a:t>
            </a:r>
            <a:r>
              <a:rPr lang="en-US" sz="1400" i="1" u="sng" dirty="0">
                <a:solidFill>
                  <a:srgbClr val="FF0000"/>
                </a:solidFill>
                <a:effectLst/>
              </a:rPr>
              <a:t>.  </a:t>
            </a:r>
            <a:endParaRPr lang="en-US" sz="1400" i="1" u="sng" dirty="0" smtClean="0">
              <a:solidFill>
                <a:srgbClr val="FF0000"/>
              </a:solidFill>
              <a:effectLst/>
            </a:endParaRPr>
          </a:p>
          <a:p>
            <a:pPr>
              <a:defRPr/>
            </a:pPr>
            <a:endParaRPr lang="en-US" sz="1400" b="1" i="1" u="sng" dirty="0">
              <a:solidFill>
                <a:srgbClr val="FF0000"/>
              </a:solidFill>
              <a:effectLst/>
            </a:endParaRPr>
          </a:p>
          <a:p>
            <a:pPr marL="685800" lvl="1" indent="-347663">
              <a:defRPr/>
            </a:pPr>
            <a:r>
              <a:rPr lang="en-US" sz="1200" b="1" i="1" u="sng" dirty="0" smtClean="0">
                <a:solidFill>
                  <a:srgbClr val="FF0000"/>
                </a:solidFill>
                <a:effectLst/>
                <a:latin typeface="Century Gothic" panose="020B0502020202020204" pitchFamily="34" charset="0"/>
                <a:ea typeface="Calibri" panose="020F0502020204030204" pitchFamily="34" charset="0"/>
                <a:cs typeface="Arial" panose="020B0604020202020204" pitchFamily="34" charset="0"/>
              </a:rPr>
              <a:t>During </a:t>
            </a:r>
            <a:r>
              <a:rPr lang="en-US" sz="1200" b="1" i="1" u="sng" dirty="0">
                <a:solidFill>
                  <a:srgbClr val="FF0000"/>
                </a:solidFill>
                <a:effectLst/>
                <a:latin typeface="Century Gothic" panose="020B0502020202020204" pitchFamily="34" charset="0"/>
                <a:ea typeface="Calibri" panose="020F0502020204030204" pitchFamily="34" charset="0"/>
                <a:cs typeface="Arial" panose="020B0604020202020204" pitchFamily="34" charset="0"/>
              </a:rPr>
              <a:t>July, ACCCI accepted an invitation </a:t>
            </a:r>
            <a:r>
              <a:rPr lang="en-US" sz="1200" b="1" i="1" u="sng"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to “… collaborate with the Air Permitting Forum in preparing comments</a:t>
            </a:r>
            <a:r>
              <a:rPr lang="en-US" sz="1200" b="1" i="1" u="sng" dirty="0" smtClean="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 on the proposal</a:t>
            </a:r>
            <a:r>
              <a:rPr lang="en-US" sz="1200" b="1" i="1" dirty="0" smtClean="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a:t>
            </a:r>
          </a:p>
          <a:p>
            <a:pPr marL="685800" lvl="1" indent="-347663">
              <a:defRPr/>
            </a:pPr>
            <a:endParaRPr lang="en-US" sz="1200" b="1" i="1" u="sng"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p>
            <a:pPr marL="685800" lvl="1" indent="-347663">
              <a:defRPr/>
            </a:pPr>
            <a:r>
              <a:rPr lang="en-US" sz="1200" b="1" i="1" u="sng" dirty="0" smtClean="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The coalition filed comments with EPA on the September 24 comment deadline</a:t>
            </a:r>
            <a:r>
              <a:rPr lang="en-US" sz="1200" b="1" i="1" dirty="0" smtClean="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US" altLang="en-US" sz="1300" b="1" i="1" dirty="0">
              <a:solidFill>
                <a:srgbClr val="FF0000"/>
              </a:solidFill>
            </a:endParaRPr>
          </a:p>
        </p:txBody>
      </p:sp>
      <p:sp>
        <p:nvSpPr>
          <p:cNvPr id="2" name="Rectangle 1"/>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4BA1680-E38C-4D6A-B262-78F239774A44}" type="slidenum">
              <a:rPr lang="en-US" altLang="en-US">
                <a:solidFill>
                  <a:srgbClr val="FFFFFF"/>
                </a:solidFill>
              </a:rPr>
              <a:pPr marL="0" lvl="8" eaLnBrk="0" fontAlgn="base" hangingPunct="0">
                <a:spcBef>
                  <a:spcPct val="20000"/>
                </a:spcBef>
                <a:spcAft>
                  <a:spcPct val="0"/>
                </a:spcAft>
                <a:buClr>
                  <a:srgbClr val="FFCC00"/>
                </a:buClr>
                <a:buSzPct val="75000"/>
                <a:defRPr/>
              </a:pPr>
              <a:t>27</a:t>
            </a:fld>
            <a:endParaRPr lang="en-US" altLang="en-US" dirty="0">
              <a:solidFill>
                <a:srgbClr val="FFFFFF"/>
              </a:solidFill>
            </a:endParaRPr>
          </a:p>
        </p:txBody>
      </p:sp>
    </p:spTree>
    <p:extLst>
      <p:ext uri="{BB962C8B-B14F-4D97-AF65-F5344CB8AC3E}">
        <p14:creationId xmlns:p14="http://schemas.microsoft.com/office/powerpoint/2010/main" val="41386308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effectLst/>
              </a:rPr>
              <a:t/>
            </a:r>
            <a:br>
              <a:rPr lang="en-US" altLang="en-US" sz="2800" dirty="0" smtClean="0">
                <a:effectLst/>
              </a:rPr>
            </a:br>
            <a:r>
              <a:rPr lang="en-US" altLang="en-US" sz="2800" dirty="0" smtClean="0">
                <a:solidFill>
                  <a:schemeClr val="tx2">
                    <a:lumMod val="75000"/>
                  </a:schemeClr>
                </a:solidFill>
                <a:effectLst/>
              </a:rPr>
              <a:t>EPA’S</a:t>
            </a:r>
            <a:r>
              <a:rPr lang="en-US" altLang="en-US" sz="2800" dirty="0" smtClean="0">
                <a:solidFill>
                  <a:schemeClr val="tx2">
                    <a:lumMod val="75000"/>
                  </a:schemeClr>
                </a:solidFill>
                <a:effectLst/>
                <a:latin typeface="Helvetica" panose="020B0604020202020204" pitchFamily="34" charset="0"/>
              </a:rPr>
              <a:t> GREENHOUSE GAS POLICIES</a:t>
            </a:r>
            <a:endParaRPr lang="en-US" altLang="en-US" dirty="0" smtClean="0">
              <a:solidFill>
                <a:schemeClr val="tx2">
                  <a:lumMod val="75000"/>
                </a:schemeClr>
              </a:solidFill>
            </a:endParaRPr>
          </a:p>
        </p:txBody>
      </p:sp>
      <p:sp>
        <p:nvSpPr>
          <p:cNvPr id="362499" name="Rectangle 3"/>
          <p:cNvSpPr>
            <a:spLocks noGrp="1" noChangeArrowheads="1"/>
          </p:cNvSpPr>
          <p:nvPr>
            <p:ph type="body" idx="1"/>
          </p:nvPr>
        </p:nvSpPr>
        <p:spPr>
          <a:xfrm>
            <a:off x="1066800" y="1752600"/>
            <a:ext cx="8382000" cy="4691063"/>
          </a:xfrm>
        </p:spPr>
        <p:txBody>
          <a:bodyPr/>
          <a:lstStyle/>
          <a:p>
            <a:pPr marL="0" indent="0">
              <a:buFont typeface="Wingdings" panose="05000000000000000000" pitchFamily="2" charset="2"/>
              <a:buNone/>
              <a:defRPr/>
            </a:pPr>
            <a:endParaRPr lang="en-US" altLang="en-US" sz="1600" dirty="0"/>
          </a:p>
          <a:p>
            <a:pPr>
              <a:defRPr/>
            </a:pPr>
            <a:endParaRPr lang="en-US" altLang="en-US" sz="1600" dirty="0" smtClean="0"/>
          </a:p>
          <a:p>
            <a:pPr>
              <a:defRPr/>
            </a:pPr>
            <a:r>
              <a:rPr lang="en-US" altLang="en-US" sz="1600" dirty="0" smtClean="0"/>
              <a:t>On </a:t>
            </a:r>
            <a:r>
              <a:rPr lang="en-US" altLang="en-US" sz="1600" dirty="0"/>
              <a:t>August 3, 2015, </a:t>
            </a:r>
            <a:r>
              <a:rPr lang="en-US" altLang="en-US" sz="1600" dirty="0" smtClean="0"/>
              <a:t>the Obama EPA </a:t>
            </a:r>
            <a:r>
              <a:rPr lang="en-US" altLang="en-US" sz="1600" dirty="0"/>
              <a:t>took three separate but related actions to address carbon pollution from power </a:t>
            </a:r>
            <a:r>
              <a:rPr lang="en-US" altLang="en-US" sz="1600" dirty="0" smtClean="0"/>
              <a:t>plants:</a:t>
            </a:r>
          </a:p>
          <a:p>
            <a:pPr>
              <a:defRPr/>
            </a:pPr>
            <a:endParaRPr lang="en-US" altLang="en-US" sz="800" dirty="0"/>
          </a:p>
          <a:p>
            <a:pPr marL="682625" lvl="1" indent="-334963">
              <a:defRPr/>
            </a:pPr>
            <a:r>
              <a:rPr lang="en-US" altLang="en-US" sz="1600" b="1" dirty="0" smtClean="0"/>
              <a:t>Final </a:t>
            </a:r>
            <a:r>
              <a:rPr lang="en-US" altLang="en-US" sz="1600" b="1" dirty="0"/>
              <a:t>“Clean Power </a:t>
            </a:r>
            <a:r>
              <a:rPr lang="en-US" altLang="en-US" sz="1600" b="1" dirty="0" smtClean="0"/>
              <a:t>Plan (CPP),” </a:t>
            </a:r>
            <a:r>
              <a:rPr lang="en-US" altLang="en-US" sz="1600" b="1" dirty="0"/>
              <a:t>President Obama’s signature effort to combat carbon emissions from </a:t>
            </a:r>
            <a:r>
              <a:rPr lang="en-US" altLang="en-US" sz="1600" b="1" u="sng" dirty="0"/>
              <a:t>existing</a:t>
            </a:r>
            <a:r>
              <a:rPr lang="en-US" altLang="en-US" sz="1600" b="1" dirty="0"/>
              <a:t> power plants;</a:t>
            </a:r>
          </a:p>
          <a:p>
            <a:pPr marL="682625" indent="-334963">
              <a:defRPr/>
            </a:pPr>
            <a:endParaRPr lang="en-US" altLang="en-US" sz="800" dirty="0"/>
          </a:p>
          <a:p>
            <a:pPr marL="682625" lvl="1" indent="-334963">
              <a:defRPr/>
            </a:pPr>
            <a:r>
              <a:rPr lang="en-US" altLang="en-US" sz="1600" b="1" dirty="0"/>
              <a:t>Final Carbon Pollution Standards for new, modified and reconstructed power plants; and,</a:t>
            </a:r>
          </a:p>
          <a:p>
            <a:pPr marL="682625" indent="-334963">
              <a:defRPr/>
            </a:pPr>
            <a:endParaRPr lang="en-US" altLang="en-US" sz="800" dirty="0"/>
          </a:p>
          <a:p>
            <a:pPr marL="682625" lvl="1" indent="-334963">
              <a:defRPr/>
            </a:pPr>
            <a:r>
              <a:rPr lang="en-US" altLang="en-US" sz="1600" b="1" dirty="0"/>
              <a:t>Proposed Federal Implementation Plan associated with the final Clean Power Plan.</a:t>
            </a:r>
          </a:p>
          <a:p>
            <a:pPr>
              <a:defRPr/>
            </a:pPr>
            <a:endParaRPr lang="en-US" altLang="en-US" sz="800" dirty="0"/>
          </a:p>
          <a:p>
            <a:pPr>
              <a:defRPr/>
            </a:pPr>
            <a:r>
              <a:rPr lang="en-US" altLang="en-US" sz="1600" dirty="0"/>
              <a:t>The Clean Power </a:t>
            </a:r>
            <a:r>
              <a:rPr lang="en-US" altLang="en-US" sz="1600" dirty="0" smtClean="0"/>
              <a:t>Plan, </a:t>
            </a:r>
            <a:r>
              <a:rPr lang="en-US" altLang="en-US" sz="1600" dirty="0"/>
              <a:t>originally proposed by EPA in June 2014, is the country’s first regulation of carbon emissions from the Nation’s 1,500 existing power plants. the largest source of the nation’s GHG pollution.  Other sectors could be addressed at any time as sector-specific NSPSs are revised</a:t>
            </a:r>
            <a:r>
              <a:rPr lang="en-US" altLang="en-US" sz="1600" dirty="0" smtClean="0"/>
              <a:t>.</a:t>
            </a:r>
          </a:p>
          <a:p>
            <a:pPr marL="0" indent="0">
              <a:buFont typeface="Wingdings" panose="05000000000000000000" pitchFamily="2" charset="2"/>
              <a:buNone/>
              <a:defRPr/>
            </a:pPr>
            <a:endParaRPr lang="en-US" altLang="en-US" sz="800" dirty="0" smtClean="0"/>
          </a:p>
          <a:p>
            <a:pPr marL="0" indent="0" algn="ctr">
              <a:buFont typeface="Wingdings" panose="05000000000000000000" pitchFamily="2" charset="2"/>
              <a:buNone/>
              <a:defRPr/>
            </a:pPr>
            <a:r>
              <a:rPr lang="en-US" altLang="en-US" sz="1600" dirty="0" smtClean="0"/>
              <a:t>(continued)</a:t>
            </a:r>
            <a:endParaRPr lang="en-US" altLang="en-US" sz="1600" dirty="0"/>
          </a:p>
          <a:p>
            <a:pPr>
              <a:defRPr/>
            </a:pPr>
            <a:endParaRPr lang="en-US" altLang="en-US" sz="1600" dirty="0"/>
          </a:p>
        </p:txBody>
      </p:sp>
      <p:sp>
        <p:nvSpPr>
          <p:cNvPr id="2" name="Rectangle 1"/>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4BA1680-E38C-4D6A-B262-78F239774A44}" type="slidenum">
              <a:rPr lang="en-US" altLang="en-US"/>
              <a:pPr marL="0" lvl="8" eaLnBrk="0" fontAlgn="base" hangingPunct="0">
                <a:spcBef>
                  <a:spcPct val="20000"/>
                </a:spcBef>
                <a:spcAft>
                  <a:spcPct val="0"/>
                </a:spcAft>
                <a:buClr>
                  <a:srgbClr val="FFCC00"/>
                </a:buClr>
                <a:buSzPct val="75000"/>
                <a:defRPr/>
              </a:pPr>
              <a:t>28</a:t>
            </a:fld>
            <a:endParaRPr lang="en-US" altLang="en-US" dirty="0"/>
          </a:p>
        </p:txBody>
      </p:sp>
    </p:spTree>
    <p:extLst>
      <p:ext uri="{BB962C8B-B14F-4D97-AF65-F5344CB8AC3E}">
        <p14:creationId xmlns:p14="http://schemas.microsoft.com/office/powerpoint/2010/main" val="432577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a:t/>
            </a:r>
            <a:br>
              <a:rPr lang="en-US" altLang="en-US" dirty="0"/>
            </a:br>
            <a:r>
              <a:rPr lang="en-US" altLang="en-US" sz="2800" dirty="0" smtClean="0">
                <a:solidFill>
                  <a:schemeClr val="tx2">
                    <a:lumMod val="75000"/>
                  </a:schemeClr>
                </a:solidFill>
                <a:effectLst/>
              </a:rPr>
              <a:t>EPA’S</a:t>
            </a:r>
            <a:r>
              <a:rPr lang="en-US" altLang="en-US" sz="2800" dirty="0" smtClean="0">
                <a:solidFill>
                  <a:schemeClr val="tx2">
                    <a:lumMod val="75000"/>
                  </a:schemeClr>
                </a:solidFill>
                <a:effectLst/>
                <a:latin typeface="Helvetica" panose="020B0604020202020204" pitchFamily="34" charset="0"/>
              </a:rPr>
              <a:t> GREENHOUSE GAS POLICIES </a:t>
            </a:r>
            <a:r>
              <a:rPr lang="en-US" altLang="en-US" sz="2800" i="1" dirty="0" smtClean="0">
                <a:solidFill>
                  <a:schemeClr val="tx2">
                    <a:lumMod val="75000"/>
                  </a:schemeClr>
                </a:solidFill>
                <a:effectLst/>
                <a:latin typeface="Helvetica" panose="020B0604020202020204" pitchFamily="34" charset="0"/>
              </a:rPr>
              <a:t>(continued)</a:t>
            </a:r>
            <a:endParaRPr lang="en-US" altLang="en-US" dirty="0" smtClean="0">
              <a:solidFill>
                <a:schemeClr val="tx2">
                  <a:lumMod val="75000"/>
                </a:schemeClr>
              </a:solidFill>
            </a:endParaRPr>
          </a:p>
        </p:txBody>
      </p:sp>
      <p:sp>
        <p:nvSpPr>
          <p:cNvPr id="362499" name="Rectangle 3"/>
          <p:cNvSpPr>
            <a:spLocks noGrp="1" noChangeArrowheads="1"/>
          </p:cNvSpPr>
          <p:nvPr>
            <p:ph type="body" idx="1"/>
          </p:nvPr>
        </p:nvSpPr>
        <p:spPr>
          <a:xfrm>
            <a:off x="1066800" y="2133600"/>
            <a:ext cx="8382000" cy="4310093"/>
          </a:xfrm>
        </p:spPr>
        <p:txBody>
          <a:bodyPr/>
          <a:lstStyle/>
          <a:p>
            <a:pPr>
              <a:defRPr/>
            </a:pPr>
            <a:r>
              <a:rPr lang="en-US" altLang="en-US" sz="1600" dirty="0" smtClean="0"/>
              <a:t>The </a:t>
            </a:r>
            <a:r>
              <a:rPr lang="en-US" altLang="en-US" sz="1600" dirty="0"/>
              <a:t>associated standards could lead to the shutdown of coal plants before there is enough alternative power to replace them and, ultimately, to soaring electric bills, power blackouts and years of legal battles.</a:t>
            </a:r>
          </a:p>
          <a:p>
            <a:pPr>
              <a:defRPr/>
            </a:pPr>
            <a:endParaRPr lang="en-US" altLang="en-US" sz="800" dirty="0"/>
          </a:p>
          <a:p>
            <a:pPr>
              <a:defRPr/>
            </a:pPr>
            <a:r>
              <a:rPr lang="en-US" altLang="en-US" sz="1600" dirty="0"/>
              <a:t>If the Clean Power Plan and the other final rules survive judicial review without substantial change, they will significantly alter the way states and utilities design, plan, and operate our bulk power electric grid for decades to come.</a:t>
            </a:r>
          </a:p>
          <a:p>
            <a:pPr>
              <a:defRPr/>
            </a:pPr>
            <a:endParaRPr lang="en-US" altLang="en-US" sz="800" dirty="0"/>
          </a:p>
          <a:p>
            <a:pPr>
              <a:defRPr/>
            </a:pPr>
            <a:r>
              <a:rPr lang="en-US" altLang="en-US" sz="1600" dirty="0" smtClean="0"/>
              <a:t>ACCCI is a member of a multi-association </a:t>
            </a:r>
            <a:r>
              <a:rPr lang="en-US" altLang="en-US" sz="1600" dirty="0"/>
              <a:t>coalition being led by the National Association of Manufacturers (NAM, of which </a:t>
            </a:r>
            <a:r>
              <a:rPr lang="en-US" altLang="en-US" sz="1600" dirty="0" smtClean="0"/>
              <a:t>ACCCI </a:t>
            </a:r>
            <a:r>
              <a:rPr lang="en-US" altLang="en-US" sz="1600" dirty="0"/>
              <a:t>is a member) and the U.S. Chamber of Commerce, which </a:t>
            </a:r>
            <a:r>
              <a:rPr lang="en-US" altLang="en-US" sz="1600" dirty="0" smtClean="0"/>
              <a:t>is challenging </a:t>
            </a:r>
            <a:r>
              <a:rPr lang="en-US" altLang="en-US" sz="1600" dirty="0"/>
              <a:t>the </a:t>
            </a:r>
            <a:r>
              <a:rPr lang="en-US" altLang="en-US" sz="1600" dirty="0" smtClean="0"/>
              <a:t>rules.</a:t>
            </a:r>
          </a:p>
          <a:p>
            <a:pPr marL="0" indent="0">
              <a:buNone/>
              <a:defRPr/>
            </a:pPr>
            <a:endParaRPr lang="en-US" altLang="en-US" sz="800" dirty="0"/>
          </a:p>
          <a:p>
            <a:pPr>
              <a:defRPr/>
            </a:pPr>
            <a:r>
              <a:rPr lang="en-US" altLang="en-US" sz="1600" dirty="0"/>
              <a:t>Oral argument in </a:t>
            </a:r>
            <a:r>
              <a:rPr lang="en-US" altLang="en-US" sz="1600" i="1" dirty="0"/>
              <a:t>West Virginia v. EPA </a:t>
            </a:r>
            <a:r>
              <a:rPr lang="en-US" altLang="en-US" sz="1600" dirty="0"/>
              <a:t>was held on September 27, 2016</a:t>
            </a:r>
            <a:r>
              <a:rPr lang="en-US" altLang="en-US" sz="1600" dirty="0" smtClean="0"/>
              <a:t>.</a:t>
            </a:r>
          </a:p>
          <a:p>
            <a:pPr>
              <a:defRPr/>
            </a:pPr>
            <a:endParaRPr lang="en-US" altLang="en-US" sz="800" dirty="0" smtClean="0"/>
          </a:p>
          <a:p>
            <a:pPr>
              <a:defRPr/>
            </a:pPr>
            <a:r>
              <a:rPr lang="en-US" altLang="en-US" sz="1600" dirty="0"/>
              <a:t>In May 2017, the U.S. Court of Appeals for the D.C. Circuit placed the case in abeyance to allow EPA to reconsider under Trump Executive Order.</a:t>
            </a:r>
          </a:p>
          <a:p>
            <a:pPr>
              <a:defRPr/>
            </a:pPr>
            <a:endParaRPr lang="en-US" sz="1600" dirty="0">
              <a:solidFill>
                <a:srgbClr val="FFFFFF"/>
              </a:solidFill>
            </a:endParaRPr>
          </a:p>
          <a:p>
            <a:pPr marL="0" indent="0" algn="ctr">
              <a:buNone/>
              <a:defRPr/>
            </a:pPr>
            <a:r>
              <a:rPr lang="en-US" sz="1600" dirty="0" smtClean="0">
                <a:solidFill>
                  <a:srgbClr val="FFFFFF"/>
                </a:solidFill>
              </a:rPr>
              <a:t>(continued)</a:t>
            </a:r>
            <a:endParaRPr lang="en-US" altLang="en-US" sz="1600" b="1" dirty="0" smtClean="0"/>
          </a:p>
          <a:p>
            <a:pPr lvl="1">
              <a:defRPr/>
            </a:pPr>
            <a:endParaRPr lang="en-US" altLang="en-US" sz="1600" b="1" dirty="0"/>
          </a:p>
        </p:txBody>
      </p:sp>
      <p:sp>
        <p:nvSpPr>
          <p:cNvPr id="4" name="Rectangle 3"/>
          <p:cNvSpPr/>
          <p:nvPr/>
        </p:nvSpPr>
        <p:spPr>
          <a:xfrm>
            <a:off x="9107247" y="6043583"/>
            <a:ext cx="470000"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82137A07-8D29-4C94-88B9-2D4F5C1B0563}" type="slidenum">
              <a:rPr lang="en-US" altLang="en-US"/>
              <a:pPr marL="0" lvl="8" eaLnBrk="0" fontAlgn="base" hangingPunct="0">
                <a:spcBef>
                  <a:spcPct val="20000"/>
                </a:spcBef>
                <a:spcAft>
                  <a:spcPct val="0"/>
                </a:spcAft>
                <a:buClr>
                  <a:srgbClr val="FFCC00"/>
                </a:buClr>
                <a:buSzPct val="75000"/>
                <a:defRPr/>
              </a:pPr>
              <a:t>29</a:t>
            </a:fld>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50" name="Rectangle 6"/>
          <p:cNvSpPr>
            <a:spLocks noGrp="1" noChangeArrowheads="1"/>
          </p:cNvSpPr>
          <p:nvPr>
            <p:ph type="title"/>
          </p:nvPr>
        </p:nvSpPr>
        <p:spPr/>
        <p:txBody>
          <a:bodyPr/>
          <a:lstStyle/>
          <a:p>
            <a:pPr>
              <a:defRPr/>
            </a:pPr>
            <a:r>
              <a:rPr lang="en-US" altLang="en-US" dirty="0" smtClean="0">
                <a:solidFill>
                  <a:schemeClr val="tx2">
                    <a:lumMod val="75000"/>
                  </a:schemeClr>
                </a:solidFill>
              </a:rPr>
              <a:t>CURRENT STATUS OF THE U.S. COKE INDUSTRY</a:t>
            </a:r>
          </a:p>
        </p:txBody>
      </p:sp>
      <p:sp>
        <p:nvSpPr>
          <p:cNvPr id="108551" name="Rectangle 7"/>
          <p:cNvSpPr>
            <a:spLocks noGrp="1" noChangeArrowheads="1"/>
          </p:cNvSpPr>
          <p:nvPr>
            <p:ph type="body" idx="1"/>
          </p:nvPr>
        </p:nvSpPr>
        <p:spPr>
          <a:xfrm>
            <a:off x="1066800" y="2056799"/>
            <a:ext cx="8382000" cy="3986183"/>
          </a:xfrm>
        </p:spPr>
        <p:txBody>
          <a:bodyPr/>
          <a:lstStyle/>
          <a:p>
            <a:pPr>
              <a:defRPr/>
            </a:pPr>
            <a:endParaRPr lang="en-US" altLang="en-US" sz="1800" dirty="0" smtClean="0"/>
          </a:p>
          <a:p>
            <a:pPr>
              <a:defRPr/>
            </a:pPr>
            <a:r>
              <a:rPr lang="en-US" altLang="en-US" sz="2000" dirty="0" smtClean="0"/>
              <a:t>15 operating coke plants (49 batteries), one of which (2 batteries)  is not a member of ACCCI</a:t>
            </a:r>
          </a:p>
          <a:p>
            <a:pPr marL="0" indent="0">
              <a:buFont typeface="Wingdings" panose="05000000000000000000" pitchFamily="2" charset="2"/>
              <a:buNone/>
              <a:defRPr/>
            </a:pPr>
            <a:endParaRPr lang="en-US" altLang="en-US" sz="2000" dirty="0" smtClean="0"/>
          </a:p>
          <a:p>
            <a:pPr marL="685800" lvl="1" indent="-341313">
              <a:defRPr/>
            </a:pPr>
            <a:r>
              <a:rPr lang="en-US" altLang="en-US" sz="2000" b="1" dirty="0" smtClean="0"/>
              <a:t>6 integrated steel “by-product recovery” plants (20 batteries)</a:t>
            </a:r>
          </a:p>
          <a:p>
            <a:pPr marL="685800" lvl="1" indent="-341313">
              <a:defRPr/>
            </a:pPr>
            <a:r>
              <a:rPr lang="en-US" altLang="en-US" sz="2000" b="1" dirty="0"/>
              <a:t>4</a:t>
            </a:r>
            <a:r>
              <a:rPr lang="en-US" altLang="en-US" sz="2000" b="1" dirty="0" smtClean="0"/>
              <a:t> “merchant” “by-product recovery” plants (</a:t>
            </a:r>
            <a:r>
              <a:rPr lang="en-US" altLang="en-US" sz="2000" b="1" dirty="0"/>
              <a:t>9</a:t>
            </a:r>
            <a:r>
              <a:rPr lang="en-US" altLang="en-US" sz="2000" b="1" dirty="0" smtClean="0"/>
              <a:t> batteries), one of which (2 batteries) is not a member of ACCCI</a:t>
            </a:r>
          </a:p>
          <a:p>
            <a:pPr marL="685800" lvl="1" indent="-341313">
              <a:defRPr/>
            </a:pPr>
            <a:r>
              <a:rPr lang="en-US" altLang="en-US" sz="2000" b="1" dirty="0" smtClean="0"/>
              <a:t>5 “merchant” “heat-recovery” plants (20 batteries)</a:t>
            </a:r>
          </a:p>
          <a:p>
            <a:pPr marL="457200" lvl="1" indent="0">
              <a:buFontTx/>
              <a:buNone/>
              <a:defRPr/>
            </a:pPr>
            <a:endParaRPr lang="en-US" altLang="en-US" sz="2000" b="1" dirty="0" smtClean="0"/>
          </a:p>
          <a:p>
            <a:pPr>
              <a:defRPr/>
            </a:pPr>
            <a:r>
              <a:rPr lang="en-US" altLang="en-US" sz="2000" dirty="0" smtClean="0"/>
              <a:t>ACCCI addresses </a:t>
            </a:r>
            <a:r>
              <a:rPr lang="en-US" altLang="en-US" sz="2000" dirty="0"/>
              <a:t>key </a:t>
            </a:r>
            <a:r>
              <a:rPr lang="en-US" altLang="en-US" sz="2000" dirty="0" smtClean="0"/>
              <a:t>“general industry” regulatory </a:t>
            </a:r>
            <a:r>
              <a:rPr lang="en-US" altLang="en-US" sz="2000" dirty="0"/>
              <a:t>issues facing the </a:t>
            </a:r>
            <a:r>
              <a:rPr lang="en-US" altLang="en-US" sz="2000" dirty="0" smtClean="0"/>
              <a:t>U.S. coke </a:t>
            </a:r>
            <a:r>
              <a:rPr lang="en-US" altLang="en-US" sz="2000" dirty="0"/>
              <a:t>industry.</a:t>
            </a:r>
          </a:p>
          <a:p>
            <a:pPr>
              <a:defRPr/>
            </a:pPr>
            <a:endParaRPr lang="en-US" altLang="en-US" sz="2000" dirty="0" smtClean="0"/>
          </a:p>
          <a:p>
            <a:pPr>
              <a:defRPr/>
            </a:pPr>
            <a:r>
              <a:rPr lang="en-US" altLang="en-US" sz="2000" dirty="0" smtClean="0"/>
              <a:t>ACCCI-managed “Coke Oven Environmental Task Force” (COETF) addresses key “sector-specific” </a:t>
            </a:r>
            <a:r>
              <a:rPr lang="en-US" altLang="en-US" sz="2000" u="sng" dirty="0" smtClean="0"/>
              <a:t>environmental</a:t>
            </a:r>
            <a:r>
              <a:rPr lang="en-US" altLang="en-US" sz="2000" dirty="0" smtClean="0"/>
              <a:t> issues facing the U.S. </a:t>
            </a:r>
            <a:r>
              <a:rPr lang="en-US" altLang="en-US" sz="2000" u="sng" dirty="0" smtClean="0"/>
              <a:t>by-product recovery coke industry</a:t>
            </a:r>
            <a:r>
              <a:rPr lang="en-US" altLang="en-US" sz="2000" dirty="0" smtClean="0"/>
              <a:t>.</a:t>
            </a:r>
          </a:p>
          <a:p>
            <a:pPr lvl="1">
              <a:defRPr/>
            </a:pPr>
            <a:endParaRPr lang="en-US" altLang="en-US" sz="1800" dirty="0" smtClean="0"/>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EB6C742-33C6-4918-B1FD-F0332AEA0A61}" type="slidenum">
              <a:rPr lang="en-US" altLang="en-US"/>
              <a:pPr marL="0" lvl="8" eaLnBrk="0" fontAlgn="base" hangingPunct="0">
                <a:spcBef>
                  <a:spcPct val="20000"/>
                </a:spcBef>
                <a:spcAft>
                  <a:spcPct val="0"/>
                </a:spcAft>
                <a:buClr>
                  <a:srgbClr val="FFCC00"/>
                </a:buClr>
                <a:buSzPct val="75000"/>
                <a:defRPr/>
              </a:pPr>
              <a:t>3</a:t>
            </a:fld>
            <a:endParaRPr lang="en-US"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a:t/>
            </a:r>
            <a:br>
              <a:rPr lang="en-US" altLang="en-US" dirty="0"/>
            </a:br>
            <a:r>
              <a:rPr lang="en-US" altLang="en-US" sz="2800" dirty="0" smtClean="0">
                <a:solidFill>
                  <a:schemeClr val="tx2">
                    <a:lumMod val="75000"/>
                  </a:schemeClr>
                </a:solidFill>
                <a:effectLst/>
              </a:rPr>
              <a:t>EPA’S</a:t>
            </a:r>
            <a:r>
              <a:rPr lang="en-US" altLang="en-US" sz="2800" dirty="0" smtClean="0">
                <a:solidFill>
                  <a:schemeClr val="tx2">
                    <a:lumMod val="75000"/>
                  </a:schemeClr>
                </a:solidFill>
                <a:effectLst/>
                <a:latin typeface="Helvetica" panose="020B0604020202020204" pitchFamily="34" charset="0"/>
              </a:rPr>
              <a:t> GREENHOUSE GAS POLICIES </a:t>
            </a:r>
            <a:r>
              <a:rPr lang="en-US" altLang="en-US" sz="2800" i="1" dirty="0" smtClean="0">
                <a:solidFill>
                  <a:schemeClr val="tx2">
                    <a:lumMod val="75000"/>
                  </a:schemeClr>
                </a:solidFill>
                <a:effectLst/>
                <a:latin typeface="Helvetica" panose="020B0604020202020204" pitchFamily="34" charset="0"/>
              </a:rPr>
              <a:t>(continued)</a:t>
            </a:r>
            <a:endParaRPr lang="en-US" altLang="en-US" dirty="0" smtClean="0">
              <a:solidFill>
                <a:schemeClr val="tx2">
                  <a:lumMod val="75000"/>
                </a:schemeClr>
              </a:solidFill>
            </a:endParaRPr>
          </a:p>
        </p:txBody>
      </p:sp>
      <p:sp>
        <p:nvSpPr>
          <p:cNvPr id="362499" name="Rectangle 3"/>
          <p:cNvSpPr>
            <a:spLocks noGrp="1" noChangeArrowheads="1"/>
          </p:cNvSpPr>
          <p:nvPr>
            <p:ph type="body" idx="1"/>
          </p:nvPr>
        </p:nvSpPr>
        <p:spPr>
          <a:xfrm>
            <a:off x="1066800" y="3048000"/>
            <a:ext cx="8382000" cy="2590800"/>
          </a:xfrm>
        </p:spPr>
        <p:txBody>
          <a:bodyPr/>
          <a:lstStyle/>
          <a:p>
            <a:pPr marL="1085850" lvl="2" indent="-338138">
              <a:defRPr/>
            </a:pPr>
            <a:endParaRPr lang="en-US" altLang="en-US" sz="1600" b="1" dirty="0" smtClean="0"/>
          </a:p>
          <a:p>
            <a:pPr lvl="0">
              <a:defRPr/>
            </a:pPr>
            <a:endParaRPr lang="en-US" altLang="en-US" sz="1600" dirty="0" smtClean="0">
              <a:solidFill>
                <a:srgbClr val="FFFFFF"/>
              </a:solidFill>
            </a:endParaRPr>
          </a:p>
          <a:p>
            <a:pPr lvl="0">
              <a:defRPr/>
            </a:pPr>
            <a:r>
              <a:rPr lang="en-US" altLang="en-US" sz="1600" b="1" dirty="0" smtClean="0"/>
              <a:t>On October 16, 2017, EPA’s published </a:t>
            </a:r>
            <a:r>
              <a:rPr lang="en-US" altLang="en-US" sz="1600" b="1" dirty="0"/>
              <a:t>a</a:t>
            </a:r>
            <a:r>
              <a:rPr lang="en-US" altLang="en-US" sz="1600" b="1" dirty="0" smtClean="0"/>
              <a:t> </a:t>
            </a:r>
            <a:r>
              <a:rPr lang="en-US" altLang="en-US" sz="1600" b="1" dirty="0"/>
              <a:t>CPP </a:t>
            </a:r>
            <a:r>
              <a:rPr lang="en-US" altLang="en-US" sz="1600" b="1" u="sng" dirty="0"/>
              <a:t>repeal</a:t>
            </a:r>
            <a:r>
              <a:rPr lang="en-US" altLang="en-US" sz="1600" b="1" dirty="0"/>
              <a:t> </a:t>
            </a:r>
            <a:r>
              <a:rPr lang="en-US" altLang="en-US" sz="1600" b="1" dirty="0" smtClean="0"/>
              <a:t>proposed rule </a:t>
            </a:r>
            <a:r>
              <a:rPr lang="en-US" altLang="en-US" sz="1600" b="1" dirty="0"/>
              <a:t>(82 FR 48035</a:t>
            </a:r>
            <a:r>
              <a:rPr lang="en-US" altLang="en-US" sz="1600" b="1" dirty="0" smtClean="0"/>
              <a:t>).</a:t>
            </a:r>
          </a:p>
          <a:p>
            <a:pPr marL="633412" lvl="1">
              <a:buFont typeface="Arial" panose="020B0604020202020204" pitchFamily="34" charset="0"/>
              <a:buChar char="•"/>
              <a:defRPr/>
            </a:pPr>
            <a:endParaRPr lang="en-US" altLang="en-US" sz="800" b="1" dirty="0"/>
          </a:p>
          <a:p>
            <a:pPr marL="685800" lvl="1" indent="-339725">
              <a:buFont typeface="Arial" panose="020B0604020202020204" pitchFamily="34" charset="0"/>
              <a:buChar char="•"/>
              <a:defRPr/>
            </a:pPr>
            <a:r>
              <a:rPr lang="en-US" altLang="en-US" sz="1600" b="1" dirty="0"/>
              <a:t>EPA </a:t>
            </a:r>
            <a:r>
              <a:rPr lang="en-US" altLang="en-US" sz="1600" b="1" dirty="0" smtClean="0"/>
              <a:t>proposed </a:t>
            </a:r>
            <a:r>
              <a:rPr lang="en-US" altLang="en-US" sz="1600" b="1" dirty="0"/>
              <a:t>to repeal the CPP based on a re-interpretation of CAA 111(d) that the statute does not authorize “outside the fence line” </a:t>
            </a:r>
            <a:r>
              <a:rPr lang="en-US" altLang="en-US" sz="1600" b="1" dirty="0" smtClean="0"/>
              <a:t>controls.</a:t>
            </a:r>
          </a:p>
          <a:p>
            <a:pPr marL="685800" lvl="1" indent="-339725">
              <a:buFont typeface="Arial" panose="020B0604020202020204" pitchFamily="34" charset="0"/>
              <a:buChar char="•"/>
              <a:defRPr/>
            </a:pPr>
            <a:endParaRPr lang="en-US" altLang="en-US" sz="800" b="1" dirty="0" smtClean="0"/>
          </a:p>
          <a:p>
            <a:pPr marL="685800" lvl="1" indent="-339725">
              <a:buFont typeface="Arial" panose="020B0604020202020204" pitchFamily="34" charset="0"/>
              <a:buChar char="•"/>
              <a:defRPr/>
            </a:pPr>
            <a:r>
              <a:rPr lang="en-US" altLang="en-US" sz="1600" b="1" dirty="0"/>
              <a:t>Proposal also </a:t>
            </a:r>
            <a:r>
              <a:rPr lang="en-US" altLang="en-US" sz="1600" b="1" dirty="0" smtClean="0"/>
              <a:t>based the repeal </a:t>
            </a:r>
            <a:r>
              <a:rPr lang="en-US" altLang="en-US" sz="1600" b="1" dirty="0"/>
              <a:t>on inaccuracies in the Obama </a:t>
            </a:r>
            <a:r>
              <a:rPr lang="en-US" altLang="en-US" sz="1600" b="1" dirty="0" smtClean="0"/>
              <a:t>Administration’s </a:t>
            </a:r>
            <a:r>
              <a:rPr lang="en-US" altLang="en-US" sz="1600" b="1" dirty="0"/>
              <a:t>calculations of costs and benefits of the </a:t>
            </a:r>
            <a:r>
              <a:rPr lang="en-US" altLang="en-US" sz="1600" b="1" dirty="0" smtClean="0"/>
              <a:t>CPP.</a:t>
            </a:r>
          </a:p>
          <a:p>
            <a:pPr marL="685800" lvl="1" indent="-339725">
              <a:buFont typeface="Arial" panose="020B0604020202020204" pitchFamily="34" charset="0"/>
              <a:buChar char="•"/>
              <a:defRPr/>
            </a:pPr>
            <a:endParaRPr lang="en-US" altLang="en-US" sz="800" b="1" dirty="0"/>
          </a:p>
          <a:p>
            <a:pPr marL="685800" lvl="1" indent="-339725">
              <a:buFont typeface="Arial" panose="020B0604020202020204" pitchFamily="34" charset="0"/>
              <a:buChar char="•"/>
              <a:defRPr/>
            </a:pPr>
            <a:r>
              <a:rPr lang="en-US" altLang="en-US" sz="1600" b="1" dirty="0" smtClean="0"/>
              <a:t>Regulatory </a:t>
            </a:r>
            <a:r>
              <a:rPr lang="en-US" altLang="en-US" sz="1600" b="1" dirty="0"/>
              <a:t>Impact Analysis included in the proposed rule </a:t>
            </a:r>
            <a:r>
              <a:rPr lang="en-US" altLang="en-US" sz="1600" b="1" dirty="0" smtClean="0"/>
              <a:t>stated </a:t>
            </a:r>
            <a:r>
              <a:rPr lang="en-US" altLang="en-US" sz="1600" b="1" dirty="0"/>
              <a:t>that repeal of the CPP </a:t>
            </a:r>
            <a:r>
              <a:rPr lang="en-US" altLang="en-US" sz="1600" b="1" dirty="0" smtClean="0"/>
              <a:t>would </a:t>
            </a:r>
            <a:r>
              <a:rPr lang="en-US" altLang="en-US" sz="1600" b="1" dirty="0"/>
              <a:t>save $33 billion in 2030 due to avoided compliance </a:t>
            </a:r>
            <a:r>
              <a:rPr lang="en-US" altLang="en-US" sz="1600" b="1" dirty="0" smtClean="0"/>
              <a:t>costs.</a:t>
            </a:r>
          </a:p>
          <a:p>
            <a:pPr marL="685800" lvl="1" indent="-339725">
              <a:buFont typeface="Arial" panose="020B0604020202020204" pitchFamily="34" charset="0"/>
              <a:buChar char="•"/>
              <a:defRPr/>
            </a:pPr>
            <a:endParaRPr lang="en-US" altLang="en-US" sz="800" b="1" i="1" dirty="0">
              <a:solidFill>
                <a:srgbClr val="FF0000"/>
              </a:solidFill>
            </a:endParaRPr>
          </a:p>
          <a:p>
            <a:pPr marL="685800" lvl="1" indent="-339725">
              <a:buFont typeface="Arial" panose="020B0604020202020204" pitchFamily="34" charset="0"/>
              <a:buChar char="•"/>
              <a:defRPr/>
            </a:pPr>
            <a:r>
              <a:rPr lang="en-US" altLang="en-US" sz="1600" b="1" dirty="0" smtClean="0"/>
              <a:t>The comment period on </a:t>
            </a:r>
            <a:r>
              <a:rPr lang="en-US" altLang="en-US" sz="1600" b="1" dirty="0"/>
              <a:t>the </a:t>
            </a:r>
            <a:r>
              <a:rPr lang="en-US" altLang="en-US" sz="1600" b="1" dirty="0" smtClean="0"/>
              <a:t>proposal closed on April 26, 2018; ACCCI was a member of a U.S. Chamber of Commerce-led coalition that commented.</a:t>
            </a:r>
          </a:p>
          <a:p>
            <a:pPr marL="339725" lvl="0" indent="0" algn="ctr">
              <a:spcBef>
                <a:spcPts val="600"/>
              </a:spcBef>
              <a:spcAft>
                <a:spcPts val="600"/>
              </a:spcAft>
              <a:buNone/>
              <a:defRPr/>
            </a:pPr>
            <a:endParaRPr lang="en-US" sz="1800" dirty="0" smtClean="0">
              <a:solidFill>
                <a:srgbClr val="FFFFFF"/>
              </a:solidFill>
            </a:endParaRPr>
          </a:p>
          <a:p>
            <a:pPr marL="339725" lvl="0" indent="0" algn="ctr">
              <a:spcBef>
                <a:spcPts val="600"/>
              </a:spcBef>
              <a:spcAft>
                <a:spcPts val="600"/>
              </a:spcAft>
              <a:buNone/>
              <a:defRPr/>
            </a:pPr>
            <a:r>
              <a:rPr lang="en-US" sz="1600" dirty="0" smtClean="0">
                <a:solidFill>
                  <a:srgbClr val="FFFFFF"/>
                </a:solidFill>
              </a:rPr>
              <a:t>(</a:t>
            </a:r>
            <a:r>
              <a:rPr lang="en-US" sz="1600" dirty="0">
                <a:solidFill>
                  <a:srgbClr val="FFFFFF"/>
                </a:solidFill>
              </a:rPr>
              <a:t>continued)</a:t>
            </a:r>
            <a:endParaRPr lang="en-US" altLang="en-US" sz="1600" dirty="0">
              <a:solidFill>
                <a:srgbClr val="FFFFFF"/>
              </a:solidFill>
            </a:endParaRPr>
          </a:p>
          <a:p>
            <a:pPr marL="685800" lvl="1" indent="-338138">
              <a:defRPr/>
            </a:pPr>
            <a:endParaRPr lang="en-US" altLang="en-US" sz="1600" b="1" i="1" dirty="0" smtClean="0">
              <a:solidFill>
                <a:srgbClr val="FF0000"/>
              </a:solidFill>
            </a:endParaRPr>
          </a:p>
          <a:p>
            <a:pPr lvl="1">
              <a:defRPr/>
            </a:pPr>
            <a:endParaRPr lang="en-US" altLang="en-US" sz="1600" b="1" dirty="0"/>
          </a:p>
          <a:p>
            <a:pPr lvl="1">
              <a:defRPr/>
            </a:pPr>
            <a:endParaRPr lang="en-US" altLang="en-US" sz="1600" b="1" dirty="0"/>
          </a:p>
        </p:txBody>
      </p:sp>
      <p:sp>
        <p:nvSpPr>
          <p:cNvPr id="4" name="Rectangle 3"/>
          <p:cNvSpPr/>
          <p:nvPr/>
        </p:nvSpPr>
        <p:spPr>
          <a:xfrm>
            <a:off x="9107247" y="6043583"/>
            <a:ext cx="470000"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82137A07-8D29-4C94-88B9-2D4F5C1B0563}" type="slidenum">
              <a:rPr lang="en-US" altLang="en-US"/>
              <a:pPr marL="0" lvl="8" eaLnBrk="0" fontAlgn="base" hangingPunct="0">
                <a:spcBef>
                  <a:spcPct val="20000"/>
                </a:spcBef>
                <a:spcAft>
                  <a:spcPct val="0"/>
                </a:spcAft>
                <a:buClr>
                  <a:srgbClr val="FFCC00"/>
                </a:buClr>
                <a:buSzPct val="75000"/>
                <a:defRPr/>
              </a:pPr>
              <a:t>30</a:t>
            </a:fld>
            <a:endParaRPr lang="en-US" altLang="en-US" dirty="0"/>
          </a:p>
        </p:txBody>
      </p:sp>
    </p:spTree>
    <p:extLst>
      <p:ext uri="{BB962C8B-B14F-4D97-AF65-F5344CB8AC3E}">
        <p14:creationId xmlns:p14="http://schemas.microsoft.com/office/powerpoint/2010/main" val="13837842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a:t/>
            </a:r>
            <a:br>
              <a:rPr lang="en-US" altLang="en-US" dirty="0"/>
            </a:br>
            <a:r>
              <a:rPr lang="en-US" altLang="en-US" sz="2800" dirty="0" smtClean="0">
                <a:solidFill>
                  <a:schemeClr val="tx2">
                    <a:lumMod val="75000"/>
                  </a:schemeClr>
                </a:solidFill>
                <a:effectLst/>
              </a:rPr>
              <a:t>EPA’S</a:t>
            </a:r>
            <a:r>
              <a:rPr lang="en-US" altLang="en-US" sz="2800" dirty="0" smtClean="0">
                <a:solidFill>
                  <a:schemeClr val="tx2">
                    <a:lumMod val="75000"/>
                  </a:schemeClr>
                </a:solidFill>
                <a:effectLst/>
                <a:latin typeface="Helvetica" panose="020B0604020202020204" pitchFamily="34" charset="0"/>
              </a:rPr>
              <a:t> GREENHOUSE GAS POLICIES </a:t>
            </a:r>
            <a:r>
              <a:rPr lang="en-US" altLang="en-US" sz="2800" i="1" dirty="0" smtClean="0">
                <a:solidFill>
                  <a:schemeClr val="tx2">
                    <a:lumMod val="75000"/>
                  </a:schemeClr>
                </a:solidFill>
                <a:effectLst/>
                <a:latin typeface="Helvetica" panose="020B0604020202020204" pitchFamily="34" charset="0"/>
              </a:rPr>
              <a:t>(Concluded)</a:t>
            </a:r>
            <a:endParaRPr lang="en-US" altLang="en-US" dirty="0" smtClean="0">
              <a:solidFill>
                <a:schemeClr val="tx2">
                  <a:lumMod val="75000"/>
                </a:schemeClr>
              </a:solidFill>
            </a:endParaRPr>
          </a:p>
        </p:txBody>
      </p:sp>
      <p:sp>
        <p:nvSpPr>
          <p:cNvPr id="362499" name="Rectangle 3"/>
          <p:cNvSpPr>
            <a:spLocks noGrp="1" noChangeArrowheads="1"/>
          </p:cNvSpPr>
          <p:nvPr>
            <p:ph type="body" idx="1"/>
          </p:nvPr>
        </p:nvSpPr>
        <p:spPr>
          <a:xfrm>
            <a:off x="1066800" y="1676399"/>
            <a:ext cx="8382000" cy="4767293"/>
          </a:xfrm>
        </p:spPr>
        <p:txBody>
          <a:bodyPr/>
          <a:lstStyle/>
          <a:p>
            <a:pPr marL="685800" lvl="1" indent="-339725">
              <a:buFont typeface="Arial" panose="020B0604020202020204" pitchFamily="34" charset="0"/>
              <a:buChar char="•"/>
              <a:defRPr/>
            </a:pPr>
            <a:endParaRPr lang="en-US" altLang="en-US" sz="800" b="1" dirty="0" smtClean="0"/>
          </a:p>
          <a:p>
            <a:pPr lvl="0">
              <a:defRPr/>
            </a:pPr>
            <a:r>
              <a:rPr lang="en-US" altLang="en-US" sz="1600" b="1" dirty="0" smtClean="0"/>
              <a:t>On December 28, 2017, EPA published </a:t>
            </a:r>
            <a:r>
              <a:rPr lang="en-US" altLang="en-US" sz="1600" b="1" dirty="0"/>
              <a:t>a</a:t>
            </a:r>
            <a:r>
              <a:rPr lang="en-US" altLang="en-US" sz="1600" b="1" dirty="0" smtClean="0"/>
              <a:t> CPP </a:t>
            </a:r>
            <a:r>
              <a:rPr lang="en-US" altLang="en-US" sz="1600" b="1" u="sng" dirty="0" smtClean="0"/>
              <a:t>replacement</a:t>
            </a:r>
            <a:r>
              <a:rPr lang="en-US" altLang="en-US" sz="1600" b="1" dirty="0" smtClean="0"/>
              <a:t> advance notice of proposed rulemaking (ANPRM).</a:t>
            </a:r>
          </a:p>
          <a:p>
            <a:pPr marL="633412" lvl="1">
              <a:buFont typeface="Arial" panose="020B0604020202020204" pitchFamily="34" charset="0"/>
              <a:buChar char="•"/>
              <a:defRPr/>
            </a:pPr>
            <a:endParaRPr lang="en-US" altLang="en-US" sz="800" b="1" dirty="0"/>
          </a:p>
          <a:p>
            <a:pPr marL="685800" lvl="1" indent="-339725">
              <a:buFont typeface="Arial" panose="020B0604020202020204" pitchFamily="34" charset="0"/>
              <a:buChar char="•"/>
              <a:defRPr/>
            </a:pPr>
            <a:r>
              <a:rPr lang="en-US" altLang="en-US" sz="1600" b="1" dirty="0"/>
              <a:t>EPA </a:t>
            </a:r>
            <a:r>
              <a:rPr lang="en-US" altLang="en-US" sz="1600" b="1" dirty="0" smtClean="0"/>
              <a:t>requested </a:t>
            </a:r>
            <a:r>
              <a:rPr lang="en-US" altLang="en-US" sz="1600" b="1" dirty="0"/>
              <a:t>information from the public on topics </a:t>
            </a:r>
            <a:r>
              <a:rPr lang="en-US" altLang="en-US" sz="1600" b="1" dirty="0" smtClean="0"/>
              <a:t>related </a:t>
            </a:r>
            <a:r>
              <a:rPr lang="en-US" altLang="en-US" sz="1600" b="1" dirty="0"/>
              <a:t>to a replacement rule for the </a:t>
            </a:r>
            <a:r>
              <a:rPr lang="en-US" altLang="en-US" sz="1600" b="1" dirty="0" smtClean="0"/>
              <a:t>CPP.</a:t>
            </a:r>
          </a:p>
          <a:p>
            <a:pPr marL="685800" lvl="1" indent="-339725">
              <a:buFont typeface="Arial" panose="020B0604020202020204" pitchFamily="34" charset="0"/>
              <a:buChar char="•"/>
              <a:defRPr/>
            </a:pPr>
            <a:endParaRPr lang="en-US" altLang="en-US" sz="800" b="1" dirty="0"/>
          </a:p>
          <a:p>
            <a:pPr marL="685800" lvl="1" indent="-339725">
              <a:buFont typeface="Arial" panose="020B0604020202020204" pitchFamily="34" charset="0"/>
              <a:buChar char="•"/>
              <a:defRPr/>
            </a:pPr>
            <a:r>
              <a:rPr lang="en-US" altLang="en-US" sz="1600" b="1" dirty="0" smtClean="0"/>
              <a:t>ANPRM showed </a:t>
            </a:r>
            <a:r>
              <a:rPr lang="en-US" altLang="en-US" sz="1600" b="1" dirty="0"/>
              <a:t>EPA’s focus on federal-state cooperation in developing and implementing a rule and seeking input on BSER implemented “to or at” the affected EGU – i.e., “inside the fence </a:t>
            </a:r>
            <a:r>
              <a:rPr lang="en-US" altLang="en-US" sz="1600" b="1" dirty="0" smtClean="0"/>
              <a:t>line.”</a:t>
            </a:r>
          </a:p>
          <a:p>
            <a:pPr marL="685800" lvl="1" indent="-339725">
              <a:buFont typeface="Arial" panose="020B0604020202020204" pitchFamily="34" charset="0"/>
              <a:buChar char="•"/>
              <a:defRPr/>
            </a:pPr>
            <a:endParaRPr lang="en-US" altLang="en-US" sz="800" b="1" dirty="0"/>
          </a:p>
          <a:p>
            <a:pPr marL="685800" lvl="1" indent="-339725">
              <a:buFont typeface="Arial" panose="020B0604020202020204" pitchFamily="34" charset="0"/>
              <a:buChar char="•"/>
              <a:defRPr/>
            </a:pPr>
            <a:r>
              <a:rPr lang="en-US" altLang="en-US" sz="1600" b="1" dirty="0"/>
              <a:t>The comment period on the proposal closed on </a:t>
            </a:r>
            <a:r>
              <a:rPr lang="en-US" altLang="en-US" sz="1600" b="1" dirty="0" smtClean="0"/>
              <a:t>February </a:t>
            </a:r>
            <a:r>
              <a:rPr lang="en-US" altLang="en-US" sz="1600" b="1" dirty="0"/>
              <a:t>26, 2018; ACCCI was a member of a U.S. Chamber of Commerce-led coalition that commented</a:t>
            </a:r>
            <a:r>
              <a:rPr lang="en-US" altLang="en-US" sz="1600" b="1" dirty="0" smtClean="0"/>
              <a:t>.</a:t>
            </a:r>
          </a:p>
          <a:p>
            <a:pPr marL="1028700" lvl="1" indent="-339725">
              <a:buFont typeface="Arial" panose="020B0604020202020204" pitchFamily="34" charset="0"/>
              <a:buChar char="•"/>
              <a:defRPr/>
            </a:pPr>
            <a:endParaRPr lang="en-US" altLang="en-US" sz="800" b="1" i="1" dirty="0">
              <a:solidFill>
                <a:srgbClr val="FF0000"/>
              </a:solidFill>
            </a:endParaRPr>
          </a:p>
          <a:p>
            <a:pPr lvl="0">
              <a:defRPr/>
            </a:pPr>
            <a:r>
              <a:rPr lang="en-US" altLang="en-US" sz="1800" b="1" dirty="0" smtClean="0"/>
              <a:t>On August 31, 2018, EPA </a:t>
            </a:r>
            <a:r>
              <a:rPr lang="en-US" altLang="en-US" sz="1800" b="1" dirty="0"/>
              <a:t>published </a:t>
            </a:r>
            <a:r>
              <a:rPr lang="en-US" altLang="en-US" sz="1800" b="1" dirty="0" smtClean="0"/>
              <a:t>an “Affordable </a:t>
            </a:r>
            <a:r>
              <a:rPr lang="en-US" altLang="en-US" sz="1800" b="1" dirty="0"/>
              <a:t>Clean Energy” </a:t>
            </a:r>
            <a:r>
              <a:rPr lang="en-US" altLang="en-US" sz="1800" b="1" dirty="0" smtClean="0"/>
              <a:t>(ACE) proposal. </a:t>
            </a:r>
          </a:p>
          <a:p>
            <a:pPr marL="571500" indent="-339725">
              <a:buFont typeface="Arial" panose="020B0604020202020204" pitchFamily="34" charset="0"/>
              <a:buChar char="•"/>
              <a:defRPr/>
            </a:pPr>
            <a:endParaRPr lang="en-US" altLang="en-US" sz="800" dirty="0"/>
          </a:p>
          <a:p>
            <a:pPr marL="685800" lvl="1" indent="-339725">
              <a:buFont typeface="Arial" panose="020B0604020202020204" pitchFamily="34" charset="0"/>
              <a:buChar char="•"/>
              <a:defRPr/>
            </a:pPr>
            <a:r>
              <a:rPr lang="en-US" altLang="en-US" sz="1600" b="1" dirty="0" smtClean="0"/>
              <a:t>ACCCI was a member of a U.S. Chamber of Commerce-led coalition that commented on October 31, 2018, in support of the proposal.</a:t>
            </a:r>
          </a:p>
          <a:p>
            <a:pPr marL="685800" lvl="1" indent="-339725">
              <a:buFont typeface="Arial" panose="020B0604020202020204" pitchFamily="34" charset="0"/>
              <a:buChar char="•"/>
              <a:defRPr/>
            </a:pPr>
            <a:endParaRPr lang="en-US" altLang="en-US" sz="800" b="1" dirty="0" smtClean="0"/>
          </a:p>
          <a:p>
            <a:pPr marL="685800" lvl="1" indent="-339725">
              <a:buFont typeface="Arial" panose="020B0604020202020204" pitchFamily="34" charset="0"/>
              <a:buChar char="•"/>
              <a:defRPr/>
            </a:pPr>
            <a:r>
              <a:rPr lang="en-US" sz="1600" b="1" i="1" u="sng" dirty="0">
                <a:solidFill>
                  <a:srgbClr val="CC0000"/>
                </a:solidFill>
                <a:effectLst/>
              </a:rPr>
              <a:t>On July 8, </a:t>
            </a:r>
            <a:r>
              <a:rPr lang="en-US" sz="1600" b="1" i="1" u="sng" dirty="0" smtClean="0">
                <a:solidFill>
                  <a:srgbClr val="CC0000"/>
                </a:solidFill>
                <a:effectLst/>
              </a:rPr>
              <a:t>2019, EPA </a:t>
            </a:r>
            <a:r>
              <a:rPr lang="en-US" sz="1600" b="1" i="1" u="sng" dirty="0">
                <a:solidFill>
                  <a:srgbClr val="CC0000"/>
                </a:solidFill>
                <a:effectLst/>
              </a:rPr>
              <a:t>issued </a:t>
            </a:r>
            <a:r>
              <a:rPr lang="en-US" sz="1600" b="1" i="1" u="sng" dirty="0" smtClean="0">
                <a:solidFill>
                  <a:srgbClr val="CC0000"/>
                </a:solidFill>
                <a:effectLst/>
              </a:rPr>
              <a:t>an “ACE” </a:t>
            </a:r>
            <a:r>
              <a:rPr lang="en-US" sz="1600" b="1" i="1" u="sng" dirty="0">
                <a:solidFill>
                  <a:srgbClr val="CC0000"/>
                </a:solidFill>
                <a:effectLst/>
              </a:rPr>
              <a:t>final </a:t>
            </a:r>
            <a:r>
              <a:rPr lang="en-US" sz="1600" b="1" i="1" u="sng" dirty="0" smtClean="0">
                <a:solidFill>
                  <a:srgbClr val="CC0000"/>
                </a:solidFill>
                <a:effectLst/>
              </a:rPr>
              <a:t>rule repealing </a:t>
            </a:r>
            <a:r>
              <a:rPr lang="en-US" sz="1600" b="1" i="1" u="sng" dirty="0">
                <a:solidFill>
                  <a:srgbClr val="CC0000"/>
                </a:solidFill>
                <a:effectLst/>
              </a:rPr>
              <a:t>and </a:t>
            </a:r>
            <a:r>
              <a:rPr lang="en-US" sz="1600" b="1" i="1" u="sng" dirty="0" smtClean="0">
                <a:solidFill>
                  <a:srgbClr val="CC0000"/>
                </a:solidFill>
                <a:effectLst/>
              </a:rPr>
              <a:t>replacing </a:t>
            </a:r>
            <a:r>
              <a:rPr lang="en-US" sz="1600" b="1" i="1" u="sng" dirty="0">
                <a:solidFill>
                  <a:srgbClr val="CC0000"/>
                </a:solidFill>
                <a:effectLst/>
              </a:rPr>
              <a:t>the Clean Power Plan (CPP</a:t>
            </a:r>
            <a:r>
              <a:rPr lang="en-US" sz="1600" b="1" i="1" u="sng" dirty="0" smtClean="0">
                <a:solidFill>
                  <a:srgbClr val="CC0000"/>
                </a:solidFill>
                <a:effectLst/>
              </a:rPr>
              <a:t>).  The </a:t>
            </a:r>
            <a:r>
              <a:rPr lang="en-US" sz="1600" b="1" i="1" u="sng" dirty="0">
                <a:solidFill>
                  <a:srgbClr val="CC0000"/>
                </a:solidFill>
                <a:effectLst/>
              </a:rPr>
              <a:t>rule </a:t>
            </a:r>
            <a:r>
              <a:rPr lang="en-US" sz="1600" b="1" i="1" u="sng" dirty="0" smtClean="0">
                <a:solidFill>
                  <a:srgbClr val="CC0000"/>
                </a:solidFill>
                <a:effectLst/>
              </a:rPr>
              <a:t>became </a:t>
            </a:r>
            <a:r>
              <a:rPr lang="en-US" sz="1600" b="1" i="1" u="sng" dirty="0">
                <a:solidFill>
                  <a:srgbClr val="CC0000"/>
                </a:solidFill>
                <a:effectLst/>
              </a:rPr>
              <a:t>effective September </a:t>
            </a:r>
            <a:r>
              <a:rPr lang="en-US" sz="1600" b="1" i="1" u="sng" dirty="0" smtClean="0">
                <a:solidFill>
                  <a:srgbClr val="CC0000"/>
                </a:solidFill>
                <a:effectLst/>
              </a:rPr>
              <a:t>6, 2019</a:t>
            </a:r>
            <a:r>
              <a:rPr lang="en-US" sz="1600" b="1" i="1" dirty="0" smtClean="0">
                <a:solidFill>
                  <a:srgbClr val="CC0000"/>
                </a:solidFill>
                <a:effectLst/>
              </a:rPr>
              <a:t>.</a:t>
            </a:r>
            <a:endParaRPr lang="en-US" altLang="en-US" sz="1600" b="1" i="1" dirty="0">
              <a:solidFill>
                <a:srgbClr val="CC0000"/>
              </a:solidFill>
            </a:endParaRPr>
          </a:p>
        </p:txBody>
      </p:sp>
      <p:sp>
        <p:nvSpPr>
          <p:cNvPr id="4" name="Rectangle 3"/>
          <p:cNvSpPr/>
          <p:nvPr/>
        </p:nvSpPr>
        <p:spPr>
          <a:xfrm>
            <a:off x="9107247" y="6043583"/>
            <a:ext cx="470000"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82137A07-8D29-4C94-88B9-2D4F5C1B0563}" type="slidenum">
              <a:rPr lang="en-US" altLang="en-US"/>
              <a:pPr marL="0" lvl="8" eaLnBrk="0" fontAlgn="base" hangingPunct="0">
                <a:spcBef>
                  <a:spcPct val="20000"/>
                </a:spcBef>
                <a:spcAft>
                  <a:spcPct val="0"/>
                </a:spcAft>
                <a:buClr>
                  <a:srgbClr val="FFCC00"/>
                </a:buClr>
                <a:buSzPct val="75000"/>
                <a:defRPr/>
              </a:pPr>
              <a:t>31</a:t>
            </a:fld>
            <a:endParaRPr lang="en-US" altLang="en-US" dirty="0"/>
          </a:p>
        </p:txBody>
      </p:sp>
    </p:spTree>
    <p:extLst>
      <p:ext uri="{BB962C8B-B14F-4D97-AF65-F5344CB8AC3E}">
        <p14:creationId xmlns:p14="http://schemas.microsoft.com/office/powerpoint/2010/main" val="27160673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a:t/>
            </a:r>
            <a:br>
              <a:rPr lang="en-US" altLang="en-US" dirty="0"/>
            </a:br>
            <a:r>
              <a:rPr lang="en-US" altLang="en-US" sz="2800" dirty="0" smtClean="0">
                <a:solidFill>
                  <a:schemeClr val="tx2">
                    <a:lumMod val="75000"/>
                  </a:schemeClr>
                </a:solidFill>
                <a:effectLst/>
              </a:rPr>
              <a:t>EPA’S</a:t>
            </a:r>
            <a:r>
              <a:rPr lang="en-US" altLang="en-US" sz="2800" dirty="0" smtClean="0">
                <a:solidFill>
                  <a:schemeClr val="tx2">
                    <a:lumMod val="75000"/>
                  </a:schemeClr>
                </a:solidFill>
                <a:effectLst/>
                <a:latin typeface="Helvetica" panose="020B0604020202020204" pitchFamily="34" charset="0"/>
              </a:rPr>
              <a:t> NEW SOURCE REVIEW (NSR) INITIATIVE</a:t>
            </a:r>
            <a:endParaRPr lang="en-US" altLang="en-US" i="1" dirty="0" smtClean="0">
              <a:solidFill>
                <a:schemeClr val="tx2">
                  <a:lumMod val="75000"/>
                </a:schemeClr>
              </a:solidFill>
            </a:endParaRPr>
          </a:p>
        </p:txBody>
      </p:sp>
      <p:sp>
        <p:nvSpPr>
          <p:cNvPr id="362499" name="Rectangle 3"/>
          <p:cNvSpPr>
            <a:spLocks noGrp="1" noChangeArrowheads="1"/>
          </p:cNvSpPr>
          <p:nvPr>
            <p:ph type="body" idx="1"/>
          </p:nvPr>
        </p:nvSpPr>
        <p:spPr>
          <a:xfrm>
            <a:off x="1066800" y="1676399"/>
            <a:ext cx="8382000" cy="4767293"/>
          </a:xfrm>
        </p:spPr>
        <p:txBody>
          <a:bodyPr/>
          <a:lstStyle/>
          <a:p>
            <a:pPr marL="685800" lvl="1" indent="-339725">
              <a:buFont typeface="Arial" panose="020B0604020202020204" pitchFamily="34" charset="0"/>
              <a:buChar char="•"/>
              <a:defRPr/>
            </a:pPr>
            <a:endParaRPr lang="en-US" altLang="en-US" sz="2000" b="1" dirty="0" smtClean="0"/>
          </a:p>
          <a:p>
            <a:pPr lvl="0">
              <a:defRPr/>
            </a:pPr>
            <a:r>
              <a:rPr lang="en-US" altLang="en-US" sz="1800" dirty="0">
                <a:solidFill>
                  <a:srgbClr val="FFFFFF"/>
                </a:solidFill>
                <a:effectLst/>
              </a:rPr>
              <a:t>On </a:t>
            </a:r>
            <a:r>
              <a:rPr lang="en-US" altLang="en-US" sz="1800" dirty="0">
                <a:solidFill>
                  <a:srgbClr val="FFFFFF"/>
                </a:solidFill>
              </a:rPr>
              <a:t>September 19, 2017, the Trump EPA announced a new task force to review NSR reform ideas.</a:t>
            </a:r>
          </a:p>
          <a:p>
            <a:pPr lvl="0">
              <a:defRPr/>
            </a:pPr>
            <a:endParaRPr lang="en-US" altLang="en-US" sz="800" dirty="0">
              <a:solidFill>
                <a:srgbClr val="FFFFFF"/>
              </a:solidFill>
            </a:endParaRPr>
          </a:p>
          <a:p>
            <a:pPr marL="685800" lvl="1" indent="-338138">
              <a:defRPr/>
            </a:pPr>
            <a:r>
              <a:rPr lang="en-US" altLang="en-US" sz="1600" b="1" dirty="0">
                <a:solidFill>
                  <a:srgbClr val="FFFFFF"/>
                </a:solidFill>
              </a:rPr>
              <a:t>George W. Bush EPA’s NSR reform rules have been largely overturned by courts.</a:t>
            </a:r>
          </a:p>
          <a:p>
            <a:pPr marL="0" lvl="0" indent="0">
              <a:buNone/>
              <a:defRPr/>
            </a:pPr>
            <a:endParaRPr lang="en-US" altLang="en-US" sz="800" dirty="0">
              <a:solidFill>
                <a:srgbClr val="FFFFFF"/>
              </a:solidFill>
            </a:endParaRPr>
          </a:p>
          <a:p>
            <a:pPr marL="685800" lvl="1" indent="-346075">
              <a:defRPr/>
            </a:pPr>
            <a:r>
              <a:rPr lang="en-US" altLang="en-US" sz="1600" b="1" dirty="0">
                <a:solidFill>
                  <a:srgbClr val="FFFFFF"/>
                </a:solidFill>
              </a:rPr>
              <a:t>The goals of the Trump EPA’s initiative include streamlining the NSR process, adding incentives to making investments, and providing greater certainty in outcomes.</a:t>
            </a:r>
          </a:p>
          <a:p>
            <a:pPr lvl="1">
              <a:defRPr/>
            </a:pPr>
            <a:endParaRPr lang="en-US" altLang="en-US" sz="800" b="1" dirty="0">
              <a:solidFill>
                <a:srgbClr val="FFFFFF"/>
              </a:solidFill>
            </a:endParaRPr>
          </a:p>
          <a:p>
            <a:pPr lvl="0">
              <a:defRPr/>
            </a:pPr>
            <a:r>
              <a:rPr lang="en-US" altLang="en-US" sz="1800" dirty="0">
                <a:solidFill>
                  <a:srgbClr val="FFFFFF"/>
                </a:solidFill>
              </a:rPr>
              <a:t>NSR reform was identified as one of the top issues in public comments to the Trump EPA’s Regulatory Reform Task Force.</a:t>
            </a:r>
          </a:p>
          <a:p>
            <a:pPr marL="0" lvl="0" indent="0">
              <a:buNone/>
              <a:defRPr/>
            </a:pPr>
            <a:endParaRPr lang="en-US" altLang="en-US" sz="800" dirty="0">
              <a:solidFill>
                <a:srgbClr val="FFFFFF"/>
              </a:solidFill>
            </a:endParaRPr>
          </a:p>
          <a:p>
            <a:pPr lvl="0">
              <a:defRPr/>
            </a:pPr>
            <a:r>
              <a:rPr lang="en-US" altLang="en-US" sz="1800" dirty="0">
                <a:solidFill>
                  <a:srgbClr val="FFFFFF"/>
                </a:solidFill>
              </a:rPr>
              <a:t>ACCCI </a:t>
            </a:r>
            <a:r>
              <a:rPr lang="en-US" altLang="en-US" sz="1800" dirty="0" smtClean="0">
                <a:solidFill>
                  <a:srgbClr val="FFFFFF"/>
                </a:solidFill>
              </a:rPr>
              <a:t>staff has been participating in a series of </a:t>
            </a:r>
            <a:r>
              <a:rPr lang="en-US" altLang="en-US" sz="1800" dirty="0">
                <a:solidFill>
                  <a:srgbClr val="FFFFFF"/>
                </a:solidFill>
              </a:rPr>
              <a:t>industry </a:t>
            </a:r>
            <a:r>
              <a:rPr lang="en-US" altLang="en-US" sz="1800" dirty="0" smtClean="0">
                <a:solidFill>
                  <a:srgbClr val="FFFFFF"/>
                </a:solidFill>
              </a:rPr>
              <a:t>NSR Reform roundtables discussing what to advocate on </a:t>
            </a:r>
            <a:r>
              <a:rPr lang="en-US" altLang="en-US" sz="1800" dirty="0">
                <a:solidFill>
                  <a:srgbClr val="FFFFFF"/>
                </a:solidFill>
              </a:rPr>
              <a:t>the matter</a:t>
            </a:r>
            <a:r>
              <a:rPr lang="en-US" altLang="en-US" sz="1800" dirty="0" smtClean="0">
                <a:solidFill>
                  <a:srgbClr val="FFFFFF"/>
                </a:solidFill>
              </a:rPr>
              <a:t>.</a:t>
            </a:r>
          </a:p>
          <a:p>
            <a:pPr marL="339725" lvl="0" indent="0" algn="ctr">
              <a:spcBef>
                <a:spcPts val="600"/>
              </a:spcBef>
              <a:spcAft>
                <a:spcPts val="600"/>
              </a:spcAft>
              <a:buNone/>
              <a:defRPr/>
            </a:pPr>
            <a:endParaRPr lang="en-US" sz="800" dirty="0" smtClean="0">
              <a:solidFill>
                <a:srgbClr val="FFFFFF"/>
              </a:solidFill>
            </a:endParaRPr>
          </a:p>
          <a:p>
            <a:pPr marL="339725" lvl="0" indent="0" algn="ctr">
              <a:spcBef>
                <a:spcPts val="600"/>
              </a:spcBef>
              <a:spcAft>
                <a:spcPts val="600"/>
              </a:spcAft>
              <a:buNone/>
              <a:defRPr/>
            </a:pPr>
            <a:r>
              <a:rPr lang="en-US" sz="1600" dirty="0" smtClean="0">
                <a:solidFill>
                  <a:srgbClr val="FFFFFF"/>
                </a:solidFill>
              </a:rPr>
              <a:t>(</a:t>
            </a:r>
            <a:r>
              <a:rPr lang="en-US" sz="1600" dirty="0">
                <a:solidFill>
                  <a:srgbClr val="FFFFFF"/>
                </a:solidFill>
              </a:rPr>
              <a:t>continued</a:t>
            </a:r>
            <a:r>
              <a:rPr lang="en-US" sz="1600" dirty="0" smtClean="0">
                <a:solidFill>
                  <a:srgbClr val="FFFFFF"/>
                </a:solidFill>
              </a:rPr>
              <a:t>)</a:t>
            </a:r>
            <a:endParaRPr lang="en-US" altLang="en-US" sz="1600" dirty="0">
              <a:solidFill>
                <a:srgbClr val="FFFFFF"/>
              </a:solidFill>
            </a:endParaRPr>
          </a:p>
          <a:p>
            <a:pPr marL="685800" lvl="1" indent="-339725">
              <a:buFont typeface="Arial" panose="020B0604020202020204" pitchFamily="34" charset="0"/>
              <a:buChar char="•"/>
              <a:defRPr/>
            </a:pPr>
            <a:endParaRPr lang="en-US" altLang="en-US" sz="2000" b="1" dirty="0"/>
          </a:p>
        </p:txBody>
      </p:sp>
      <p:sp>
        <p:nvSpPr>
          <p:cNvPr id="4" name="Rectangle 3"/>
          <p:cNvSpPr/>
          <p:nvPr/>
        </p:nvSpPr>
        <p:spPr>
          <a:xfrm>
            <a:off x="9107247" y="6043583"/>
            <a:ext cx="470000"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82137A07-8D29-4C94-88B9-2D4F5C1B0563}" type="slidenum">
              <a:rPr lang="en-US" altLang="en-US"/>
              <a:pPr marL="0" lvl="8" eaLnBrk="0" fontAlgn="base" hangingPunct="0">
                <a:spcBef>
                  <a:spcPct val="20000"/>
                </a:spcBef>
                <a:spcAft>
                  <a:spcPct val="0"/>
                </a:spcAft>
                <a:buClr>
                  <a:srgbClr val="FFCC00"/>
                </a:buClr>
                <a:buSzPct val="75000"/>
                <a:defRPr/>
              </a:pPr>
              <a:t>32</a:t>
            </a:fld>
            <a:endParaRPr lang="en-US" altLang="en-US" dirty="0"/>
          </a:p>
        </p:txBody>
      </p:sp>
    </p:spTree>
    <p:extLst>
      <p:ext uri="{BB962C8B-B14F-4D97-AF65-F5344CB8AC3E}">
        <p14:creationId xmlns:p14="http://schemas.microsoft.com/office/powerpoint/2010/main" val="866024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a:t/>
            </a:r>
            <a:br>
              <a:rPr lang="en-US" altLang="en-US" dirty="0"/>
            </a:br>
            <a:r>
              <a:rPr lang="en-US" altLang="en-US" sz="2800" dirty="0" smtClean="0">
                <a:solidFill>
                  <a:schemeClr val="tx2">
                    <a:lumMod val="75000"/>
                  </a:schemeClr>
                </a:solidFill>
                <a:effectLst/>
              </a:rPr>
              <a:t>EPA’S</a:t>
            </a:r>
            <a:r>
              <a:rPr lang="en-US" altLang="en-US" sz="2800" dirty="0" smtClean="0">
                <a:solidFill>
                  <a:schemeClr val="tx2">
                    <a:lumMod val="75000"/>
                  </a:schemeClr>
                </a:solidFill>
                <a:effectLst/>
                <a:latin typeface="Helvetica" panose="020B0604020202020204" pitchFamily="34" charset="0"/>
              </a:rPr>
              <a:t> NEW SOURCE REVIEW (NSR) INITIATIVE</a:t>
            </a:r>
            <a:br>
              <a:rPr lang="en-US" altLang="en-US" sz="2800" dirty="0" smtClean="0">
                <a:solidFill>
                  <a:schemeClr val="tx2">
                    <a:lumMod val="75000"/>
                  </a:schemeClr>
                </a:solidFill>
                <a:effectLst/>
                <a:latin typeface="Helvetica" panose="020B0604020202020204" pitchFamily="34" charset="0"/>
              </a:rPr>
            </a:br>
            <a:r>
              <a:rPr lang="en-US" altLang="en-US" sz="2800" i="1" dirty="0" smtClean="0">
                <a:solidFill>
                  <a:schemeClr val="tx2">
                    <a:lumMod val="75000"/>
                  </a:schemeClr>
                </a:solidFill>
                <a:effectLst/>
                <a:latin typeface="Helvetica" panose="020B0604020202020204" pitchFamily="34" charset="0"/>
              </a:rPr>
              <a:t>(continued)</a:t>
            </a:r>
            <a:endParaRPr lang="en-US" altLang="en-US" i="1" dirty="0" smtClean="0">
              <a:solidFill>
                <a:schemeClr val="tx2">
                  <a:lumMod val="75000"/>
                </a:schemeClr>
              </a:solidFill>
            </a:endParaRPr>
          </a:p>
        </p:txBody>
      </p:sp>
      <p:sp>
        <p:nvSpPr>
          <p:cNvPr id="362499" name="Rectangle 3"/>
          <p:cNvSpPr>
            <a:spLocks noGrp="1" noChangeArrowheads="1"/>
          </p:cNvSpPr>
          <p:nvPr>
            <p:ph type="body" idx="1"/>
          </p:nvPr>
        </p:nvSpPr>
        <p:spPr>
          <a:xfrm>
            <a:off x="1066800" y="2057400"/>
            <a:ext cx="8382000" cy="4267200"/>
          </a:xfrm>
        </p:spPr>
        <p:txBody>
          <a:bodyPr/>
          <a:lstStyle/>
          <a:p>
            <a:pPr marL="685800" lvl="1" indent="-339725">
              <a:buFont typeface="Arial" panose="020B0604020202020204" pitchFamily="34" charset="0"/>
              <a:buChar char="•"/>
              <a:defRPr/>
            </a:pPr>
            <a:endParaRPr lang="en-US" altLang="en-US" sz="2000" b="1" dirty="0" smtClean="0"/>
          </a:p>
          <a:p>
            <a:pPr lvl="0">
              <a:defRPr/>
            </a:pPr>
            <a:r>
              <a:rPr lang="en-US" altLang="en-US" sz="1800" b="1" dirty="0" smtClean="0"/>
              <a:t>On</a:t>
            </a:r>
            <a:r>
              <a:rPr lang="en-US" altLang="en-US" sz="1800" dirty="0">
                <a:solidFill>
                  <a:srgbClr val="FFFFFF"/>
                </a:solidFill>
                <a:effectLst/>
              </a:rPr>
              <a:t> </a:t>
            </a:r>
            <a:r>
              <a:rPr lang="en-US" altLang="en-US" sz="1800" b="1" dirty="0" smtClean="0"/>
              <a:t>March 13, 2018, EPA </a:t>
            </a:r>
            <a:r>
              <a:rPr lang="en-US" altLang="en-US" sz="1800" b="1" dirty="0"/>
              <a:t>issued new guidance on emission accounting for NSR </a:t>
            </a:r>
            <a:r>
              <a:rPr lang="en-US" altLang="en-US" sz="1800" b="1" dirty="0" smtClean="0"/>
              <a:t>applicability:</a:t>
            </a:r>
          </a:p>
          <a:p>
            <a:pPr marL="685800" lvl="1" indent="-339725">
              <a:buFont typeface="Arial" panose="020B0604020202020204" pitchFamily="34" charset="0"/>
              <a:buChar char="•"/>
              <a:defRPr/>
            </a:pPr>
            <a:endParaRPr lang="en-US" altLang="en-US" sz="800" b="1" dirty="0"/>
          </a:p>
          <a:p>
            <a:pPr marL="685800" lvl="2" indent="-339725">
              <a:buFont typeface="Arial" panose="020B0604020202020204" pitchFamily="34" charset="0"/>
              <a:buChar char="•"/>
              <a:defRPr/>
            </a:pPr>
            <a:r>
              <a:rPr lang="en-US" altLang="en-US" sz="1600" b="1" dirty="0"/>
              <a:t>Implements project-specific emissions increase/decrease accounting to determine whether a project has a significant emissions </a:t>
            </a:r>
            <a:r>
              <a:rPr lang="en-US" altLang="en-US" sz="1600" b="1" dirty="0" smtClean="0"/>
              <a:t>increase; and,</a:t>
            </a:r>
          </a:p>
          <a:p>
            <a:pPr marL="685800" lvl="2" indent="-339725">
              <a:buFont typeface="Arial" panose="020B0604020202020204" pitchFamily="34" charset="0"/>
              <a:buChar char="•"/>
              <a:defRPr/>
            </a:pPr>
            <a:endParaRPr lang="en-US" altLang="en-US" sz="800" b="1" dirty="0"/>
          </a:p>
          <a:p>
            <a:pPr marL="685800" lvl="2" indent="-339725">
              <a:buFont typeface="Arial" panose="020B0604020202020204" pitchFamily="34" charset="0"/>
              <a:buChar char="•"/>
              <a:defRPr/>
            </a:pPr>
            <a:r>
              <a:rPr lang="en-US" altLang="en-US" sz="1600" b="1" dirty="0"/>
              <a:t>Implements related project emissions netting to determine whether a project has a significant net emissions </a:t>
            </a:r>
            <a:r>
              <a:rPr lang="en-US" altLang="en-US" sz="1600" b="1" dirty="0" smtClean="0"/>
              <a:t>increase.</a:t>
            </a:r>
          </a:p>
          <a:p>
            <a:pPr marL="685800" lvl="2" indent="-339725">
              <a:buFont typeface="Arial" panose="020B0604020202020204" pitchFamily="34" charset="0"/>
              <a:buChar char="•"/>
              <a:defRPr/>
            </a:pPr>
            <a:endParaRPr lang="en-US" altLang="en-US" sz="1600" b="1" dirty="0"/>
          </a:p>
          <a:p>
            <a:pPr lvl="0">
              <a:defRPr/>
            </a:pPr>
            <a:r>
              <a:rPr lang="en-US" altLang="en-US" sz="1800" dirty="0"/>
              <a:t>On September 4, 2018, EPA released draft guidance on “Interpreting ‘Adjacent’ for New Source Review and Title V Source Determinations in All Industries Other Than Oil and Gas.”</a:t>
            </a:r>
          </a:p>
          <a:p>
            <a:pPr marL="685800" lvl="1" indent="-339725">
              <a:buFont typeface="Arial" panose="020B0604020202020204" pitchFamily="34" charset="0"/>
              <a:buChar char="•"/>
              <a:defRPr/>
            </a:pPr>
            <a:endParaRPr lang="en-US" altLang="en-US" sz="800" b="1" i="1" dirty="0">
              <a:solidFill>
                <a:srgbClr val="FF0000"/>
              </a:solidFill>
            </a:endParaRPr>
          </a:p>
          <a:p>
            <a:pPr marL="685800" lvl="2" indent="-339725">
              <a:buFont typeface="Arial" panose="020B0604020202020204" pitchFamily="34" charset="0"/>
              <a:buChar char="•"/>
              <a:defRPr/>
            </a:pPr>
            <a:r>
              <a:rPr lang="en-US" altLang="en-US" sz="1600" b="1" dirty="0">
                <a:effectLst/>
              </a:rPr>
              <a:t>ACCCI was a member of an API-led coalition that commented on the draft guidance on October 5, 2018.</a:t>
            </a:r>
          </a:p>
          <a:p>
            <a:pPr marL="346075" lvl="2" indent="0">
              <a:buNone/>
              <a:defRPr/>
            </a:pPr>
            <a:endParaRPr lang="en-US" altLang="en-US" sz="1600" b="1" dirty="0" smtClean="0"/>
          </a:p>
          <a:p>
            <a:pPr marL="685800" lvl="2" indent="-339725">
              <a:buFont typeface="Arial" panose="020B0604020202020204" pitchFamily="34" charset="0"/>
              <a:buChar char="•"/>
              <a:defRPr/>
            </a:pPr>
            <a:endParaRPr lang="en-US" altLang="en-US" sz="800" b="1" dirty="0" smtClean="0"/>
          </a:p>
          <a:p>
            <a:pPr marL="1085850" lvl="2" indent="-339725">
              <a:buFont typeface="Arial" panose="020B0604020202020204" pitchFamily="34" charset="0"/>
              <a:buChar char="•"/>
              <a:defRPr/>
            </a:pPr>
            <a:endParaRPr lang="en-US" altLang="en-US" sz="800" b="1" dirty="0" smtClean="0"/>
          </a:p>
          <a:p>
            <a:pPr marL="746125" lvl="2" indent="0">
              <a:buNone/>
              <a:defRPr/>
            </a:pPr>
            <a:endParaRPr lang="en-US" altLang="en-US" sz="800" b="1" dirty="0"/>
          </a:p>
          <a:p>
            <a:pPr marL="339725" lvl="0" indent="0" algn="ctr">
              <a:spcBef>
                <a:spcPts val="600"/>
              </a:spcBef>
              <a:spcAft>
                <a:spcPts val="600"/>
              </a:spcAft>
              <a:buNone/>
              <a:defRPr/>
            </a:pPr>
            <a:r>
              <a:rPr lang="en-US" sz="1600" dirty="0">
                <a:solidFill>
                  <a:srgbClr val="FFFFFF"/>
                </a:solidFill>
              </a:rPr>
              <a:t>(continued)</a:t>
            </a:r>
            <a:endParaRPr lang="en-US" altLang="en-US" sz="1600" dirty="0">
              <a:solidFill>
                <a:srgbClr val="FFFFFF"/>
              </a:solidFill>
            </a:endParaRPr>
          </a:p>
          <a:p>
            <a:pPr marL="1085850" lvl="2" indent="-339725">
              <a:buFont typeface="Arial" panose="020B0604020202020204" pitchFamily="34" charset="0"/>
              <a:buChar char="•"/>
              <a:defRPr/>
            </a:pPr>
            <a:endParaRPr lang="en-US" altLang="en-US" sz="1200" b="1" dirty="0"/>
          </a:p>
        </p:txBody>
      </p:sp>
      <p:sp>
        <p:nvSpPr>
          <p:cNvPr id="4" name="Rectangle 3"/>
          <p:cNvSpPr/>
          <p:nvPr/>
        </p:nvSpPr>
        <p:spPr>
          <a:xfrm>
            <a:off x="9107247" y="6043583"/>
            <a:ext cx="470000"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82137A07-8D29-4C94-88B9-2D4F5C1B0563}" type="slidenum">
              <a:rPr lang="en-US" altLang="en-US"/>
              <a:pPr marL="0" lvl="8" eaLnBrk="0" fontAlgn="base" hangingPunct="0">
                <a:spcBef>
                  <a:spcPct val="20000"/>
                </a:spcBef>
                <a:spcAft>
                  <a:spcPct val="0"/>
                </a:spcAft>
                <a:buClr>
                  <a:srgbClr val="FFCC00"/>
                </a:buClr>
                <a:buSzPct val="75000"/>
                <a:defRPr/>
              </a:pPr>
              <a:t>33</a:t>
            </a:fld>
            <a:endParaRPr lang="en-US" altLang="en-US" dirty="0"/>
          </a:p>
        </p:txBody>
      </p:sp>
    </p:spTree>
    <p:extLst>
      <p:ext uri="{BB962C8B-B14F-4D97-AF65-F5344CB8AC3E}">
        <p14:creationId xmlns:p14="http://schemas.microsoft.com/office/powerpoint/2010/main" val="27546024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a:t/>
            </a:r>
            <a:br>
              <a:rPr lang="en-US" altLang="en-US" dirty="0"/>
            </a:br>
            <a:r>
              <a:rPr lang="en-US" altLang="en-US" sz="2800" dirty="0" smtClean="0">
                <a:solidFill>
                  <a:schemeClr val="tx2">
                    <a:lumMod val="75000"/>
                  </a:schemeClr>
                </a:solidFill>
                <a:effectLst/>
              </a:rPr>
              <a:t>EPA’S</a:t>
            </a:r>
            <a:r>
              <a:rPr lang="en-US" altLang="en-US" sz="2800" dirty="0" smtClean="0">
                <a:solidFill>
                  <a:schemeClr val="tx2">
                    <a:lumMod val="75000"/>
                  </a:schemeClr>
                </a:solidFill>
                <a:effectLst/>
                <a:latin typeface="Helvetica" panose="020B0604020202020204" pitchFamily="34" charset="0"/>
              </a:rPr>
              <a:t> NEW SOURCE REVIEW (NSR) INITIATIVE</a:t>
            </a:r>
            <a:br>
              <a:rPr lang="en-US" altLang="en-US" sz="2800" dirty="0" smtClean="0">
                <a:solidFill>
                  <a:schemeClr val="tx2">
                    <a:lumMod val="75000"/>
                  </a:schemeClr>
                </a:solidFill>
                <a:effectLst/>
                <a:latin typeface="Helvetica" panose="020B0604020202020204" pitchFamily="34" charset="0"/>
              </a:rPr>
            </a:br>
            <a:r>
              <a:rPr lang="en-US" altLang="en-US" sz="2800" i="1" dirty="0" smtClean="0">
                <a:solidFill>
                  <a:schemeClr val="tx2">
                    <a:lumMod val="75000"/>
                  </a:schemeClr>
                </a:solidFill>
                <a:effectLst/>
                <a:latin typeface="Helvetica" panose="020B0604020202020204" pitchFamily="34" charset="0"/>
              </a:rPr>
              <a:t>(Concluded)</a:t>
            </a:r>
            <a:endParaRPr lang="en-US" altLang="en-US" i="1" dirty="0" smtClean="0">
              <a:solidFill>
                <a:schemeClr val="tx2">
                  <a:lumMod val="75000"/>
                </a:schemeClr>
              </a:solidFill>
            </a:endParaRPr>
          </a:p>
        </p:txBody>
      </p:sp>
      <p:sp>
        <p:nvSpPr>
          <p:cNvPr id="362499" name="Rectangle 3"/>
          <p:cNvSpPr>
            <a:spLocks noGrp="1" noChangeArrowheads="1"/>
          </p:cNvSpPr>
          <p:nvPr>
            <p:ph type="body" idx="1"/>
          </p:nvPr>
        </p:nvSpPr>
        <p:spPr>
          <a:xfrm>
            <a:off x="1066800" y="1981200"/>
            <a:ext cx="8382000" cy="4191000"/>
          </a:xfrm>
        </p:spPr>
        <p:txBody>
          <a:bodyPr/>
          <a:lstStyle/>
          <a:p>
            <a:pPr marL="685800" lvl="1" indent="-339725">
              <a:buFont typeface="Arial" panose="020B0604020202020204" pitchFamily="34" charset="0"/>
              <a:buChar char="•"/>
              <a:defRPr/>
            </a:pPr>
            <a:endParaRPr lang="en-US" altLang="en-US" sz="2000" b="1" dirty="0" smtClean="0"/>
          </a:p>
          <a:p>
            <a:pPr marL="1085850" lvl="2" indent="-339725">
              <a:buFont typeface="Arial" panose="020B0604020202020204" pitchFamily="34" charset="0"/>
              <a:buChar char="•"/>
              <a:defRPr/>
            </a:pPr>
            <a:endParaRPr lang="en-US" altLang="en-US" sz="800" b="1" dirty="0"/>
          </a:p>
          <a:p>
            <a:pPr marL="685800" lvl="2" indent="-339725">
              <a:buFont typeface="Arial" panose="020B0604020202020204" pitchFamily="34" charset="0"/>
              <a:buChar char="•"/>
              <a:defRPr/>
            </a:pPr>
            <a:endParaRPr lang="en-US" altLang="en-US" sz="1600" b="1" dirty="0">
              <a:effectLst/>
            </a:endParaRPr>
          </a:p>
          <a:p>
            <a:pPr marL="285750" lvl="1">
              <a:buFont typeface="Arial" panose="020B0604020202020204" pitchFamily="34" charset="0"/>
              <a:buChar char="•"/>
              <a:defRPr/>
            </a:pPr>
            <a:r>
              <a:rPr lang="en-US" altLang="en-US" sz="1800" b="1" i="1" dirty="0" smtClean="0">
                <a:solidFill>
                  <a:srgbClr val="FF0000"/>
                </a:solidFill>
                <a:effectLst/>
              </a:rPr>
              <a:t>According to an industry participant in the API-led coalition, EPA is moving forward with a number of NSR rulemaking and guidance activities, including:</a:t>
            </a:r>
          </a:p>
          <a:p>
            <a:pPr marL="285750" lvl="1">
              <a:buFont typeface="Arial" panose="020B0604020202020204" pitchFamily="34" charset="0"/>
              <a:buChar char="•"/>
              <a:defRPr/>
            </a:pPr>
            <a:endParaRPr lang="en-US" altLang="en-US" sz="800" b="1" i="1" dirty="0" smtClean="0">
              <a:solidFill>
                <a:srgbClr val="FF0000"/>
              </a:solidFill>
              <a:effectLst/>
            </a:endParaRPr>
          </a:p>
          <a:p>
            <a:pPr marL="685800" lvl="2">
              <a:buFont typeface="Arial" panose="020B0604020202020204" pitchFamily="34" charset="0"/>
              <a:buChar char="•"/>
              <a:defRPr/>
            </a:pPr>
            <a:r>
              <a:rPr lang="en-US" altLang="en-US" sz="1400" b="1" i="1" dirty="0" smtClean="0">
                <a:solidFill>
                  <a:srgbClr val="FF0000"/>
                </a:solidFill>
                <a:effectLst/>
              </a:rPr>
              <a:t>Final </a:t>
            </a:r>
            <a:r>
              <a:rPr lang="en-US" altLang="en-US" sz="1400" b="1" i="1" dirty="0">
                <a:solidFill>
                  <a:srgbClr val="FF0000"/>
                </a:solidFill>
                <a:effectLst/>
              </a:rPr>
              <a:t>guidance on source aggregation (adjacency prong of stationary source determination) </a:t>
            </a:r>
            <a:r>
              <a:rPr lang="en-US" altLang="en-US" sz="1400" b="1" i="1" dirty="0" smtClean="0">
                <a:solidFill>
                  <a:srgbClr val="FF0000"/>
                </a:solidFill>
                <a:effectLst/>
              </a:rPr>
              <a:t>(in April 2019);</a:t>
            </a:r>
          </a:p>
          <a:p>
            <a:pPr marL="457200" lvl="2" indent="0">
              <a:buNone/>
              <a:defRPr/>
            </a:pPr>
            <a:endParaRPr lang="en-US" altLang="en-US" sz="800" b="1" i="1" dirty="0" smtClean="0">
              <a:solidFill>
                <a:srgbClr val="FF0000"/>
              </a:solidFill>
              <a:effectLst/>
            </a:endParaRPr>
          </a:p>
          <a:p>
            <a:pPr marL="685800" lvl="2">
              <a:buFont typeface="Arial" panose="020B0604020202020204" pitchFamily="34" charset="0"/>
              <a:buChar char="•"/>
              <a:defRPr/>
            </a:pPr>
            <a:r>
              <a:rPr lang="en-US" altLang="en-US" sz="1400" b="1" i="1" dirty="0" smtClean="0">
                <a:solidFill>
                  <a:srgbClr val="FF0000"/>
                </a:solidFill>
                <a:effectLst/>
              </a:rPr>
              <a:t>Proposed </a:t>
            </a:r>
            <a:r>
              <a:rPr lang="en-US" altLang="en-US" sz="1400" b="1" i="1" dirty="0">
                <a:solidFill>
                  <a:srgbClr val="FF0000"/>
                </a:solidFill>
                <a:effectLst/>
              </a:rPr>
              <a:t>rule on Project Emissions </a:t>
            </a:r>
            <a:r>
              <a:rPr lang="en-US" altLang="en-US" sz="1400" b="1" i="1" dirty="0" smtClean="0">
                <a:solidFill>
                  <a:srgbClr val="FF0000"/>
                </a:solidFill>
                <a:effectLst/>
              </a:rPr>
              <a:t>Accounting (in May 2019);</a:t>
            </a:r>
          </a:p>
          <a:p>
            <a:pPr marL="685800" lvl="2">
              <a:buFont typeface="Arial" panose="020B0604020202020204" pitchFamily="34" charset="0"/>
              <a:buChar char="•"/>
              <a:defRPr/>
            </a:pPr>
            <a:endParaRPr lang="en-US" altLang="en-US" sz="800" b="1" i="1" dirty="0">
              <a:solidFill>
                <a:srgbClr val="FF0000"/>
              </a:solidFill>
              <a:effectLst/>
            </a:endParaRPr>
          </a:p>
          <a:p>
            <a:pPr marL="685800" lvl="2">
              <a:buFont typeface="Arial" panose="020B0604020202020204" pitchFamily="34" charset="0"/>
              <a:buChar char="•"/>
              <a:defRPr/>
            </a:pPr>
            <a:r>
              <a:rPr lang="en-US" altLang="en-US" sz="1400" b="1" i="1" dirty="0" smtClean="0">
                <a:solidFill>
                  <a:srgbClr val="FF0000"/>
                </a:solidFill>
                <a:effectLst/>
              </a:rPr>
              <a:t>Final </a:t>
            </a:r>
            <a:r>
              <a:rPr lang="en-US" altLang="en-US" sz="1400" b="1" i="1" dirty="0">
                <a:solidFill>
                  <a:srgbClr val="FF0000"/>
                </a:solidFill>
                <a:effectLst/>
              </a:rPr>
              <a:t>revised policy on ambient </a:t>
            </a:r>
            <a:r>
              <a:rPr lang="en-US" altLang="en-US" sz="1400" b="1" i="1" dirty="0" smtClean="0">
                <a:solidFill>
                  <a:srgbClr val="FF0000"/>
                </a:solidFill>
                <a:effectLst/>
              </a:rPr>
              <a:t>air (in June 2019);</a:t>
            </a:r>
          </a:p>
          <a:p>
            <a:pPr marL="457200" lvl="2" indent="0">
              <a:buNone/>
              <a:defRPr/>
            </a:pPr>
            <a:endParaRPr lang="en-US" altLang="en-US" sz="800" b="1" i="1" dirty="0" smtClean="0">
              <a:solidFill>
                <a:srgbClr val="FF0000"/>
              </a:solidFill>
              <a:effectLst/>
            </a:endParaRPr>
          </a:p>
          <a:p>
            <a:pPr marL="685800" lvl="2">
              <a:buFont typeface="Arial" panose="020B0604020202020204" pitchFamily="34" charset="0"/>
              <a:buChar char="•"/>
              <a:defRPr/>
            </a:pPr>
            <a:r>
              <a:rPr lang="en-US" altLang="en-US" sz="1400" b="1" i="1" dirty="0" smtClean="0">
                <a:solidFill>
                  <a:srgbClr val="FF0000"/>
                </a:solidFill>
                <a:effectLst/>
              </a:rPr>
              <a:t>Guidance </a:t>
            </a:r>
            <a:r>
              <a:rPr lang="en-US" altLang="en-US" sz="1400" b="1" i="1" dirty="0">
                <a:solidFill>
                  <a:srgbClr val="FF0000"/>
                </a:solidFill>
                <a:effectLst/>
              </a:rPr>
              <a:t>on which activities can be undertaken before obtaining a PSD </a:t>
            </a:r>
            <a:r>
              <a:rPr lang="en-US" altLang="en-US" sz="1400" b="1" i="1" dirty="0" smtClean="0">
                <a:solidFill>
                  <a:srgbClr val="FF0000"/>
                </a:solidFill>
                <a:effectLst/>
              </a:rPr>
              <a:t>permit (in June 2019);</a:t>
            </a:r>
          </a:p>
          <a:p>
            <a:pPr marL="685800" lvl="2">
              <a:buFont typeface="Arial" panose="020B0604020202020204" pitchFamily="34" charset="0"/>
              <a:buChar char="•"/>
              <a:defRPr/>
            </a:pPr>
            <a:endParaRPr lang="en-US" altLang="en-US" sz="800" b="1" i="1" dirty="0">
              <a:solidFill>
                <a:srgbClr val="FF0000"/>
              </a:solidFill>
              <a:effectLst/>
            </a:endParaRPr>
          </a:p>
          <a:p>
            <a:pPr marL="685800" lvl="2">
              <a:buFont typeface="Arial" panose="020B0604020202020204" pitchFamily="34" charset="0"/>
              <a:buChar char="•"/>
              <a:defRPr/>
            </a:pPr>
            <a:r>
              <a:rPr lang="en-US" altLang="en-US" sz="1400" b="1" i="1" dirty="0" smtClean="0">
                <a:solidFill>
                  <a:srgbClr val="FF0000"/>
                </a:solidFill>
                <a:effectLst/>
              </a:rPr>
              <a:t>Guidance </a:t>
            </a:r>
            <a:r>
              <a:rPr lang="en-US" altLang="en-US" sz="1400" b="1" i="1" dirty="0">
                <a:solidFill>
                  <a:srgbClr val="FF0000"/>
                </a:solidFill>
                <a:effectLst/>
              </a:rPr>
              <a:t>on </a:t>
            </a:r>
            <a:r>
              <a:rPr lang="en-US" altLang="en-US" sz="1400" b="1" i="1" dirty="0" smtClean="0">
                <a:solidFill>
                  <a:srgbClr val="FF0000"/>
                </a:solidFill>
                <a:effectLst/>
              </a:rPr>
              <a:t>RMRR (in July 2019);</a:t>
            </a:r>
          </a:p>
          <a:p>
            <a:pPr marL="457200" lvl="2" indent="0">
              <a:buNone/>
              <a:defRPr/>
            </a:pPr>
            <a:endParaRPr lang="en-US" altLang="en-US" sz="800" b="1" i="1" dirty="0" smtClean="0">
              <a:solidFill>
                <a:srgbClr val="FF0000"/>
              </a:solidFill>
              <a:effectLst/>
            </a:endParaRPr>
          </a:p>
          <a:p>
            <a:pPr marL="685800" lvl="2">
              <a:buFont typeface="Arial" panose="020B0604020202020204" pitchFamily="34" charset="0"/>
              <a:buChar char="•"/>
              <a:defRPr/>
            </a:pPr>
            <a:r>
              <a:rPr lang="en-US" altLang="en-US" sz="1400" b="1" i="1" dirty="0" smtClean="0">
                <a:solidFill>
                  <a:srgbClr val="FF0000"/>
                </a:solidFill>
                <a:effectLst/>
              </a:rPr>
              <a:t>Guidance </a:t>
            </a:r>
            <a:r>
              <a:rPr lang="en-US" altLang="en-US" sz="1400" b="1" i="1" dirty="0">
                <a:solidFill>
                  <a:srgbClr val="FF0000"/>
                </a:solidFill>
                <a:effectLst/>
              </a:rPr>
              <a:t>on which emissions are excludable due to demand growth, etc. </a:t>
            </a:r>
            <a:r>
              <a:rPr lang="en-US" altLang="en-US" sz="1400" b="1" i="1" dirty="0" smtClean="0">
                <a:solidFill>
                  <a:srgbClr val="FF0000"/>
                </a:solidFill>
                <a:effectLst/>
              </a:rPr>
              <a:t>(in Fall 2019);</a:t>
            </a:r>
          </a:p>
          <a:p>
            <a:pPr marL="457200" lvl="2" indent="0">
              <a:buNone/>
              <a:defRPr/>
            </a:pPr>
            <a:endParaRPr lang="en-US" altLang="en-US" sz="800" b="1" i="1" dirty="0" smtClean="0">
              <a:solidFill>
                <a:srgbClr val="FF0000"/>
              </a:solidFill>
              <a:effectLst/>
            </a:endParaRPr>
          </a:p>
          <a:p>
            <a:pPr marL="685800" lvl="2">
              <a:buFont typeface="Arial" panose="020B0604020202020204" pitchFamily="34" charset="0"/>
              <a:buChar char="•"/>
              <a:defRPr/>
            </a:pPr>
            <a:r>
              <a:rPr lang="en-US" altLang="en-US" sz="1400" b="1" i="1" dirty="0" smtClean="0">
                <a:solidFill>
                  <a:srgbClr val="FF0000"/>
                </a:solidFill>
                <a:effectLst/>
              </a:rPr>
              <a:t>Guidance </a:t>
            </a:r>
            <a:r>
              <a:rPr lang="en-US" altLang="en-US" sz="1400" b="1" i="1" dirty="0">
                <a:solidFill>
                  <a:srgbClr val="FF0000"/>
                </a:solidFill>
                <a:effectLst/>
              </a:rPr>
              <a:t>on renewing actual PAL permits per 80 percent bright-line test </a:t>
            </a:r>
            <a:r>
              <a:rPr lang="en-US" altLang="en-US" sz="1400" b="1" i="1" dirty="0" smtClean="0">
                <a:solidFill>
                  <a:srgbClr val="FF0000"/>
                </a:solidFill>
                <a:effectLst/>
              </a:rPr>
              <a:t>(in Fall 2019); and, </a:t>
            </a:r>
          </a:p>
          <a:p>
            <a:pPr marL="685800" lvl="2">
              <a:buFont typeface="Arial" panose="020B0604020202020204" pitchFamily="34" charset="0"/>
              <a:buChar char="•"/>
              <a:defRPr/>
            </a:pPr>
            <a:endParaRPr lang="en-US" altLang="en-US" sz="800" b="1" i="1" dirty="0" smtClean="0">
              <a:solidFill>
                <a:srgbClr val="FF0000"/>
              </a:solidFill>
              <a:effectLst/>
            </a:endParaRPr>
          </a:p>
          <a:p>
            <a:pPr marL="685800" lvl="2">
              <a:buFont typeface="Arial" panose="020B0604020202020204" pitchFamily="34" charset="0"/>
              <a:buChar char="•"/>
              <a:defRPr/>
            </a:pPr>
            <a:r>
              <a:rPr lang="en-US" altLang="en-US" sz="1400" b="1" i="1" dirty="0" smtClean="0">
                <a:solidFill>
                  <a:srgbClr val="FF0000"/>
                </a:solidFill>
                <a:effectLst/>
              </a:rPr>
              <a:t>Guidance </a:t>
            </a:r>
            <a:r>
              <a:rPr lang="en-US" altLang="en-US" sz="1400" b="1" i="1" dirty="0">
                <a:solidFill>
                  <a:srgbClr val="FF0000"/>
                </a:solidFill>
                <a:effectLst/>
              </a:rPr>
              <a:t>on reactivation of a </a:t>
            </a:r>
            <a:r>
              <a:rPr lang="en-US" altLang="en-US" sz="1400" b="1" i="1" dirty="0" smtClean="0">
                <a:solidFill>
                  <a:srgbClr val="FF0000"/>
                </a:solidFill>
                <a:effectLst/>
              </a:rPr>
              <a:t>source/facility (in Winter 2020).</a:t>
            </a:r>
            <a:endParaRPr lang="en-US" altLang="en-US" sz="1400" b="1" i="1" dirty="0">
              <a:solidFill>
                <a:srgbClr val="FF0000"/>
              </a:solidFill>
              <a:effectLst/>
            </a:endParaRPr>
          </a:p>
          <a:p>
            <a:pPr marL="685800" lvl="2" indent="-339725">
              <a:buFont typeface="Arial" panose="020B0604020202020204" pitchFamily="34" charset="0"/>
              <a:buChar char="•"/>
              <a:defRPr/>
            </a:pPr>
            <a:endParaRPr lang="en-US" altLang="en-US" b="1" dirty="0" smtClean="0">
              <a:effectLst/>
            </a:endParaRPr>
          </a:p>
          <a:p>
            <a:pPr marL="685800" lvl="2" indent="-339725">
              <a:buFont typeface="Arial" panose="020B0604020202020204" pitchFamily="34" charset="0"/>
              <a:buChar char="•"/>
              <a:defRPr/>
            </a:pPr>
            <a:endParaRPr lang="en-US" altLang="en-US" b="1" dirty="0" smtClean="0">
              <a:effectLst/>
            </a:endParaRPr>
          </a:p>
        </p:txBody>
      </p:sp>
      <p:sp>
        <p:nvSpPr>
          <p:cNvPr id="4" name="Rectangle 3"/>
          <p:cNvSpPr/>
          <p:nvPr/>
        </p:nvSpPr>
        <p:spPr>
          <a:xfrm>
            <a:off x="9107247" y="6043583"/>
            <a:ext cx="470000"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82137A07-8D29-4C94-88B9-2D4F5C1B0563}" type="slidenum">
              <a:rPr lang="en-US" altLang="en-US"/>
              <a:pPr marL="0" lvl="8" eaLnBrk="0" fontAlgn="base" hangingPunct="0">
                <a:spcBef>
                  <a:spcPct val="20000"/>
                </a:spcBef>
                <a:spcAft>
                  <a:spcPct val="0"/>
                </a:spcAft>
                <a:buClr>
                  <a:srgbClr val="FFCC00"/>
                </a:buClr>
                <a:buSzPct val="75000"/>
                <a:defRPr/>
              </a:pPr>
              <a:t>34</a:t>
            </a:fld>
            <a:endParaRPr lang="en-US" altLang="en-US" dirty="0"/>
          </a:p>
        </p:txBody>
      </p:sp>
    </p:spTree>
    <p:extLst>
      <p:ext uri="{BB962C8B-B14F-4D97-AF65-F5344CB8AC3E}">
        <p14:creationId xmlns:p14="http://schemas.microsoft.com/office/powerpoint/2010/main" val="3636576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990600" y="838200"/>
            <a:ext cx="8458200" cy="685800"/>
          </a:xfrm>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sz="2800" dirty="0" smtClean="0">
                <a:solidFill>
                  <a:schemeClr val="tx2">
                    <a:lumMod val="75000"/>
                  </a:schemeClr>
                </a:solidFill>
              </a:rPr>
              <a:t>EPA’S OZONE NAAQS FINAL RULE</a:t>
            </a:r>
            <a:endParaRPr lang="en-US" altLang="en-US" sz="2800" i="1" dirty="0" smtClean="0">
              <a:solidFill>
                <a:schemeClr val="tx2">
                  <a:lumMod val="75000"/>
                </a:schemeClr>
              </a:solidFill>
            </a:endParaRPr>
          </a:p>
        </p:txBody>
      </p:sp>
      <p:sp>
        <p:nvSpPr>
          <p:cNvPr id="362499" name="Rectangle 3"/>
          <p:cNvSpPr>
            <a:spLocks noGrp="1" noChangeArrowheads="1"/>
          </p:cNvSpPr>
          <p:nvPr>
            <p:ph type="body" idx="1"/>
          </p:nvPr>
        </p:nvSpPr>
        <p:spPr>
          <a:xfrm>
            <a:off x="1066800" y="1752600"/>
            <a:ext cx="8382000" cy="4419600"/>
          </a:xfrm>
        </p:spPr>
        <p:txBody>
          <a:bodyPr/>
          <a:lstStyle/>
          <a:p>
            <a:pPr>
              <a:defRPr/>
            </a:pPr>
            <a:endParaRPr lang="en-US" sz="1400" dirty="0" smtClean="0">
              <a:effectLst/>
            </a:endParaRPr>
          </a:p>
          <a:p>
            <a:pPr>
              <a:defRPr/>
            </a:pPr>
            <a:endParaRPr lang="en-US" sz="1400" dirty="0">
              <a:effectLst/>
            </a:endParaRPr>
          </a:p>
          <a:p>
            <a:pPr>
              <a:defRPr/>
            </a:pPr>
            <a:endParaRPr lang="en-US" sz="1400" dirty="0" smtClean="0">
              <a:effectLst/>
            </a:endParaRPr>
          </a:p>
          <a:p>
            <a:pPr>
              <a:defRPr/>
            </a:pPr>
            <a:r>
              <a:rPr lang="en-US" sz="1400" dirty="0">
                <a:effectLst/>
              </a:rPr>
              <a:t>I</a:t>
            </a:r>
            <a:r>
              <a:rPr lang="en-US" sz="1400" dirty="0" smtClean="0">
                <a:effectLst/>
              </a:rPr>
              <a:t>n October 2015, EPA released its </a:t>
            </a:r>
            <a:r>
              <a:rPr lang="en-US" sz="1400" dirty="0">
                <a:effectLst/>
              </a:rPr>
              <a:t>final </a:t>
            </a:r>
            <a:r>
              <a:rPr lang="en-US" sz="1400" dirty="0" smtClean="0">
                <a:effectLst/>
              </a:rPr>
              <a:t>National Ambient Air Quality Standard (NAAQS) </a:t>
            </a:r>
            <a:r>
              <a:rPr lang="en-US" sz="1400" dirty="0">
                <a:effectLst/>
              </a:rPr>
              <a:t>for ozone, lowering the current 2008 standard of 75 parts per billion (“ppb”) down to a level of 70 ppb for both the primary and secondary standards</a:t>
            </a:r>
            <a:r>
              <a:rPr lang="en-US" sz="1400" dirty="0" smtClean="0">
                <a:effectLst/>
              </a:rPr>
              <a:t>.</a:t>
            </a:r>
          </a:p>
          <a:p>
            <a:pPr>
              <a:defRPr/>
            </a:pPr>
            <a:endParaRPr lang="en-US" sz="800" dirty="0" smtClean="0">
              <a:effectLst/>
            </a:endParaRPr>
          </a:p>
          <a:p>
            <a:pPr marL="685800">
              <a:buFont typeface="Wingdings" panose="05000000000000000000" pitchFamily="2" charset="2"/>
              <a:buChar char="§"/>
              <a:defRPr/>
            </a:pPr>
            <a:r>
              <a:rPr lang="en-US" sz="1400" dirty="0" smtClean="0">
                <a:effectLst/>
              </a:rPr>
              <a:t>EPA lowered the ozone standard despite calls from numerous states, unions, and economic development agencies to retain the current standard.</a:t>
            </a:r>
          </a:p>
          <a:p>
            <a:pPr marL="0" indent="0">
              <a:buFont typeface="Wingdings" panose="05000000000000000000" pitchFamily="2" charset="2"/>
              <a:buNone/>
              <a:defRPr/>
            </a:pPr>
            <a:endParaRPr lang="en-US" sz="800" dirty="0">
              <a:effectLst/>
            </a:endParaRPr>
          </a:p>
          <a:p>
            <a:pPr marL="682625">
              <a:buFont typeface="Wingdings" panose="05000000000000000000" pitchFamily="2" charset="2"/>
              <a:buChar char="§"/>
              <a:defRPr/>
            </a:pPr>
            <a:r>
              <a:rPr lang="en-US" sz="1400" dirty="0">
                <a:effectLst/>
              </a:rPr>
              <a:t>EPA’s new ozone standards will place an enormous burden on the still-recovering American economy, causing a </a:t>
            </a:r>
            <a:r>
              <a:rPr lang="en-US" sz="1400" dirty="0" smtClean="0">
                <a:effectLst/>
              </a:rPr>
              <a:t>estimated 400</a:t>
            </a:r>
            <a:r>
              <a:rPr lang="en-US" sz="1400" dirty="0">
                <a:effectLst/>
              </a:rPr>
              <a:t>% increase in nonattainment areas</a:t>
            </a:r>
            <a:r>
              <a:rPr lang="en-US" sz="1400" dirty="0" smtClean="0">
                <a:effectLst/>
              </a:rPr>
              <a:t>.</a:t>
            </a:r>
          </a:p>
          <a:p>
            <a:pPr marL="0" indent="0">
              <a:buFont typeface="Wingdings" panose="05000000000000000000" pitchFamily="2" charset="2"/>
              <a:buNone/>
              <a:defRPr/>
            </a:pPr>
            <a:endParaRPr lang="en-US" sz="800" dirty="0" smtClean="0">
              <a:effectLst/>
            </a:endParaRPr>
          </a:p>
          <a:p>
            <a:pPr>
              <a:defRPr/>
            </a:pPr>
            <a:r>
              <a:rPr lang="en-US" sz="1400" dirty="0">
                <a:effectLst/>
                <a:latin typeface="Century Gothic" panose="020B0502020202020204" pitchFamily="34" charset="0"/>
                <a:ea typeface="Calibri" panose="020F0502020204030204" pitchFamily="34" charset="0"/>
                <a:cs typeface="Calibri" panose="020F0502020204030204" pitchFamily="34" charset="0"/>
              </a:rPr>
              <a:t>ACCCI </a:t>
            </a:r>
            <a:r>
              <a:rPr lang="en-US" sz="1400" dirty="0" smtClean="0">
                <a:effectLst/>
                <a:latin typeface="Century Gothic" panose="020B0502020202020204" pitchFamily="34" charset="0"/>
                <a:ea typeface="Calibri" panose="020F0502020204030204" pitchFamily="34" charset="0"/>
                <a:cs typeface="Calibri" panose="020F0502020204030204" pitchFamily="34" charset="0"/>
              </a:rPr>
              <a:t>is partnering with eight </a:t>
            </a:r>
            <a:r>
              <a:rPr lang="en-US" sz="1400" dirty="0">
                <a:effectLst/>
                <a:latin typeface="Century Gothic" panose="020B0502020202020204" pitchFamily="34" charset="0"/>
                <a:ea typeface="Calibri" panose="020F0502020204030204" pitchFamily="34" charset="0"/>
                <a:cs typeface="Calibri" panose="020F0502020204030204" pitchFamily="34" charset="0"/>
              </a:rPr>
              <a:t>other associations in a </a:t>
            </a:r>
            <a:r>
              <a:rPr lang="en-US" sz="1400" dirty="0" smtClean="0">
                <a:effectLst/>
                <a:latin typeface="Century Gothic" panose="020B0502020202020204" pitchFamily="34" charset="0"/>
                <a:ea typeface="Calibri" panose="020F0502020204030204" pitchFamily="34" charset="0"/>
                <a:cs typeface="Calibri" panose="020F0502020204030204" pitchFamily="34" charset="0"/>
              </a:rPr>
              <a:t>multi-industry </a:t>
            </a:r>
            <a:r>
              <a:rPr lang="en-US" sz="1400" dirty="0">
                <a:effectLst/>
                <a:latin typeface="Century Gothic" panose="020B0502020202020204" pitchFamily="34" charset="0"/>
                <a:ea typeface="Calibri" panose="020F0502020204030204" pitchFamily="34" charset="0"/>
                <a:cs typeface="Calibri" panose="020F0502020204030204" pitchFamily="34" charset="0"/>
              </a:rPr>
              <a:t>Ozone Litigation Coalition that </a:t>
            </a:r>
            <a:r>
              <a:rPr lang="en-US" sz="1400" dirty="0" smtClean="0">
                <a:effectLst/>
                <a:latin typeface="Century Gothic" panose="020B0502020202020204" pitchFamily="34" charset="0"/>
                <a:ea typeface="Calibri" panose="020F0502020204030204" pitchFamily="34" charset="0"/>
                <a:cs typeface="Calibri" panose="020F0502020204030204" pitchFamily="34" charset="0"/>
              </a:rPr>
              <a:t>is challenging </a:t>
            </a:r>
            <a:r>
              <a:rPr lang="en-US" sz="1400" dirty="0">
                <a:effectLst/>
                <a:latin typeface="Century Gothic" panose="020B0502020202020204" pitchFamily="34" charset="0"/>
                <a:ea typeface="Calibri" panose="020F0502020204030204" pitchFamily="34" charset="0"/>
                <a:cs typeface="Calibri" panose="020F0502020204030204" pitchFamily="34" charset="0"/>
              </a:rPr>
              <a:t>EPA’s October </a:t>
            </a:r>
            <a:r>
              <a:rPr lang="en-US" sz="1400" dirty="0" smtClean="0">
                <a:effectLst/>
                <a:latin typeface="Century Gothic" panose="020B0502020202020204" pitchFamily="34" charset="0"/>
                <a:ea typeface="Calibri" panose="020F0502020204030204" pitchFamily="34" charset="0"/>
                <a:cs typeface="Calibri" panose="020F0502020204030204" pitchFamily="34" charset="0"/>
              </a:rPr>
              <a:t>2015 </a:t>
            </a:r>
            <a:r>
              <a:rPr lang="en-US" sz="1400" dirty="0">
                <a:effectLst/>
                <a:latin typeface="Century Gothic" panose="020B0502020202020204" pitchFamily="34" charset="0"/>
                <a:ea typeface="Calibri" panose="020F0502020204030204" pitchFamily="34" charset="0"/>
                <a:cs typeface="Calibri" panose="020F0502020204030204" pitchFamily="34" charset="0"/>
              </a:rPr>
              <a:t>Ozone NAAQS final rule</a:t>
            </a:r>
            <a:r>
              <a:rPr lang="en-US" sz="1400" dirty="0" smtClean="0">
                <a:effectLst/>
                <a:latin typeface="Century Gothic" panose="020B0502020202020204" pitchFamily="34" charset="0"/>
                <a:ea typeface="Calibri" panose="020F0502020204030204" pitchFamily="34" charset="0"/>
                <a:cs typeface="Calibri" panose="020F0502020204030204" pitchFamily="34" charset="0"/>
              </a:rPr>
              <a:t>.</a:t>
            </a:r>
          </a:p>
          <a:p>
            <a:pPr>
              <a:defRPr/>
            </a:pPr>
            <a:endParaRPr lang="en-US" sz="800" dirty="0" smtClean="0">
              <a:effectLst/>
            </a:endParaRPr>
          </a:p>
          <a:p>
            <a:pPr>
              <a:defRPr/>
            </a:pPr>
            <a:r>
              <a:rPr lang="en-US" sz="1400" dirty="0" smtClean="0">
                <a:effectLst/>
              </a:rPr>
              <a:t>In the last Congress, legislation was considered - but not enacted - that would have provided “… a </a:t>
            </a:r>
            <a:r>
              <a:rPr lang="en-US" sz="1400" dirty="0">
                <a:effectLst/>
              </a:rPr>
              <a:t>common-sense approach for implementing national ambient air quality standards, recognizes ongoing state efforts to improve air quality through a reasonable implementation schedule for the 2015 ozone standards, streamlines the air permitting process for businesses to expand operations and create jobs, and includes other reforms that bring more regulatory certainty to federal air quality standards</a:t>
            </a:r>
            <a:r>
              <a:rPr lang="en-US" sz="1400" dirty="0" smtClean="0">
                <a:effectLst/>
              </a:rPr>
              <a:t>.”</a:t>
            </a:r>
          </a:p>
          <a:p>
            <a:pPr marL="0" indent="0">
              <a:buNone/>
              <a:defRPr/>
            </a:pPr>
            <a:endParaRPr lang="en-US" sz="1400" dirty="0" smtClean="0">
              <a:effectLst/>
            </a:endParaRPr>
          </a:p>
          <a:p>
            <a:pPr marL="352425" lvl="1" indent="0" algn="ctr">
              <a:lnSpc>
                <a:spcPct val="90000"/>
              </a:lnSpc>
              <a:spcAft>
                <a:spcPts val="800"/>
              </a:spcAft>
              <a:buNone/>
              <a:defRPr/>
            </a:pPr>
            <a:r>
              <a:rPr lang="en-US" altLang="en-US" sz="1600" dirty="0">
                <a:solidFill>
                  <a:srgbClr val="FFFFFF"/>
                </a:solidFill>
                <a:effectLst/>
              </a:rPr>
              <a:t>(continued)</a:t>
            </a:r>
            <a:endParaRPr lang="en-US" altLang="en-US" sz="1600" dirty="0">
              <a:solidFill>
                <a:srgbClr val="FFFFFF"/>
              </a:solidFill>
            </a:endParaRPr>
          </a:p>
          <a:p>
            <a:pPr>
              <a:defRPr/>
            </a:pPr>
            <a:endParaRPr lang="en-US" altLang="en-US" sz="1400" dirty="0">
              <a:effectLst/>
            </a:endParaRPr>
          </a:p>
          <a:p>
            <a:pPr>
              <a:defRPr/>
            </a:pPr>
            <a:endParaRPr lang="en-US" altLang="en-US" sz="1800" dirty="0" smtClean="0"/>
          </a:p>
        </p:txBody>
      </p:sp>
      <p:sp>
        <p:nvSpPr>
          <p:cNvPr id="5" name="Rectangle 4"/>
          <p:cNvSpPr/>
          <p:nvPr/>
        </p:nvSpPr>
        <p:spPr>
          <a:xfrm>
            <a:off x="9107247" y="6043583"/>
            <a:ext cx="450957"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3096D229-DF8D-451A-B2E9-673AB46A2071}" type="slidenum">
              <a:rPr lang="en-US" altLang="en-US"/>
              <a:pPr marL="0" lvl="8" eaLnBrk="0" fontAlgn="base" hangingPunct="0">
                <a:spcBef>
                  <a:spcPct val="20000"/>
                </a:spcBef>
                <a:spcAft>
                  <a:spcPct val="0"/>
                </a:spcAft>
                <a:buClr>
                  <a:srgbClr val="FFCC00"/>
                </a:buClr>
                <a:buSzPct val="75000"/>
                <a:defRPr/>
              </a:pPr>
              <a:t>35</a:t>
            </a:fld>
            <a:endParaRPr lang="en-US"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990600" y="762000"/>
            <a:ext cx="8458200" cy="762000"/>
          </a:xfrm>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sz="2800" dirty="0" smtClean="0">
                <a:solidFill>
                  <a:schemeClr val="tx2">
                    <a:lumMod val="75000"/>
                  </a:schemeClr>
                </a:solidFill>
              </a:rPr>
              <a:t>EPA’S OZONE NAAQS FINAL RULE </a:t>
            </a:r>
            <a:r>
              <a:rPr lang="en-US" altLang="en-US" sz="2800" i="1" dirty="0" smtClean="0">
                <a:solidFill>
                  <a:schemeClr val="tx2">
                    <a:lumMod val="75000"/>
                  </a:schemeClr>
                </a:solidFill>
              </a:rPr>
              <a:t>(continued)</a:t>
            </a:r>
          </a:p>
        </p:txBody>
      </p:sp>
      <p:sp>
        <p:nvSpPr>
          <p:cNvPr id="362499" name="Rectangle 3"/>
          <p:cNvSpPr>
            <a:spLocks noGrp="1" noChangeArrowheads="1"/>
          </p:cNvSpPr>
          <p:nvPr>
            <p:ph type="body" idx="1"/>
          </p:nvPr>
        </p:nvSpPr>
        <p:spPr>
          <a:xfrm>
            <a:off x="1066800" y="1981200"/>
            <a:ext cx="8382000" cy="4267200"/>
          </a:xfrm>
        </p:spPr>
        <p:txBody>
          <a:bodyPr/>
          <a:lstStyle/>
          <a:p>
            <a:pPr lvl="0">
              <a:defRPr/>
            </a:pPr>
            <a:r>
              <a:rPr lang="en-US" altLang="en-US" sz="1400" dirty="0" smtClean="0">
                <a:effectLst/>
              </a:rPr>
              <a:t>In </a:t>
            </a:r>
            <a:r>
              <a:rPr lang="en-US" altLang="en-US" sz="1400" dirty="0">
                <a:effectLst/>
              </a:rPr>
              <a:t>April 2017 (before oral argument</a:t>
            </a:r>
            <a:r>
              <a:rPr lang="en-US" altLang="en-US" sz="1400" dirty="0" smtClean="0">
                <a:effectLst/>
              </a:rPr>
              <a:t>), the U.S. Court of Appeals for the D.C. Circuit </a:t>
            </a:r>
            <a:r>
              <a:rPr lang="en-US" altLang="en-US" sz="1400" dirty="0">
                <a:effectLst/>
              </a:rPr>
              <a:t>placed challenges to EPA’s 2015 </a:t>
            </a:r>
            <a:r>
              <a:rPr lang="en-US" altLang="en-US" sz="1400" dirty="0" smtClean="0">
                <a:effectLst/>
              </a:rPr>
              <a:t>Ozone </a:t>
            </a:r>
            <a:r>
              <a:rPr lang="en-US" altLang="en-US" sz="1400" dirty="0">
                <a:effectLst/>
              </a:rPr>
              <a:t>NAAQS in abeyance to allow EPA time to reconsider the </a:t>
            </a:r>
            <a:r>
              <a:rPr lang="en-US" altLang="en-US" sz="1400" dirty="0" smtClean="0">
                <a:effectLst/>
              </a:rPr>
              <a:t>rule.</a:t>
            </a:r>
          </a:p>
          <a:p>
            <a:pPr marL="0" lvl="0" indent="0">
              <a:buNone/>
              <a:defRPr/>
            </a:pPr>
            <a:endParaRPr lang="en-US" altLang="en-US" sz="800" dirty="0">
              <a:effectLst/>
            </a:endParaRPr>
          </a:p>
          <a:p>
            <a:pPr marL="625475" lvl="1">
              <a:defRPr/>
            </a:pPr>
            <a:r>
              <a:rPr lang="en-US" altLang="en-US" sz="1200" b="1" i="1" u="sng" dirty="0">
                <a:solidFill>
                  <a:srgbClr val="FF0000"/>
                </a:solidFill>
                <a:effectLst/>
              </a:rPr>
              <a:t>Reconsideration is ongoing</a:t>
            </a:r>
            <a:r>
              <a:rPr lang="en-US" altLang="en-US" sz="1200" b="1" dirty="0">
                <a:effectLst/>
              </a:rPr>
              <a:t> – </a:t>
            </a:r>
            <a:r>
              <a:rPr lang="en-US" altLang="en-US" sz="1200" b="1" dirty="0" smtClean="0">
                <a:effectLst/>
              </a:rPr>
              <a:t>the rule </a:t>
            </a:r>
            <a:r>
              <a:rPr lang="en-US" altLang="en-US" sz="1200" b="1" dirty="0">
                <a:effectLst/>
              </a:rPr>
              <a:t>remains in effect during this time and there are ongoing statutory mandates, such as new PSD permits addressing the 2015 NAAQS and states preparing </a:t>
            </a:r>
            <a:r>
              <a:rPr lang="en-US" altLang="en-US" sz="1200" b="1" dirty="0" smtClean="0">
                <a:effectLst/>
              </a:rPr>
              <a:t>SIPs.</a:t>
            </a:r>
          </a:p>
          <a:p>
            <a:pPr marL="625475" indent="-285750">
              <a:defRPr/>
            </a:pPr>
            <a:endParaRPr lang="en-US" altLang="en-US" sz="800" dirty="0">
              <a:effectLst/>
            </a:endParaRPr>
          </a:p>
          <a:p>
            <a:pPr marL="625475" lvl="1">
              <a:defRPr/>
            </a:pPr>
            <a:r>
              <a:rPr lang="en-US" altLang="en-US" sz="1200" b="1" dirty="0" smtClean="0">
                <a:effectLst/>
              </a:rPr>
              <a:t>EPA stayed </a:t>
            </a:r>
            <a:r>
              <a:rPr lang="en-US" altLang="en-US" sz="1200" b="1" dirty="0">
                <a:effectLst/>
              </a:rPr>
              <a:t>the rule during the reconsideration, which it has </a:t>
            </a:r>
            <a:r>
              <a:rPr lang="en-US" altLang="en-US" sz="1200" b="1" dirty="0" smtClean="0">
                <a:effectLst/>
              </a:rPr>
              <a:t>the authority </a:t>
            </a:r>
            <a:r>
              <a:rPr lang="en-US" altLang="en-US" sz="1200" b="1" dirty="0">
                <a:effectLst/>
              </a:rPr>
              <a:t>to do under both the CAA and the Administrative Procedures </a:t>
            </a:r>
            <a:r>
              <a:rPr lang="en-US" altLang="en-US" sz="1200" b="1" dirty="0" smtClean="0">
                <a:effectLst/>
              </a:rPr>
              <a:t>Act.</a:t>
            </a:r>
          </a:p>
          <a:p>
            <a:pPr marL="625475" lvl="1">
              <a:defRPr/>
            </a:pPr>
            <a:endParaRPr lang="en-US" altLang="en-US" sz="800" b="1" dirty="0">
              <a:effectLst/>
            </a:endParaRPr>
          </a:p>
          <a:p>
            <a:pPr marL="625475" lvl="1">
              <a:defRPr/>
            </a:pPr>
            <a:r>
              <a:rPr lang="en-US" sz="1200" dirty="0">
                <a:effectLst/>
              </a:rPr>
              <a:t>On August 23, </a:t>
            </a:r>
            <a:r>
              <a:rPr lang="en-US" sz="1200" dirty="0" smtClean="0">
                <a:effectLst/>
              </a:rPr>
              <a:t>2019, the </a:t>
            </a:r>
            <a:r>
              <a:rPr lang="en-US" sz="1200" dirty="0">
                <a:effectLst/>
              </a:rPr>
              <a:t>U.S. Court of Appeals for the D.C. Circuit released its </a:t>
            </a:r>
            <a:r>
              <a:rPr lang="en-US" sz="1200" b="1" dirty="0">
                <a:effectLst/>
              </a:rPr>
              <a:t>decision in the challenges to the 2015 </a:t>
            </a:r>
            <a:r>
              <a:rPr lang="en-US" sz="1200" b="1" dirty="0" smtClean="0">
                <a:effectLst/>
              </a:rPr>
              <a:t>Ozone </a:t>
            </a:r>
            <a:r>
              <a:rPr lang="en-US" sz="1200" b="1" dirty="0">
                <a:effectLst/>
              </a:rPr>
              <a:t>NAAQS</a:t>
            </a:r>
            <a:r>
              <a:rPr lang="en-US" sz="1200" dirty="0">
                <a:effectLst/>
              </a:rPr>
              <a:t>.  Briefly, the court upheld the 0.07 ppm 8-hour primary NAAQS, remanded the identical secondary NAAQS, and vacated the PSD grandfathering provision.  </a:t>
            </a:r>
            <a:endParaRPr lang="en-US" altLang="en-US" sz="1200" b="1" dirty="0" smtClean="0">
              <a:effectLst/>
            </a:endParaRPr>
          </a:p>
          <a:p>
            <a:pPr>
              <a:defRPr/>
            </a:pPr>
            <a:endParaRPr lang="en-US" altLang="en-US" sz="800" dirty="0">
              <a:effectLst/>
            </a:endParaRPr>
          </a:p>
          <a:p>
            <a:pPr>
              <a:defRPr/>
            </a:pPr>
            <a:r>
              <a:rPr lang="en-US" altLang="en-US" sz="1400" dirty="0" smtClean="0">
                <a:effectLst/>
              </a:rPr>
              <a:t>ACCCI has joined an Ozone NAAQS Coalition to stay informed on/involved in industry’s decisionmaking/advocacy on the reconsideration.</a:t>
            </a:r>
          </a:p>
          <a:p>
            <a:pPr>
              <a:defRPr/>
            </a:pPr>
            <a:endParaRPr lang="en-US" altLang="en-US" sz="800" dirty="0" smtClean="0">
              <a:effectLst/>
            </a:endParaRPr>
          </a:p>
          <a:p>
            <a:pPr marL="685800" lvl="1" indent="-342900">
              <a:defRPr/>
            </a:pPr>
            <a:r>
              <a:rPr lang="en-US" altLang="en-US" sz="1400" b="1" dirty="0" smtClean="0">
                <a:effectLst/>
              </a:rPr>
              <a:t>The Coalition’s focus will turn from EPA’s Ozone NAAQS to the Agency’s PM NAAQS as the Agency ongoing review/reconsideration of the PM NAAQS.</a:t>
            </a:r>
          </a:p>
          <a:p>
            <a:pPr lvl="1">
              <a:defRPr/>
            </a:pPr>
            <a:endParaRPr lang="en-US" altLang="en-US" sz="800" b="1" dirty="0" smtClean="0">
              <a:effectLst/>
            </a:endParaRPr>
          </a:p>
          <a:p>
            <a:pPr marL="1028700" lvl="2" indent="-342900">
              <a:defRPr/>
            </a:pPr>
            <a:r>
              <a:rPr lang="en-US" altLang="en-US" sz="1400" b="1" dirty="0" smtClean="0">
                <a:effectLst/>
              </a:rPr>
              <a:t>EPA initiated the current review of the PM NAAQS in December 2014</a:t>
            </a:r>
            <a:r>
              <a:rPr lang="en-US" altLang="en-US" sz="1400" b="1" dirty="0">
                <a:effectLst/>
              </a:rPr>
              <a:t>.</a:t>
            </a:r>
            <a:endParaRPr lang="en-US" altLang="en-US" sz="1400" b="1" dirty="0" smtClean="0">
              <a:effectLst/>
            </a:endParaRPr>
          </a:p>
          <a:p>
            <a:pPr marL="1028700" lvl="2" indent="-342900">
              <a:defRPr/>
            </a:pPr>
            <a:r>
              <a:rPr lang="en-US" altLang="en-US" sz="1400" b="1" dirty="0" smtClean="0">
                <a:effectLst/>
              </a:rPr>
              <a:t>In December 2016, EPA finalized its integrated review plan for PM.</a:t>
            </a:r>
          </a:p>
          <a:p>
            <a:pPr marL="1028700" lvl="2" indent="-342900">
              <a:defRPr/>
            </a:pPr>
            <a:r>
              <a:rPr lang="en-US" altLang="en-US" sz="1400" b="1" i="1" u="sng" dirty="0" smtClean="0">
                <a:solidFill>
                  <a:srgbClr val="FF0000"/>
                </a:solidFill>
                <a:effectLst/>
              </a:rPr>
              <a:t>EPA </a:t>
            </a:r>
            <a:r>
              <a:rPr lang="en-US" altLang="en-US" sz="1400" b="1" i="1" u="sng" dirty="0">
                <a:solidFill>
                  <a:srgbClr val="FF0000"/>
                </a:solidFill>
                <a:effectLst/>
              </a:rPr>
              <a:t>plans to try and finalize its review/reconsideration of both the Ozone and PM NAAQS by the end of 2020</a:t>
            </a:r>
            <a:r>
              <a:rPr lang="en-US" altLang="en-US" sz="1400" b="1" i="1" u="sng" dirty="0" smtClean="0">
                <a:solidFill>
                  <a:srgbClr val="FF0000"/>
                </a:solidFill>
                <a:effectLst/>
              </a:rPr>
              <a:t>.</a:t>
            </a:r>
            <a:endParaRPr lang="en-US" altLang="en-US" sz="1400" b="1" i="1" u="sng" dirty="0">
              <a:solidFill>
                <a:srgbClr val="FF0000"/>
              </a:solidFill>
              <a:effectLst/>
            </a:endParaRPr>
          </a:p>
          <a:p>
            <a:pPr marL="685800" lvl="2" indent="0" algn="ctr">
              <a:buNone/>
              <a:defRPr/>
            </a:pPr>
            <a:r>
              <a:rPr lang="en-US" altLang="en-US" sz="1600" dirty="0" smtClean="0">
                <a:effectLst/>
              </a:rPr>
              <a:t>(continued)</a:t>
            </a:r>
          </a:p>
        </p:txBody>
      </p:sp>
      <p:sp>
        <p:nvSpPr>
          <p:cNvPr id="5" name="Rectangle 4"/>
          <p:cNvSpPr/>
          <p:nvPr/>
        </p:nvSpPr>
        <p:spPr>
          <a:xfrm>
            <a:off x="9107247" y="6043583"/>
            <a:ext cx="450957"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3096D229-DF8D-451A-B2E9-673AB46A2071}" type="slidenum">
              <a:rPr lang="en-US" altLang="en-US"/>
              <a:pPr marL="0" lvl="8" eaLnBrk="0" fontAlgn="base" hangingPunct="0">
                <a:spcBef>
                  <a:spcPct val="20000"/>
                </a:spcBef>
                <a:spcAft>
                  <a:spcPct val="0"/>
                </a:spcAft>
                <a:buClr>
                  <a:srgbClr val="FFCC00"/>
                </a:buClr>
                <a:buSzPct val="75000"/>
                <a:defRPr/>
              </a:pPr>
              <a:t>36</a:t>
            </a:fld>
            <a:endParaRPr lang="en-US" altLang="en-US" dirty="0"/>
          </a:p>
        </p:txBody>
      </p:sp>
    </p:spTree>
    <p:extLst>
      <p:ext uri="{BB962C8B-B14F-4D97-AF65-F5344CB8AC3E}">
        <p14:creationId xmlns:p14="http://schemas.microsoft.com/office/powerpoint/2010/main" val="4317484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990600" y="762000"/>
            <a:ext cx="8458200" cy="762000"/>
          </a:xfrm>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sz="2800" dirty="0" smtClean="0">
                <a:solidFill>
                  <a:schemeClr val="tx2">
                    <a:lumMod val="75000"/>
                  </a:schemeClr>
                </a:solidFill>
              </a:rPr>
              <a:t>EPA’S OZONE NAAQS FINAL RULE </a:t>
            </a:r>
            <a:r>
              <a:rPr lang="en-US" altLang="en-US" sz="2800" i="1" dirty="0" smtClean="0">
                <a:solidFill>
                  <a:schemeClr val="tx2">
                    <a:lumMod val="75000"/>
                  </a:schemeClr>
                </a:solidFill>
              </a:rPr>
              <a:t>(Concluded)</a:t>
            </a:r>
          </a:p>
        </p:txBody>
      </p:sp>
      <p:sp>
        <p:nvSpPr>
          <p:cNvPr id="362499" name="Rectangle 3"/>
          <p:cNvSpPr>
            <a:spLocks noGrp="1" noChangeArrowheads="1"/>
          </p:cNvSpPr>
          <p:nvPr>
            <p:ph type="body" idx="1"/>
          </p:nvPr>
        </p:nvSpPr>
        <p:spPr>
          <a:xfrm>
            <a:off x="1066800" y="1752600"/>
            <a:ext cx="8382000" cy="2209800"/>
          </a:xfrm>
        </p:spPr>
        <p:txBody>
          <a:bodyPr/>
          <a:lstStyle/>
          <a:p>
            <a:pPr marL="685800" lvl="2" indent="0">
              <a:buNone/>
              <a:defRPr/>
            </a:pPr>
            <a:endParaRPr lang="en-US" altLang="en-US" sz="1400" b="1" dirty="0">
              <a:effectLst/>
            </a:endParaRPr>
          </a:p>
          <a:p>
            <a:pPr lvl="0">
              <a:defRPr/>
            </a:pPr>
            <a:r>
              <a:rPr lang="en-US" altLang="en-US" sz="1400" i="1" u="sng" dirty="0" smtClean="0">
                <a:solidFill>
                  <a:srgbClr val="FF0000"/>
                </a:solidFill>
                <a:effectLst/>
              </a:rPr>
              <a:t>A new coalition is forming to try and influence EPA </a:t>
            </a:r>
            <a:r>
              <a:rPr lang="en-US" altLang="en-US" sz="1400" i="1" u="sng" dirty="0" err="1" smtClean="0">
                <a:solidFill>
                  <a:srgbClr val="FF0000"/>
                </a:solidFill>
                <a:effectLst/>
              </a:rPr>
              <a:t>decisionmaking</a:t>
            </a:r>
            <a:r>
              <a:rPr lang="en-US" altLang="en-US" sz="1400" i="1" u="sng" dirty="0" smtClean="0">
                <a:solidFill>
                  <a:srgbClr val="FF0000"/>
                </a:solidFill>
                <a:effectLst/>
              </a:rPr>
              <a:t> on the “streamlined” NAAQS review process that the Agency will utilize as part of the Ozone/PM NAAQS reviews.</a:t>
            </a:r>
          </a:p>
          <a:p>
            <a:pPr lvl="0">
              <a:defRPr/>
            </a:pPr>
            <a:endParaRPr lang="en-US" altLang="en-US" sz="800" i="1" u="sng" dirty="0" smtClean="0">
              <a:solidFill>
                <a:srgbClr val="FF0000"/>
              </a:solidFill>
              <a:effectLst/>
            </a:endParaRPr>
          </a:p>
          <a:p>
            <a:pPr marL="685800" lvl="1" indent="-347663">
              <a:defRPr/>
            </a:pPr>
            <a:r>
              <a:rPr lang="en-US" altLang="en-US" sz="1200" b="1" i="1" u="sng" dirty="0" smtClean="0">
                <a:solidFill>
                  <a:srgbClr val="FF0000"/>
                </a:solidFill>
                <a:effectLst/>
              </a:rPr>
              <a:t>If the Agency can accomplish streamlining as part of its review/reconsideration of the Ozone and PM NAAQS, it would establish significant new precedents that could shape the NAAQS review process for years to come.</a:t>
            </a:r>
          </a:p>
          <a:p>
            <a:pPr marL="685800" lvl="1" indent="-347663">
              <a:defRPr/>
            </a:pPr>
            <a:endParaRPr lang="en-US" altLang="en-US" sz="800" b="1" i="1" u="sng" dirty="0">
              <a:solidFill>
                <a:srgbClr val="FF0000"/>
              </a:solidFill>
              <a:effectLst/>
            </a:endParaRPr>
          </a:p>
          <a:p>
            <a:pPr marL="685800" lvl="1" indent="-347663">
              <a:defRPr/>
            </a:pPr>
            <a:r>
              <a:rPr lang="en-US" altLang="en-US" sz="1200" b="1" i="1" u="sng" dirty="0" smtClean="0">
                <a:solidFill>
                  <a:srgbClr val="FF0000"/>
                </a:solidFill>
                <a:effectLst/>
              </a:rPr>
              <a:t>Details on the coalition (e.g., cost to join) are yet to be determined.</a:t>
            </a:r>
          </a:p>
          <a:p>
            <a:pPr marL="457200" lvl="1" indent="0">
              <a:buNone/>
              <a:defRPr/>
            </a:pPr>
            <a:endParaRPr lang="en-US" altLang="en-US" sz="800" i="1" u="sng" dirty="0" smtClean="0">
              <a:solidFill>
                <a:srgbClr val="FF0000"/>
              </a:solidFill>
              <a:effectLst/>
            </a:endParaRPr>
          </a:p>
          <a:p>
            <a:pPr lvl="0">
              <a:defRPr/>
            </a:pPr>
            <a:r>
              <a:rPr lang="en-US" altLang="en-US" sz="1400" i="1" u="sng" dirty="0">
                <a:solidFill>
                  <a:srgbClr val="FF0000"/>
                </a:solidFill>
                <a:effectLst/>
              </a:rPr>
              <a:t>D</a:t>
            </a:r>
            <a:r>
              <a:rPr lang="en-US" altLang="en-US" sz="1400" i="1" u="sng" dirty="0" smtClean="0">
                <a:solidFill>
                  <a:srgbClr val="FF0000"/>
                </a:solidFill>
                <a:effectLst/>
              </a:rPr>
              <a:t>oes ACCCI want to join this coalition if the price is right?</a:t>
            </a:r>
            <a:endParaRPr lang="en-US" altLang="en-US" sz="1400" i="1" u="sng" dirty="0">
              <a:solidFill>
                <a:srgbClr val="FF0000"/>
              </a:solidFill>
              <a:effectLst/>
            </a:endParaRPr>
          </a:p>
        </p:txBody>
      </p:sp>
      <p:sp>
        <p:nvSpPr>
          <p:cNvPr id="5" name="Rectangle 4"/>
          <p:cNvSpPr/>
          <p:nvPr/>
        </p:nvSpPr>
        <p:spPr>
          <a:xfrm>
            <a:off x="9107247" y="6043583"/>
            <a:ext cx="450957"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3096D229-DF8D-451A-B2E9-673AB46A2071}" type="slidenum">
              <a:rPr lang="en-US" altLang="en-US"/>
              <a:pPr marL="0" lvl="8" eaLnBrk="0" fontAlgn="base" hangingPunct="0">
                <a:spcBef>
                  <a:spcPct val="20000"/>
                </a:spcBef>
                <a:spcAft>
                  <a:spcPct val="0"/>
                </a:spcAft>
                <a:buClr>
                  <a:srgbClr val="FFCC00"/>
                </a:buClr>
                <a:buSzPct val="75000"/>
                <a:defRPr/>
              </a:pPr>
              <a:t>37</a:t>
            </a:fld>
            <a:endParaRPr lang="en-US" altLang="en-US" dirty="0"/>
          </a:p>
        </p:txBody>
      </p:sp>
    </p:spTree>
    <p:extLst>
      <p:ext uri="{BB962C8B-B14F-4D97-AF65-F5344CB8AC3E}">
        <p14:creationId xmlns:p14="http://schemas.microsoft.com/office/powerpoint/2010/main" val="18428924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effectLst/>
              </a:rPr>
              <a:t/>
            </a:r>
            <a:br>
              <a:rPr lang="en-US" altLang="en-US" sz="2800" dirty="0" smtClean="0">
                <a:effectLst/>
              </a:rPr>
            </a:br>
            <a:r>
              <a:rPr lang="en-US" altLang="en-US" sz="2800" dirty="0"/>
              <a:t/>
            </a:r>
            <a:br>
              <a:rPr lang="en-US" altLang="en-US" sz="2800" dirty="0"/>
            </a:br>
            <a:r>
              <a:rPr lang="en-US" altLang="en-US" sz="2800" dirty="0">
                <a:effectLst/>
              </a:rPr>
              <a:t/>
            </a:r>
            <a:br>
              <a:rPr lang="en-US" altLang="en-US" sz="2800" dirty="0">
                <a:effectLst/>
              </a:rPr>
            </a:br>
            <a:r>
              <a:rPr lang="en-US" altLang="en-US" sz="2800" dirty="0" smtClean="0">
                <a:solidFill>
                  <a:schemeClr val="tx2">
                    <a:lumMod val="75000"/>
                  </a:schemeClr>
                </a:solidFill>
              </a:rPr>
              <a:t>EPA/U.S. ARMY CORPS OF ENGINEERS’</a:t>
            </a:r>
            <a:br>
              <a:rPr lang="en-US" altLang="en-US" sz="2800" dirty="0" smtClean="0">
                <a:solidFill>
                  <a:schemeClr val="tx2">
                    <a:lumMod val="75000"/>
                  </a:schemeClr>
                </a:solidFill>
              </a:rPr>
            </a:br>
            <a:r>
              <a:rPr lang="en-US" altLang="en-US" sz="2800" dirty="0" smtClean="0">
                <a:solidFill>
                  <a:schemeClr val="tx2">
                    <a:lumMod val="75000"/>
                  </a:schemeClr>
                </a:solidFill>
              </a:rPr>
              <a:t>“WATERS OF THE U.S.” (WOTUS) FINAL RULE</a:t>
            </a:r>
            <a:endParaRPr lang="en-US" altLang="en-US" sz="2400" dirty="0" smtClean="0">
              <a:solidFill>
                <a:schemeClr val="tx2">
                  <a:lumMod val="75000"/>
                </a:schemeClr>
              </a:solidFill>
            </a:endParaRPr>
          </a:p>
        </p:txBody>
      </p:sp>
      <p:sp>
        <p:nvSpPr>
          <p:cNvPr id="362499" name="Rectangle 3"/>
          <p:cNvSpPr>
            <a:spLocks noGrp="1" noChangeArrowheads="1"/>
          </p:cNvSpPr>
          <p:nvPr>
            <p:ph type="body" idx="1"/>
          </p:nvPr>
        </p:nvSpPr>
        <p:spPr>
          <a:xfrm>
            <a:off x="1066800" y="1676399"/>
            <a:ext cx="8382000" cy="4767293"/>
          </a:xfrm>
        </p:spPr>
        <p:txBody>
          <a:bodyPr/>
          <a:lstStyle/>
          <a:p>
            <a:pPr>
              <a:defRPr/>
            </a:pPr>
            <a:r>
              <a:rPr lang="en-US" altLang="en-US" sz="1400" dirty="0" smtClean="0"/>
              <a:t>On June 29, 2015, the Obama EPA and the Corps issued their final WOTUS rule </a:t>
            </a:r>
            <a:r>
              <a:rPr lang="en-US" altLang="en-US" sz="1400" dirty="0"/>
              <a:t>(80 Fed. Reg. 37,054).  The rule became effective on August </a:t>
            </a:r>
            <a:r>
              <a:rPr lang="en-US" altLang="en-US" sz="1400" dirty="0" smtClean="0"/>
              <a:t>28, 2015.</a:t>
            </a:r>
          </a:p>
          <a:p>
            <a:pPr marL="0" indent="0">
              <a:buNone/>
              <a:defRPr/>
            </a:pPr>
            <a:endParaRPr lang="en-US" altLang="en-US" sz="800" dirty="0"/>
          </a:p>
          <a:p>
            <a:pPr marL="685800" lvl="1" indent="-342900">
              <a:defRPr/>
            </a:pPr>
            <a:r>
              <a:rPr lang="en-US" sz="1300" b="1" dirty="0">
                <a:effectLst/>
              </a:rPr>
              <a:t>The rule </a:t>
            </a:r>
            <a:r>
              <a:rPr lang="en-US" sz="1300" b="1" dirty="0" smtClean="0">
                <a:effectLst/>
              </a:rPr>
              <a:t>had </a:t>
            </a:r>
            <a:r>
              <a:rPr lang="en-US" sz="1300" b="1" dirty="0">
                <a:effectLst/>
              </a:rPr>
              <a:t>implications for any entity regulated under the Clean Water Act (CWA), including construction, manufacturing, mining, agricultural, and energy </a:t>
            </a:r>
            <a:r>
              <a:rPr lang="en-US" sz="1300" b="1" dirty="0" smtClean="0">
                <a:effectLst/>
              </a:rPr>
              <a:t>development.</a:t>
            </a:r>
          </a:p>
          <a:p>
            <a:pPr marL="342900" lvl="1" indent="0">
              <a:buNone/>
              <a:defRPr/>
            </a:pPr>
            <a:endParaRPr lang="en-US" sz="800" b="1" dirty="0" smtClean="0">
              <a:effectLst/>
            </a:endParaRPr>
          </a:p>
          <a:p>
            <a:pPr marL="685800" lvl="1" indent="-342900">
              <a:defRPr/>
            </a:pPr>
            <a:r>
              <a:rPr lang="en-US" sz="1300" b="1" dirty="0" smtClean="0">
                <a:effectLst/>
              </a:rPr>
              <a:t>It </a:t>
            </a:r>
            <a:r>
              <a:rPr lang="en-US" sz="1300" b="1" dirty="0">
                <a:effectLst/>
              </a:rPr>
              <a:t>dramatically </a:t>
            </a:r>
            <a:r>
              <a:rPr lang="en-US" sz="1300" b="1" dirty="0" smtClean="0">
                <a:effectLst/>
              </a:rPr>
              <a:t>expanded </a:t>
            </a:r>
            <a:r>
              <a:rPr lang="en-US" sz="1300" b="1" dirty="0">
                <a:effectLst/>
              </a:rPr>
              <a:t>the number and types of waters subject to regulation under the CWA, as this definition establishes the scope of federal jurisdiction over U.S. waters.  Where federal jurisdiction exists, federal permits </a:t>
            </a:r>
            <a:r>
              <a:rPr lang="en-US" sz="1300" b="1" dirty="0" smtClean="0">
                <a:effectLst/>
              </a:rPr>
              <a:t>would </a:t>
            </a:r>
            <a:r>
              <a:rPr lang="en-US" sz="1300" b="1" dirty="0">
                <a:effectLst/>
              </a:rPr>
              <a:t>be necessary for a number of activities impacting these waters, including filling, dredging, discharging into, or modifying </a:t>
            </a:r>
            <a:r>
              <a:rPr lang="en-US" sz="1300" b="1" dirty="0" smtClean="0">
                <a:effectLst/>
              </a:rPr>
              <a:t>flow.</a:t>
            </a:r>
          </a:p>
          <a:p>
            <a:pPr marL="342900" lvl="1" indent="0">
              <a:buNone/>
              <a:defRPr/>
            </a:pPr>
            <a:endParaRPr lang="en-US" sz="800" b="1" dirty="0" smtClean="0">
              <a:effectLst/>
            </a:endParaRPr>
          </a:p>
          <a:p>
            <a:pPr marL="685800" lvl="1" indent="-342900">
              <a:defRPr/>
            </a:pPr>
            <a:r>
              <a:rPr lang="en-US" sz="1300" b="1" dirty="0" smtClean="0">
                <a:effectLst/>
              </a:rPr>
              <a:t>This </a:t>
            </a:r>
            <a:r>
              <a:rPr lang="en-US" sz="1300" b="1" dirty="0">
                <a:effectLst/>
              </a:rPr>
              <a:t>new definition of “waters” </a:t>
            </a:r>
            <a:r>
              <a:rPr lang="en-US" sz="1300" b="1" dirty="0" smtClean="0">
                <a:effectLst/>
              </a:rPr>
              <a:t>would </a:t>
            </a:r>
            <a:r>
              <a:rPr lang="en-US" sz="1300" b="1" dirty="0">
                <a:effectLst/>
              </a:rPr>
              <a:t>also be incorporated into regulations under several other environmental laws, including the </a:t>
            </a:r>
            <a:r>
              <a:rPr lang="en-US" sz="1300" b="1" dirty="0" smtClean="0">
                <a:effectLst/>
              </a:rPr>
              <a:t>CAA, RCRA, </a:t>
            </a:r>
            <a:r>
              <a:rPr lang="en-US" sz="1300" b="1" dirty="0">
                <a:effectLst/>
              </a:rPr>
              <a:t>and </a:t>
            </a:r>
            <a:r>
              <a:rPr lang="en-US" sz="1300" b="1" dirty="0" smtClean="0">
                <a:effectLst/>
              </a:rPr>
              <a:t>CERCLA.</a:t>
            </a:r>
          </a:p>
          <a:p>
            <a:pPr marL="457200" lvl="1" indent="0">
              <a:buNone/>
              <a:defRPr/>
            </a:pPr>
            <a:endParaRPr lang="en-US" sz="800" dirty="0" smtClean="0">
              <a:effectLst/>
            </a:endParaRPr>
          </a:p>
          <a:p>
            <a:pPr lvl="0">
              <a:defRPr/>
            </a:pPr>
            <a:r>
              <a:rPr lang="en-US" altLang="en-US" sz="1400" b="1" dirty="0" smtClean="0"/>
              <a:t>Litigation over the final rule continues.</a:t>
            </a:r>
          </a:p>
          <a:p>
            <a:pPr marL="0" lvl="0" indent="0">
              <a:buNone/>
              <a:defRPr/>
            </a:pPr>
            <a:endParaRPr lang="en-US" altLang="en-US" sz="800" b="1" dirty="0" smtClean="0"/>
          </a:p>
          <a:p>
            <a:pPr marL="685800" lvl="1" indent="-342900">
              <a:defRPr/>
            </a:pPr>
            <a:r>
              <a:rPr lang="en-US" sz="1300" b="1" dirty="0" smtClean="0">
                <a:effectLst/>
              </a:rPr>
              <a:t>The </a:t>
            </a:r>
            <a:r>
              <a:rPr lang="en-US" sz="1300" b="1" dirty="0">
                <a:effectLst/>
              </a:rPr>
              <a:t>final </a:t>
            </a:r>
            <a:r>
              <a:rPr lang="en-US" sz="1300" b="1" dirty="0" smtClean="0">
                <a:effectLst/>
              </a:rPr>
              <a:t>rule has </a:t>
            </a:r>
            <a:r>
              <a:rPr lang="en-US" sz="1300" b="1" dirty="0">
                <a:effectLst/>
              </a:rPr>
              <a:t>been challenged in the courts by numerous parties and has been stayed pending that ongoing </a:t>
            </a:r>
            <a:r>
              <a:rPr lang="en-US" sz="1300" b="1" dirty="0" smtClean="0">
                <a:effectLst/>
              </a:rPr>
              <a:t>litigation.</a:t>
            </a:r>
          </a:p>
          <a:p>
            <a:pPr marL="685800" lvl="1" indent="-342900">
              <a:defRPr/>
            </a:pPr>
            <a:endParaRPr lang="en-US" sz="1300" b="1" dirty="0">
              <a:effectLst/>
            </a:endParaRPr>
          </a:p>
          <a:p>
            <a:pPr marL="685800" lvl="1" indent="-342900">
              <a:defRPr/>
            </a:pPr>
            <a:endParaRPr lang="en-US" sz="1300" b="1" dirty="0" smtClean="0">
              <a:effectLst/>
            </a:endParaRPr>
          </a:p>
          <a:p>
            <a:pPr marL="342900" lvl="1" indent="0" algn="ctr">
              <a:buNone/>
              <a:defRPr/>
            </a:pPr>
            <a:r>
              <a:rPr lang="en-US" sz="1300" b="1" dirty="0" smtClean="0">
                <a:effectLst/>
              </a:rPr>
              <a:t>(continued)</a:t>
            </a:r>
          </a:p>
          <a:p>
            <a:pPr marL="0" lvl="0" indent="0">
              <a:buNone/>
              <a:defRPr/>
            </a:pPr>
            <a:endParaRPr lang="en-US" sz="800" b="1" dirty="0" smtClean="0">
              <a:effectLst/>
            </a:endParaRPr>
          </a:p>
        </p:txBody>
      </p:sp>
      <p:sp>
        <p:nvSpPr>
          <p:cNvPr id="2" name="Rectangle 1"/>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4BA1680-E38C-4D6A-B262-78F239774A44}" type="slidenum">
              <a:rPr lang="en-US" altLang="en-US"/>
              <a:pPr marL="0" lvl="8" eaLnBrk="0" fontAlgn="base" hangingPunct="0">
                <a:spcBef>
                  <a:spcPct val="20000"/>
                </a:spcBef>
                <a:spcAft>
                  <a:spcPct val="0"/>
                </a:spcAft>
                <a:buClr>
                  <a:srgbClr val="FFCC00"/>
                </a:buClr>
                <a:buSzPct val="75000"/>
                <a:defRPr/>
              </a:pPr>
              <a:t>38</a:t>
            </a:fld>
            <a:endParaRPr lang="en-US" altLang="en-US" dirty="0"/>
          </a:p>
        </p:txBody>
      </p:sp>
    </p:spTree>
    <p:extLst>
      <p:ext uri="{BB962C8B-B14F-4D97-AF65-F5344CB8AC3E}">
        <p14:creationId xmlns:p14="http://schemas.microsoft.com/office/powerpoint/2010/main" val="3246128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effectLst/>
              </a:rPr>
              <a:t/>
            </a:r>
            <a:br>
              <a:rPr lang="en-US" altLang="en-US" sz="2800" dirty="0" smtClean="0">
                <a:effectLst/>
              </a:rPr>
            </a:br>
            <a:r>
              <a:rPr lang="en-US" altLang="en-US" sz="2800" dirty="0"/>
              <a:t/>
            </a:r>
            <a:br>
              <a:rPr lang="en-US" altLang="en-US" sz="2800" dirty="0"/>
            </a:br>
            <a:r>
              <a:rPr lang="en-US" altLang="en-US" sz="2800" dirty="0">
                <a:effectLst/>
              </a:rPr>
              <a:t/>
            </a:r>
            <a:br>
              <a:rPr lang="en-US" altLang="en-US" sz="2800" dirty="0">
                <a:effectLst/>
              </a:rPr>
            </a:br>
            <a:r>
              <a:rPr lang="en-US" altLang="en-US" sz="2800" dirty="0" smtClean="0">
                <a:solidFill>
                  <a:schemeClr val="tx2">
                    <a:lumMod val="75000"/>
                  </a:schemeClr>
                </a:solidFill>
              </a:rPr>
              <a:t>EPA/U.S. ARMY CORPS OF ENGINEERS’</a:t>
            </a:r>
            <a:br>
              <a:rPr lang="en-US" altLang="en-US" sz="2800" dirty="0" smtClean="0">
                <a:solidFill>
                  <a:schemeClr val="tx2">
                    <a:lumMod val="75000"/>
                  </a:schemeClr>
                </a:solidFill>
              </a:rPr>
            </a:br>
            <a:r>
              <a:rPr lang="en-US" altLang="en-US" sz="2800" dirty="0" smtClean="0">
                <a:solidFill>
                  <a:schemeClr val="tx2">
                    <a:lumMod val="75000"/>
                  </a:schemeClr>
                </a:solidFill>
              </a:rPr>
              <a:t>“WATERS OF THE U.S.” (WOTUS) FINAL RULE </a:t>
            </a:r>
            <a:r>
              <a:rPr lang="en-US" altLang="en-US" sz="2800" i="1" dirty="0" smtClean="0">
                <a:solidFill>
                  <a:schemeClr val="tx2">
                    <a:lumMod val="75000"/>
                  </a:schemeClr>
                </a:solidFill>
              </a:rPr>
              <a:t>(Concluded)</a:t>
            </a:r>
            <a:endParaRPr lang="en-US" altLang="en-US" sz="2400" i="1" dirty="0" smtClean="0">
              <a:solidFill>
                <a:schemeClr val="tx2">
                  <a:lumMod val="75000"/>
                </a:schemeClr>
              </a:solidFill>
            </a:endParaRPr>
          </a:p>
        </p:txBody>
      </p:sp>
      <p:sp>
        <p:nvSpPr>
          <p:cNvPr id="362499" name="Rectangle 3"/>
          <p:cNvSpPr>
            <a:spLocks noGrp="1" noChangeArrowheads="1"/>
          </p:cNvSpPr>
          <p:nvPr>
            <p:ph type="body" idx="1"/>
          </p:nvPr>
        </p:nvSpPr>
        <p:spPr>
          <a:xfrm>
            <a:off x="1066800" y="1676400"/>
            <a:ext cx="8382000" cy="4267200"/>
          </a:xfrm>
        </p:spPr>
        <p:txBody>
          <a:bodyPr/>
          <a:lstStyle/>
          <a:p>
            <a:pPr marL="0" indent="0">
              <a:buNone/>
              <a:defRPr/>
            </a:pPr>
            <a:endParaRPr lang="en-US" altLang="en-US" sz="800" dirty="0"/>
          </a:p>
          <a:p>
            <a:pPr lvl="0">
              <a:defRPr/>
            </a:pPr>
            <a:r>
              <a:rPr lang="en-US" sz="1400" dirty="0">
                <a:effectLst/>
              </a:rPr>
              <a:t>EPA and the Corps are moving forward with a rule to remove the CWR language from the Code of Federal Regulations (C.F.R.) and re-codify the same regulatory text that existed prior to the 2015 rule.</a:t>
            </a:r>
          </a:p>
          <a:p>
            <a:pPr marL="0" lvl="0" indent="0">
              <a:buNone/>
              <a:defRPr/>
            </a:pPr>
            <a:endParaRPr lang="en-US" sz="800" i="1" dirty="0">
              <a:solidFill>
                <a:srgbClr val="FF0000"/>
              </a:solidFill>
              <a:effectLst/>
            </a:endParaRPr>
          </a:p>
          <a:p>
            <a:pPr marL="685800" lvl="1" indent="-346075">
              <a:defRPr/>
            </a:pPr>
            <a:r>
              <a:rPr lang="en-US" sz="1400" b="1" dirty="0">
                <a:effectLst/>
              </a:rPr>
              <a:t>On August 13, 2018, the Federal Water Quality Coalition (FWQC) of which ACCCI is a member submitted comments to the agencies on a July 12, 2018, proposal to repeal the 2015 rule and </a:t>
            </a:r>
            <a:r>
              <a:rPr lang="en-US" sz="1400" b="1" dirty="0" err="1">
                <a:effectLst/>
              </a:rPr>
              <a:t>recodifying</a:t>
            </a:r>
            <a:r>
              <a:rPr lang="en-US" sz="1400" b="1" dirty="0">
                <a:effectLst/>
              </a:rPr>
              <a:t> the previous WOTUS </a:t>
            </a:r>
            <a:r>
              <a:rPr lang="en-US" sz="1400" b="1" dirty="0" smtClean="0">
                <a:effectLst/>
              </a:rPr>
              <a:t>regulation.</a:t>
            </a:r>
            <a:endParaRPr lang="en-US" altLang="en-US" sz="1400" b="1" dirty="0" smtClean="0"/>
          </a:p>
          <a:p>
            <a:pPr>
              <a:defRPr/>
            </a:pPr>
            <a:endParaRPr lang="en-US" sz="800" dirty="0" smtClean="0">
              <a:effectLst/>
            </a:endParaRPr>
          </a:p>
          <a:p>
            <a:pPr marL="347663">
              <a:defRPr/>
            </a:pPr>
            <a:r>
              <a:rPr lang="en-US" sz="1400" dirty="0" smtClean="0">
                <a:effectLst/>
              </a:rPr>
              <a:t>On </a:t>
            </a:r>
            <a:r>
              <a:rPr lang="en-US" sz="1400" dirty="0">
                <a:effectLst/>
              </a:rPr>
              <a:t>February 14, 2019, EPA and the U.S. Army Corps of Engineers (Corps) published in the </a:t>
            </a:r>
            <a:r>
              <a:rPr lang="en-US" sz="1400" i="1" dirty="0">
                <a:effectLst/>
              </a:rPr>
              <a:t>Federal Register</a:t>
            </a:r>
            <a:r>
              <a:rPr lang="en-US" sz="1400" dirty="0">
                <a:effectLst/>
              </a:rPr>
              <a:t> their highly anticipated proposed revised WOTUS definition that defines the scope of waters and wetlands that fall under federal Clean Water Act (CWA) jurisdiction. 84 Fed. Reg. 4154.  The proposal and other related documents are all on EPA’s web site at </a:t>
            </a:r>
            <a:r>
              <a:rPr lang="en-US" sz="1400" u="sng" dirty="0">
                <a:effectLst/>
                <a:hlinkClick r:id="rId3"/>
              </a:rPr>
              <a:t>https://www.epa.gov/wotus-rule/step-two-revise</a:t>
            </a:r>
            <a:r>
              <a:rPr lang="en-US" sz="1400" dirty="0">
                <a:effectLst/>
              </a:rPr>
              <a:t>.</a:t>
            </a:r>
          </a:p>
          <a:p>
            <a:pPr marL="0" lvl="0" indent="0">
              <a:buNone/>
              <a:defRPr/>
            </a:pPr>
            <a:endParaRPr lang="en-US" sz="800" i="1" dirty="0">
              <a:solidFill>
                <a:srgbClr val="FF0000"/>
              </a:solidFill>
              <a:effectLst/>
            </a:endParaRPr>
          </a:p>
          <a:p>
            <a:pPr marL="685800" lvl="1" indent="-346075">
              <a:defRPr/>
            </a:pPr>
            <a:r>
              <a:rPr lang="en-US" sz="1400" b="1" i="1" u="sng" dirty="0">
                <a:solidFill>
                  <a:srgbClr val="FF0000"/>
                </a:solidFill>
                <a:effectLst/>
              </a:rPr>
              <a:t>On April 15, 2019, the deadline for commenting, the </a:t>
            </a:r>
            <a:r>
              <a:rPr lang="en-US" sz="1400" b="1" i="1" u="sng" dirty="0" smtClean="0">
                <a:solidFill>
                  <a:srgbClr val="FF0000"/>
                </a:solidFill>
                <a:effectLst/>
              </a:rPr>
              <a:t>FWQC filed </a:t>
            </a:r>
            <a:r>
              <a:rPr lang="en-US" sz="1400" b="1" i="1" u="sng" dirty="0">
                <a:solidFill>
                  <a:srgbClr val="FF0000"/>
                </a:solidFill>
                <a:effectLst/>
              </a:rPr>
              <a:t>supportive comments on the proposal.</a:t>
            </a:r>
          </a:p>
          <a:p>
            <a:pPr marL="339725" lvl="1" indent="0">
              <a:buNone/>
              <a:defRPr/>
            </a:pPr>
            <a:endParaRPr lang="en-US" altLang="en-US" sz="800" b="1" dirty="0"/>
          </a:p>
          <a:p>
            <a:pPr>
              <a:defRPr/>
            </a:pPr>
            <a:r>
              <a:rPr lang="en-US" sz="1600" i="1" u="sng"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EPA </a:t>
            </a:r>
            <a:r>
              <a:rPr lang="en-US" sz="1600" i="1" u="sng"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hlinkClick r:id="rId4"/>
              </a:rPr>
              <a:t>issued an interpretive statement on April 15, 2019</a:t>
            </a:r>
            <a:r>
              <a:rPr lang="en-US" sz="1600" i="1" u="sng"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 expressly rejecting the concept that the Clean Water Act (CWA) covers discharges to groundwater. </a:t>
            </a:r>
            <a:endParaRPr lang="en-US" altLang="en-US" sz="1600" i="1" u="sng" dirty="0">
              <a:solidFill>
                <a:srgbClr val="FF0000"/>
              </a:solidFill>
            </a:endParaRPr>
          </a:p>
        </p:txBody>
      </p:sp>
      <p:sp>
        <p:nvSpPr>
          <p:cNvPr id="2" name="Rectangle 1"/>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4BA1680-E38C-4D6A-B262-78F239774A44}" type="slidenum">
              <a:rPr lang="en-US" altLang="en-US"/>
              <a:pPr marL="0" lvl="8" eaLnBrk="0" fontAlgn="base" hangingPunct="0">
                <a:spcBef>
                  <a:spcPct val="20000"/>
                </a:spcBef>
                <a:spcAft>
                  <a:spcPct val="0"/>
                </a:spcAft>
                <a:buClr>
                  <a:srgbClr val="FFCC00"/>
                </a:buClr>
                <a:buSzPct val="75000"/>
                <a:defRPr/>
              </a:pPr>
              <a:t>39</a:t>
            </a:fld>
            <a:endParaRPr lang="en-US" altLang="en-US" dirty="0"/>
          </a:p>
        </p:txBody>
      </p:sp>
    </p:spTree>
    <p:extLst>
      <p:ext uri="{BB962C8B-B14F-4D97-AF65-F5344CB8AC3E}">
        <p14:creationId xmlns:p14="http://schemas.microsoft.com/office/powerpoint/2010/main" val="658376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50" name="Rectangle 6"/>
          <p:cNvSpPr>
            <a:spLocks noGrp="1" noChangeArrowheads="1"/>
          </p:cNvSpPr>
          <p:nvPr>
            <p:ph type="title"/>
          </p:nvPr>
        </p:nvSpPr>
        <p:spPr/>
        <p:txBody>
          <a:bodyPr/>
          <a:lstStyle/>
          <a:p>
            <a:pPr>
              <a:defRPr/>
            </a:pPr>
            <a:r>
              <a:rPr lang="en-US" altLang="en-US" dirty="0" smtClean="0">
                <a:solidFill>
                  <a:schemeClr val="tx2">
                    <a:lumMod val="75000"/>
                  </a:schemeClr>
                </a:solidFill>
              </a:rPr>
              <a:t>BACKGROUND ON THE COETF</a:t>
            </a:r>
          </a:p>
        </p:txBody>
      </p:sp>
      <p:sp>
        <p:nvSpPr>
          <p:cNvPr id="108551" name="Rectangle 7"/>
          <p:cNvSpPr>
            <a:spLocks noGrp="1" noChangeArrowheads="1"/>
          </p:cNvSpPr>
          <p:nvPr>
            <p:ph type="body" idx="1"/>
          </p:nvPr>
        </p:nvSpPr>
        <p:spPr>
          <a:xfrm>
            <a:off x="1066800" y="2057400"/>
            <a:ext cx="8382000" cy="4038600"/>
          </a:xfrm>
        </p:spPr>
        <p:txBody>
          <a:bodyPr/>
          <a:lstStyle/>
          <a:p>
            <a:pPr marL="0" indent="0">
              <a:buNone/>
              <a:defRPr/>
            </a:pPr>
            <a:endParaRPr lang="en-US" altLang="en-US" sz="2000" dirty="0" smtClean="0"/>
          </a:p>
          <a:p>
            <a:pPr>
              <a:defRPr/>
            </a:pPr>
            <a:r>
              <a:rPr lang="en-US" altLang="en-US" sz="2000" dirty="0" smtClean="0"/>
              <a:t>The COETF </a:t>
            </a:r>
            <a:r>
              <a:rPr lang="en-US" altLang="en-US" sz="2000" dirty="0"/>
              <a:t>was formed by the American Iron and Steel Institute (AISI) and ACCCI in 1996 to address major environmental issues collaboratively</a:t>
            </a:r>
            <a:r>
              <a:rPr lang="en-US" altLang="en-US" sz="2000" dirty="0" smtClean="0"/>
              <a:t>.</a:t>
            </a:r>
          </a:p>
          <a:p>
            <a:pPr>
              <a:defRPr/>
            </a:pPr>
            <a:endParaRPr lang="en-US" altLang="en-US" sz="800" dirty="0" smtClean="0"/>
          </a:p>
          <a:p>
            <a:pPr marL="685800" lvl="1" indent="-341313">
              <a:defRPr/>
            </a:pPr>
            <a:r>
              <a:rPr lang="en-US" altLang="en-US" sz="1800" b="1" dirty="0" smtClean="0"/>
              <a:t>The COETF operates as a semiautonomous, self-funded entity.</a:t>
            </a:r>
          </a:p>
          <a:p>
            <a:pPr marL="0" indent="0">
              <a:buFont typeface="Wingdings" panose="05000000000000000000" pitchFamily="2" charset="2"/>
              <a:buNone/>
              <a:defRPr/>
            </a:pPr>
            <a:endParaRPr lang="en-US" altLang="en-US" sz="800" dirty="0"/>
          </a:p>
          <a:p>
            <a:pPr>
              <a:defRPr/>
            </a:pPr>
            <a:r>
              <a:rPr lang="en-US" altLang="en-US" sz="2000" dirty="0" smtClean="0">
                <a:solidFill>
                  <a:srgbClr val="FFFFFF"/>
                </a:solidFill>
              </a:rPr>
              <a:t>The COETF </a:t>
            </a:r>
            <a:r>
              <a:rPr lang="en-US" altLang="en-US" sz="2000" dirty="0">
                <a:solidFill>
                  <a:srgbClr val="FFFFFF"/>
                </a:solidFill>
              </a:rPr>
              <a:t>represents </a:t>
            </a:r>
            <a:r>
              <a:rPr lang="en-US" altLang="en-US" sz="2000" dirty="0"/>
              <a:t>8</a:t>
            </a:r>
            <a:r>
              <a:rPr lang="en-US" altLang="en-US" sz="2000" dirty="0" smtClean="0"/>
              <a:t> of the 9 </a:t>
            </a:r>
            <a:r>
              <a:rPr lang="en-US" altLang="en-US" sz="2000" dirty="0" smtClean="0">
                <a:solidFill>
                  <a:srgbClr val="FFFFFF"/>
                </a:solidFill>
              </a:rPr>
              <a:t>U.S</a:t>
            </a:r>
            <a:r>
              <a:rPr lang="en-US" altLang="en-US" sz="2000" dirty="0">
                <a:solidFill>
                  <a:srgbClr val="FFFFFF"/>
                </a:solidFill>
              </a:rPr>
              <a:t>. “by-product recovery” plants </a:t>
            </a:r>
            <a:r>
              <a:rPr lang="en-US" altLang="en-US" sz="2000" dirty="0" smtClean="0">
                <a:solidFill>
                  <a:srgbClr val="FFFFFF"/>
                </a:solidFill>
              </a:rPr>
              <a:t>(</a:t>
            </a:r>
            <a:r>
              <a:rPr lang="en-US" altLang="en-US" sz="2000" dirty="0" smtClean="0"/>
              <a:t>27</a:t>
            </a:r>
            <a:r>
              <a:rPr lang="en-US" altLang="en-US" sz="2000" dirty="0" smtClean="0">
                <a:solidFill>
                  <a:srgbClr val="FFFFFF"/>
                </a:solidFill>
              </a:rPr>
              <a:t> </a:t>
            </a:r>
            <a:r>
              <a:rPr lang="en-US" altLang="en-US" sz="2000" dirty="0">
                <a:solidFill>
                  <a:srgbClr val="FFFFFF"/>
                </a:solidFill>
              </a:rPr>
              <a:t>“by-product recovery” batteries</a:t>
            </a:r>
            <a:r>
              <a:rPr lang="en-US" altLang="en-US" sz="2000" dirty="0" smtClean="0">
                <a:solidFill>
                  <a:srgbClr val="FFFFFF"/>
                </a:solidFill>
              </a:rPr>
              <a:t>).</a:t>
            </a:r>
          </a:p>
          <a:p>
            <a:pPr>
              <a:defRPr/>
            </a:pPr>
            <a:endParaRPr lang="en-US" altLang="en-US" sz="800" dirty="0" smtClean="0"/>
          </a:p>
          <a:p>
            <a:pPr marL="685800" lvl="1" indent="-341313">
              <a:defRPr/>
            </a:pPr>
            <a:r>
              <a:rPr lang="en-US" altLang="en-US" sz="2000" b="1" dirty="0" smtClean="0"/>
              <a:t>6 integrated steel “by-product recovery” plants (20 batteries)</a:t>
            </a:r>
          </a:p>
          <a:p>
            <a:pPr marL="685800" lvl="1" indent="-341313">
              <a:defRPr/>
            </a:pPr>
            <a:r>
              <a:rPr lang="en-US" altLang="en-US" sz="2000" b="1" dirty="0"/>
              <a:t>3</a:t>
            </a:r>
            <a:r>
              <a:rPr lang="en-US" altLang="en-US" sz="2000" b="1" dirty="0" smtClean="0"/>
              <a:t> “merchant” “by-product recovery” plants (</a:t>
            </a:r>
            <a:r>
              <a:rPr lang="en-US" altLang="en-US" sz="2000" b="1" dirty="0"/>
              <a:t>7</a:t>
            </a:r>
            <a:r>
              <a:rPr lang="en-US" altLang="en-US" sz="2000" b="1" dirty="0" smtClean="0"/>
              <a:t> batteries)</a:t>
            </a:r>
          </a:p>
          <a:p>
            <a:pPr marL="685800" lvl="1" indent="-341313">
              <a:defRPr/>
            </a:pPr>
            <a:r>
              <a:rPr lang="en-US" altLang="en-US" sz="2000" b="1" dirty="0" smtClean="0"/>
              <a:t>Five “heat recovery” coke plants (20 batteries) are </a:t>
            </a:r>
            <a:r>
              <a:rPr lang="en-US" altLang="en-US" sz="2000" b="1" i="1" u="sng" dirty="0" smtClean="0"/>
              <a:t>not</a:t>
            </a:r>
            <a:r>
              <a:rPr lang="en-US" altLang="en-US" sz="2000" b="1" dirty="0" smtClean="0"/>
              <a:t> represented by/participating in the COETF.</a:t>
            </a:r>
          </a:p>
          <a:p>
            <a:pPr marL="685800" lvl="1" indent="-341313">
              <a:defRPr/>
            </a:pPr>
            <a:endParaRPr lang="en-US" altLang="en-US" sz="800" dirty="0">
              <a:solidFill>
                <a:srgbClr val="FFFFFF"/>
              </a:solidFill>
            </a:endParaRPr>
          </a:p>
          <a:p>
            <a:pPr lvl="0">
              <a:defRPr/>
            </a:pPr>
            <a:r>
              <a:rPr lang="en-US" altLang="en-US" sz="2000" dirty="0" smtClean="0"/>
              <a:t>Katie Kistler (AK Steel) is the chair of the COETF. </a:t>
            </a:r>
            <a:endParaRPr lang="en-US" altLang="en-US" sz="2000" b="1" dirty="0" smtClean="0"/>
          </a:p>
          <a:p>
            <a:pPr marL="457200" lvl="1" indent="0">
              <a:buFontTx/>
              <a:buNone/>
              <a:defRPr/>
            </a:pPr>
            <a:endParaRPr lang="en-US" altLang="en-US" sz="1800" b="1" dirty="0" smtClean="0"/>
          </a:p>
          <a:p>
            <a:pPr lvl="1">
              <a:defRPr/>
            </a:pPr>
            <a:endParaRPr lang="en-US" altLang="en-US" sz="1800" dirty="0" smtClean="0"/>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24E3E868-B779-4A04-9CA0-DF54DD79604F}" type="slidenum">
              <a:rPr lang="en-US" altLang="en-US"/>
              <a:pPr marL="0" lvl="8" eaLnBrk="0" fontAlgn="base" hangingPunct="0">
                <a:spcBef>
                  <a:spcPct val="20000"/>
                </a:spcBef>
                <a:spcAft>
                  <a:spcPct val="0"/>
                </a:spcAft>
                <a:buClr>
                  <a:srgbClr val="FFCC00"/>
                </a:buClr>
                <a:buSzPct val="75000"/>
                <a:defRPr/>
              </a:pPr>
              <a:t>4</a:t>
            </a:fld>
            <a:endParaRPr lang="en-US"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solidFill>
                  <a:schemeClr val="tx2">
                    <a:lumMod val="75000"/>
                  </a:schemeClr>
                </a:solidFill>
              </a:rPr>
              <a:t>EPA’S RMP AND OSHA’S PSM REVIEW/RULEMAKING</a:t>
            </a:r>
            <a:endParaRPr lang="en-US" altLang="en-US" sz="2000" i="1" dirty="0" smtClean="0">
              <a:solidFill>
                <a:schemeClr val="tx2">
                  <a:lumMod val="75000"/>
                </a:schemeClr>
              </a:solidFill>
            </a:endParaRPr>
          </a:p>
        </p:txBody>
      </p:sp>
      <p:sp>
        <p:nvSpPr>
          <p:cNvPr id="362499" name="Rectangle 3"/>
          <p:cNvSpPr>
            <a:spLocks noGrp="1" noChangeArrowheads="1"/>
          </p:cNvSpPr>
          <p:nvPr>
            <p:ph type="body" idx="1"/>
          </p:nvPr>
        </p:nvSpPr>
        <p:spPr>
          <a:xfrm>
            <a:off x="1066800" y="2133600"/>
            <a:ext cx="8382000" cy="3581400"/>
          </a:xfrm>
        </p:spPr>
        <p:txBody>
          <a:bodyPr/>
          <a:lstStyle/>
          <a:p>
            <a:pPr>
              <a:defRPr/>
            </a:pPr>
            <a:endParaRPr lang="en-US" sz="1500" dirty="0" smtClean="0">
              <a:solidFill>
                <a:srgbClr val="FFFFFF"/>
              </a:solidFill>
              <a:effectLst/>
            </a:endParaRPr>
          </a:p>
          <a:p>
            <a:pPr>
              <a:defRPr/>
            </a:pPr>
            <a:endParaRPr lang="en-US" sz="1500" dirty="0">
              <a:solidFill>
                <a:srgbClr val="FFFFFF"/>
              </a:solidFill>
              <a:effectLst/>
            </a:endParaRPr>
          </a:p>
          <a:p>
            <a:pPr>
              <a:defRPr/>
            </a:pPr>
            <a:endParaRPr lang="en-US" sz="800" dirty="0" smtClean="0">
              <a:solidFill>
                <a:srgbClr val="FFFFFF"/>
              </a:solidFill>
              <a:effectLst/>
            </a:endParaRPr>
          </a:p>
          <a:p>
            <a:pPr>
              <a:defRPr/>
            </a:pPr>
            <a:r>
              <a:rPr lang="en-US" sz="1400" dirty="0" smtClean="0">
                <a:solidFill>
                  <a:srgbClr val="FFFFFF"/>
                </a:solidFill>
                <a:effectLst/>
              </a:rPr>
              <a:t>During the Obama Administration, EPA </a:t>
            </a:r>
            <a:r>
              <a:rPr lang="en-US" sz="1400" dirty="0" smtClean="0"/>
              <a:t>and </a:t>
            </a:r>
            <a:r>
              <a:rPr lang="en-US" sz="1400" dirty="0"/>
              <a:t>OSHA, respectively, </a:t>
            </a:r>
            <a:r>
              <a:rPr lang="en-US" sz="1400" dirty="0" smtClean="0"/>
              <a:t>were </a:t>
            </a:r>
            <a:r>
              <a:rPr lang="en-US" sz="1400" dirty="0"/>
              <a:t>moving forward aggressively to implement significant revisions to their Risk Management Plan (RMP) and Process Safety Management (PSM) rules that apply to facilities that use extremely hazardous substances</a:t>
            </a:r>
            <a:r>
              <a:rPr lang="en-US" sz="1400" dirty="0" smtClean="0"/>
              <a:t>.</a:t>
            </a:r>
          </a:p>
          <a:p>
            <a:pPr>
              <a:defRPr/>
            </a:pPr>
            <a:endParaRPr lang="en-US" sz="800" dirty="0"/>
          </a:p>
          <a:p>
            <a:pPr marL="682625" indent="-333375">
              <a:buFont typeface="Arial" panose="020B0604020202020204" pitchFamily="34" charset="0"/>
              <a:buChar char="•"/>
              <a:defRPr/>
            </a:pPr>
            <a:r>
              <a:rPr lang="en-US" sz="1300" dirty="0" smtClean="0"/>
              <a:t>The agencies’ actions were in response to an Executive Order (EO), EO 13650, which President Obama issued on August 1, 2013, in response to an April 2013 explosion at a fertilizer facility in West, Texas, that killed 15 people and injured many others.</a:t>
            </a:r>
          </a:p>
          <a:p>
            <a:pPr marL="339725" indent="0">
              <a:defRPr/>
            </a:pPr>
            <a:endParaRPr lang="en-US" sz="800" dirty="0" smtClean="0"/>
          </a:p>
          <a:p>
            <a:pPr marL="1033463">
              <a:buFont typeface="Wingdings" panose="05000000000000000000" pitchFamily="2" charset="2"/>
              <a:buChar char="q"/>
              <a:defRPr/>
            </a:pPr>
            <a:r>
              <a:rPr lang="en-US" sz="1200" dirty="0" smtClean="0"/>
              <a:t>In December 2013, OSHA announced that it was considering significant revisions to its PSM rule ("Process Safety Management and Prevention of Major Chemical Accidents”), which contains requirements for the management of hazards associated with processes using highly hazardous chemicals.</a:t>
            </a:r>
          </a:p>
          <a:p>
            <a:pPr marL="692150">
              <a:buFont typeface="Wingdings" panose="05000000000000000000" pitchFamily="2" charset="2"/>
              <a:buChar char="q"/>
              <a:defRPr/>
            </a:pPr>
            <a:endParaRPr lang="en-US" sz="800" dirty="0" smtClean="0"/>
          </a:p>
          <a:p>
            <a:pPr marL="1033463">
              <a:buFont typeface="Wingdings" panose="05000000000000000000" pitchFamily="2" charset="2"/>
              <a:buChar char="q"/>
              <a:defRPr/>
            </a:pPr>
            <a:r>
              <a:rPr lang="en-US" sz="1200" dirty="0" smtClean="0"/>
              <a:t>On July 31, 2014, EPA announced that it was considering significant revisions to its RMP rule, which requires facilities that use extremely hazardous substances to develop an RMP.</a:t>
            </a:r>
          </a:p>
          <a:p>
            <a:pPr marL="1033463">
              <a:defRPr/>
            </a:pPr>
            <a:endParaRPr lang="en-US" sz="800" dirty="0" smtClean="0"/>
          </a:p>
          <a:p>
            <a:pPr marL="1033463">
              <a:buFont typeface="Wingdings" panose="05000000000000000000" pitchFamily="2" charset="2"/>
              <a:buChar char="q"/>
              <a:defRPr/>
            </a:pPr>
            <a:r>
              <a:rPr lang="en-US" sz="1200" dirty="0" smtClean="0"/>
              <a:t>Both announcements came as a request for information (RFI).  An RFI is frequently a federal agency's first public acknowledgment that it intends to pursue rulemaking.</a:t>
            </a:r>
          </a:p>
          <a:p>
            <a:pPr marL="1033463">
              <a:buFont typeface="Wingdings" panose="05000000000000000000" pitchFamily="2" charset="2"/>
              <a:buChar char="q"/>
              <a:defRPr/>
            </a:pPr>
            <a:endParaRPr lang="en-US" sz="800" dirty="0" smtClean="0"/>
          </a:p>
          <a:p>
            <a:pPr>
              <a:defRPr/>
            </a:pPr>
            <a:r>
              <a:rPr lang="en-US" sz="1400" dirty="0" smtClean="0">
                <a:effectLst/>
              </a:rPr>
              <a:t>On </a:t>
            </a:r>
            <a:r>
              <a:rPr lang="en-US" sz="1400" dirty="0">
                <a:effectLst/>
              </a:rPr>
              <a:t>January 13, 2017, the Obama EPA published final 112(r) RMP </a:t>
            </a:r>
            <a:r>
              <a:rPr lang="en-US" sz="1400" dirty="0" smtClean="0">
                <a:effectLst/>
              </a:rPr>
              <a:t>amendments that made </a:t>
            </a:r>
            <a:r>
              <a:rPr lang="en-US" sz="1400" dirty="0">
                <a:effectLst/>
              </a:rPr>
              <a:t>major changes to the accident prevention, emergency response and public availability of chemical hazard information requirements under its RMP regulations.</a:t>
            </a:r>
          </a:p>
          <a:p>
            <a:pPr marL="1033463">
              <a:buFont typeface="Wingdings" panose="05000000000000000000" pitchFamily="2" charset="2"/>
              <a:buChar char="q"/>
              <a:defRPr/>
            </a:pPr>
            <a:endParaRPr lang="en-US" sz="800" dirty="0"/>
          </a:p>
          <a:p>
            <a:pPr marL="690563" indent="0" algn="ctr">
              <a:buFont typeface="Wingdings" panose="05000000000000000000" pitchFamily="2" charset="2"/>
              <a:buNone/>
              <a:defRPr/>
            </a:pPr>
            <a:r>
              <a:rPr lang="en-US" sz="1400" dirty="0" smtClean="0"/>
              <a:t>(continued)</a:t>
            </a:r>
            <a:endParaRPr lang="en-US" sz="1400" dirty="0"/>
          </a:p>
          <a:p>
            <a:pPr marL="338138" indent="0">
              <a:buFont typeface="Wingdings" panose="05000000000000000000" pitchFamily="2" charset="2"/>
              <a:buNone/>
              <a:defRPr/>
            </a:pPr>
            <a:endParaRPr lang="en-US" sz="1200" dirty="0"/>
          </a:p>
        </p:txBody>
      </p:sp>
      <p:sp>
        <p:nvSpPr>
          <p:cNvPr id="5" name="Rectangle 4"/>
          <p:cNvSpPr/>
          <p:nvPr/>
        </p:nvSpPr>
        <p:spPr>
          <a:xfrm>
            <a:off x="9107247" y="6043583"/>
            <a:ext cx="450957"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6FE3697D-DB1B-4099-B13D-3C12965C0DA2}" type="slidenum">
              <a:rPr lang="en-US" altLang="en-US">
                <a:solidFill>
                  <a:srgbClr val="FFFFFF"/>
                </a:solidFill>
              </a:rPr>
              <a:pPr marL="0" lvl="8" eaLnBrk="0" fontAlgn="base" hangingPunct="0">
                <a:spcBef>
                  <a:spcPct val="20000"/>
                </a:spcBef>
                <a:spcAft>
                  <a:spcPct val="0"/>
                </a:spcAft>
                <a:buClr>
                  <a:srgbClr val="FFCC00"/>
                </a:buClr>
                <a:buSzPct val="75000"/>
                <a:defRPr/>
              </a:pPr>
              <a:t>40</a:t>
            </a:fld>
            <a:endParaRPr lang="en-US" altLang="en-US" dirty="0">
              <a:solidFill>
                <a:srgbClr val="FFFFFF"/>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solidFill>
                  <a:schemeClr val="tx2">
                    <a:lumMod val="75000"/>
                  </a:schemeClr>
                </a:solidFill>
              </a:rPr>
              <a:t>EPA’S RMP AND OSHA PSM REVIEW/RULEMAKING </a:t>
            </a:r>
            <a:r>
              <a:rPr lang="en-US" altLang="en-US" i="1" dirty="0" smtClean="0">
                <a:solidFill>
                  <a:schemeClr val="tx2">
                    <a:lumMod val="75000"/>
                  </a:schemeClr>
                </a:solidFill>
              </a:rPr>
              <a:t>(Concluded)</a:t>
            </a:r>
            <a:endParaRPr lang="en-US" altLang="en-US" sz="2000" i="1" dirty="0" smtClean="0">
              <a:solidFill>
                <a:schemeClr val="tx2">
                  <a:lumMod val="75000"/>
                </a:schemeClr>
              </a:solidFill>
            </a:endParaRPr>
          </a:p>
        </p:txBody>
      </p:sp>
      <p:sp>
        <p:nvSpPr>
          <p:cNvPr id="362499" name="Rectangle 3"/>
          <p:cNvSpPr>
            <a:spLocks noGrp="1" noChangeArrowheads="1"/>
          </p:cNvSpPr>
          <p:nvPr>
            <p:ph type="body" idx="1"/>
          </p:nvPr>
        </p:nvSpPr>
        <p:spPr>
          <a:xfrm>
            <a:off x="876300" y="1676401"/>
            <a:ext cx="8572500" cy="3505199"/>
          </a:xfrm>
        </p:spPr>
        <p:txBody>
          <a:bodyPr/>
          <a:lstStyle/>
          <a:p>
            <a:pPr marL="0" indent="0">
              <a:buNone/>
              <a:defRPr/>
            </a:pPr>
            <a:endParaRPr lang="en-US" sz="1400" b="1" i="1" dirty="0" smtClean="0">
              <a:solidFill>
                <a:srgbClr val="FF0000"/>
              </a:solidFill>
              <a:effectLst/>
            </a:endParaRPr>
          </a:p>
          <a:p>
            <a:pPr>
              <a:defRPr/>
            </a:pPr>
            <a:r>
              <a:rPr lang="en-US" sz="1400" dirty="0" smtClean="0">
                <a:effectLst/>
              </a:rPr>
              <a:t>On </a:t>
            </a:r>
            <a:r>
              <a:rPr lang="en-US" sz="1400" dirty="0">
                <a:effectLst/>
              </a:rPr>
              <a:t>June 14, </a:t>
            </a:r>
            <a:r>
              <a:rPr lang="en-US" sz="1400" dirty="0" smtClean="0">
                <a:effectLst/>
              </a:rPr>
              <a:t>2017, the Trump EPA </a:t>
            </a:r>
            <a:r>
              <a:rPr lang="en-US" sz="1400" dirty="0">
                <a:effectLst/>
              </a:rPr>
              <a:t>delayed for 20 months </a:t>
            </a:r>
            <a:r>
              <a:rPr lang="en-US" sz="1400" dirty="0" smtClean="0">
                <a:effectLst/>
              </a:rPr>
              <a:t>– to February 19, 2019 - the </a:t>
            </a:r>
            <a:r>
              <a:rPr lang="en-US" sz="1400" dirty="0">
                <a:effectLst/>
              </a:rPr>
              <a:t>effective date of the RMP rule revisions </a:t>
            </a:r>
            <a:r>
              <a:rPr lang="en-US" sz="1400" dirty="0" smtClean="0">
                <a:effectLst/>
              </a:rPr>
              <a:t>to allow </a:t>
            </a:r>
            <a:r>
              <a:rPr lang="en-US" sz="1400" dirty="0">
                <a:effectLst/>
              </a:rPr>
              <a:t>it time “to conduct a reconsideration proceeding and to consider other issues that may benefit from additional comment.” </a:t>
            </a:r>
            <a:endParaRPr lang="en-US" sz="1400" dirty="0" smtClean="0">
              <a:effectLst/>
            </a:endParaRPr>
          </a:p>
          <a:p>
            <a:pPr>
              <a:defRPr/>
            </a:pPr>
            <a:endParaRPr lang="en-US" sz="800" dirty="0" smtClean="0">
              <a:effectLst/>
            </a:endParaRPr>
          </a:p>
          <a:p>
            <a:pPr marL="685800" lvl="1" indent="-342900">
              <a:defRPr/>
            </a:pPr>
            <a:r>
              <a:rPr lang="en-US" sz="1300" b="1" dirty="0" smtClean="0"/>
              <a:t>The </a:t>
            </a:r>
            <a:r>
              <a:rPr lang="en-US" sz="1300" b="1" dirty="0"/>
              <a:t>Attorneys General of 11 </a:t>
            </a:r>
            <a:r>
              <a:rPr lang="en-US" sz="1300" b="1" dirty="0" smtClean="0"/>
              <a:t>states, l</a:t>
            </a:r>
            <a:r>
              <a:rPr lang="en-US" sz="1300" b="1" dirty="0" smtClean="0">
                <a:effectLst/>
              </a:rPr>
              <a:t>abor </a:t>
            </a:r>
            <a:r>
              <a:rPr lang="en-US" sz="1300" b="1" dirty="0">
                <a:effectLst/>
              </a:rPr>
              <a:t>unions and environmental and public health organizations have asked a federal judge to issue an emergency injunction blocking the </a:t>
            </a:r>
            <a:r>
              <a:rPr lang="en-US" sz="1300" b="1" dirty="0" smtClean="0">
                <a:effectLst/>
              </a:rPr>
              <a:t>delay.</a:t>
            </a:r>
          </a:p>
          <a:p>
            <a:pPr marL="685800" lvl="1" indent="-342900">
              <a:defRPr/>
            </a:pPr>
            <a:endParaRPr lang="en-US" sz="800" b="1" dirty="0" smtClean="0">
              <a:effectLst/>
            </a:endParaRPr>
          </a:p>
          <a:p>
            <a:pPr marL="685800" lvl="1" indent="-342900">
              <a:defRPr/>
            </a:pPr>
            <a:r>
              <a:rPr lang="en-US" sz="1300" b="1" dirty="0">
                <a:effectLst/>
              </a:rPr>
              <a:t>On March 16, </a:t>
            </a:r>
            <a:r>
              <a:rPr lang="en-US" sz="1300" b="1" dirty="0" smtClean="0">
                <a:effectLst/>
              </a:rPr>
              <a:t>2018, a </a:t>
            </a:r>
            <a:r>
              <a:rPr lang="en-US" sz="1300" b="1" dirty="0">
                <a:effectLst/>
              </a:rPr>
              <a:t>three-judge panel of the U.S. Court of Appeals for the D.C. Circuit heard oral arguments in the case.  Opponents of EPA’s delay urged the court to let the rule take effect</a:t>
            </a:r>
            <a:r>
              <a:rPr lang="en-US" sz="1300" b="1" dirty="0" smtClean="0">
                <a:effectLst/>
              </a:rPr>
              <a:t>.</a:t>
            </a:r>
          </a:p>
          <a:p>
            <a:pPr marL="685800" lvl="1" indent="-342900">
              <a:defRPr/>
            </a:pPr>
            <a:endParaRPr lang="en-US" sz="800" b="1" dirty="0">
              <a:effectLst/>
            </a:endParaRPr>
          </a:p>
          <a:p>
            <a:pPr marL="685800" lvl="1" indent="-342900">
              <a:defRPr/>
            </a:pPr>
            <a:r>
              <a:rPr lang="en-US" sz="1300" b="1" dirty="0" smtClean="0">
                <a:effectLst/>
              </a:rPr>
              <a:t>Litigation is ongoing.</a:t>
            </a:r>
            <a:endParaRPr lang="en-US" sz="1200" dirty="0"/>
          </a:p>
          <a:p>
            <a:pPr>
              <a:defRPr/>
            </a:pPr>
            <a:endParaRPr lang="en-US" altLang="en-US" sz="1400" dirty="0" smtClean="0"/>
          </a:p>
        </p:txBody>
      </p:sp>
      <p:sp>
        <p:nvSpPr>
          <p:cNvPr id="5" name="Rectangle 4"/>
          <p:cNvSpPr/>
          <p:nvPr/>
        </p:nvSpPr>
        <p:spPr>
          <a:xfrm>
            <a:off x="9107247" y="6043583"/>
            <a:ext cx="450957"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092467D6-13BA-4E5A-AF39-ADFAB6AA9DF8}" type="slidenum">
              <a:rPr lang="en-US" altLang="en-US">
                <a:solidFill>
                  <a:srgbClr val="FFFFFF"/>
                </a:solidFill>
              </a:rPr>
              <a:pPr marL="0" lvl="8" eaLnBrk="0" fontAlgn="base" hangingPunct="0">
                <a:spcBef>
                  <a:spcPct val="20000"/>
                </a:spcBef>
                <a:spcAft>
                  <a:spcPct val="0"/>
                </a:spcAft>
                <a:buClr>
                  <a:srgbClr val="FFCC00"/>
                </a:buClr>
                <a:buSzPct val="75000"/>
                <a:defRPr/>
              </a:pPr>
              <a:t>41</a:t>
            </a:fld>
            <a:endParaRPr lang="en-US" altLang="en-US" dirty="0">
              <a:solidFill>
                <a:srgbClr val="FFFFFF"/>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sz="2400" dirty="0" smtClean="0">
                <a:solidFill>
                  <a:schemeClr val="tx2">
                    <a:lumMod val="75000"/>
                  </a:schemeClr>
                </a:solidFill>
                <a:effectLst/>
              </a:rPr>
              <a:t>EPA’S IMPLEMENTATION OF TSCA REFORM LEGISLATION ENACTED IN JUNE 2016</a:t>
            </a:r>
            <a:endParaRPr lang="en-US" altLang="en-US" sz="2400" dirty="0" smtClean="0">
              <a:solidFill>
                <a:schemeClr val="tx2">
                  <a:lumMod val="75000"/>
                </a:schemeClr>
              </a:solidFill>
            </a:endParaRPr>
          </a:p>
        </p:txBody>
      </p:sp>
      <p:sp>
        <p:nvSpPr>
          <p:cNvPr id="362499" name="Rectangle 3"/>
          <p:cNvSpPr>
            <a:spLocks noGrp="1" noChangeArrowheads="1"/>
          </p:cNvSpPr>
          <p:nvPr>
            <p:ph type="body" idx="1"/>
          </p:nvPr>
        </p:nvSpPr>
        <p:spPr>
          <a:xfrm>
            <a:off x="1066800" y="1828800"/>
            <a:ext cx="8382000" cy="4800600"/>
          </a:xfrm>
        </p:spPr>
        <p:txBody>
          <a:bodyPr/>
          <a:lstStyle/>
          <a:p>
            <a:endParaRPr lang="en-US" sz="1200" dirty="0">
              <a:effectLst/>
            </a:endParaRPr>
          </a:p>
          <a:p>
            <a:r>
              <a:rPr lang="en-US" sz="1600" dirty="0">
                <a:effectLst/>
              </a:rPr>
              <a:t>During July/August 2017, EPA issued three final rules that will guide its implementation of TSCA Reform legislation enacted in June 2016 (</a:t>
            </a:r>
            <a:r>
              <a:rPr lang="en-US" sz="1600" dirty="0">
                <a:effectLst/>
                <a:ea typeface="Calibri" panose="020F0502020204030204" pitchFamily="34" charset="0"/>
                <a:cs typeface="Calibri" panose="020F0502020204030204" pitchFamily="34" charset="0"/>
              </a:rPr>
              <a:t>the Frank R. Lautenberg Chemical Safety for the 21st Century Act):</a:t>
            </a:r>
            <a:endParaRPr lang="en-US" sz="1600" dirty="0">
              <a:effectLst/>
            </a:endParaRPr>
          </a:p>
          <a:p>
            <a:endParaRPr lang="en-US" sz="800" dirty="0">
              <a:effectLst/>
            </a:endParaRPr>
          </a:p>
          <a:p>
            <a:pPr marL="685800">
              <a:buFont typeface="Arial" panose="020B0604020202020204" pitchFamily="34" charset="0"/>
              <a:buChar char="•"/>
            </a:pPr>
            <a:r>
              <a:rPr lang="en-US" sz="1200" u="sng" dirty="0">
                <a:effectLst/>
              </a:rPr>
              <a:t>Inventory “Reset” Rule</a:t>
            </a:r>
            <a:r>
              <a:rPr lang="en-US" sz="1200" dirty="0">
                <a:effectLst/>
              </a:rPr>
              <a:t>.  There are currently over 85,000 chemicals on EPA’s Inventory, many of these are no longer actively produced.  On August 11, 2017, EPA issued the </a:t>
            </a:r>
            <a:r>
              <a:rPr lang="en-US" sz="1200" u="sng" dirty="0">
                <a:effectLst/>
                <a:hlinkClick r:id="rId3"/>
              </a:rPr>
              <a:t>TSCA Inventory Notification (Active-Inactive) Requirements</a:t>
            </a:r>
            <a:r>
              <a:rPr lang="en-US" sz="1200" dirty="0">
                <a:effectLst/>
              </a:rPr>
              <a:t> final rule (82 Fed. Reg. 37520) which requires manufacturers, including importers, to notify EPA and the public on the number of chemicals still being produced.  </a:t>
            </a:r>
            <a:r>
              <a:rPr lang="en-US" sz="1200" i="1" u="sng" dirty="0" smtClean="0">
                <a:effectLst/>
              </a:rPr>
              <a:t>In March 2017, </a:t>
            </a:r>
            <a:r>
              <a:rPr lang="en-US" sz="1200" i="1" u="sng" dirty="0">
                <a:effectLst/>
              </a:rPr>
              <a:t>ACCCI was a member of a “TSCA Reform Rules Coalition” that commented on EPA’s proposed </a:t>
            </a:r>
            <a:r>
              <a:rPr lang="en-US" sz="1200" i="1" u="sng" dirty="0" smtClean="0">
                <a:effectLst/>
              </a:rPr>
              <a:t>rule</a:t>
            </a:r>
            <a:r>
              <a:rPr lang="en-US" sz="1200" dirty="0" smtClean="0">
                <a:effectLst/>
              </a:rPr>
              <a:t>.</a:t>
            </a:r>
            <a:endParaRPr lang="en-US" sz="1200" dirty="0">
              <a:effectLst/>
            </a:endParaRPr>
          </a:p>
          <a:p>
            <a:pPr marL="685800">
              <a:buFont typeface="Arial" panose="020B0604020202020204" pitchFamily="34" charset="0"/>
              <a:buChar char="•"/>
            </a:pPr>
            <a:endParaRPr lang="en-US" sz="800" i="1" u="sng" dirty="0">
              <a:solidFill>
                <a:srgbClr val="FF0000"/>
              </a:solidFill>
              <a:effectLst/>
            </a:endParaRPr>
          </a:p>
          <a:p>
            <a:pPr marL="685800">
              <a:buFont typeface="Arial" panose="020B0604020202020204" pitchFamily="34" charset="0"/>
              <a:buChar char="•"/>
            </a:pPr>
            <a:r>
              <a:rPr lang="en-US" sz="1200" u="sng" dirty="0">
                <a:effectLst/>
              </a:rPr>
              <a:t>Prioritization Rule</a:t>
            </a:r>
            <a:r>
              <a:rPr lang="en-US" sz="1200" dirty="0">
                <a:effectLst/>
              </a:rPr>
              <a:t>.  On July 20, 2017, EPA issued the </a:t>
            </a:r>
            <a:r>
              <a:rPr lang="en-US" sz="1200" u="sng" dirty="0">
                <a:effectLst/>
                <a:hlinkClick r:id="rId4"/>
              </a:rPr>
              <a:t>Procedures for Prioritization of Chemicals for Risk Evaluation</a:t>
            </a:r>
            <a:r>
              <a:rPr lang="en-US" sz="1200" dirty="0">
                <a:effectLst/>
              </a:rPr>
              <a:t> final rule (82 Fed. Reg. 33753) that establishes how EPA will prioritize chemicals for evaluation.  EPA will use a risk-based screening process and criteria to identify whether a particular chemical is either high or low priority.  A chemical designated as high-priority must undergo evaluation.  Chemicals designated as low-priority are not required to undergo evaluation.  </a:t>
            </a:r>
            <a:r>
              <a:rPr lang="en-US" sz="1200" i="1" u="sng" dirty="0">
                <a:effectLst/>
              </a:rPr>
              <a:t>ACCCI did not comment on this proposal</a:t>
            </a:r>
            <a:r>
              <a:rPr lang="en-US" sz="1200" i="1" dirty="0">
                <a:effectLst/>
              </a:rPr>
              <a:t>.</a:t>
            </a:r>
          </a:p>
          <a:p>
            <a:pPr marL="685800">
              <a:buFont typeface="Arial" panose="020B0604020202020204" pitchFamily="34" charset="0"/>
              <a:buChar char="•"/>
            </a:pPr>
            <a:endParaRPr lang="en-US" sz="800" dirty="0">
              <a:effectLst/>
            </a:endParaRPr>
          </a:p>
          <a:p>
            <a:pPr marL="685800">
              <a:buFont typeface="Arial" panose="020B0604020202020204" pitchFamily="34" charset="0"/>
              <a:buChar char="•"/>
            </a:pPr>
            <a:r>
              <a:rPr lang="en-US" sz="1200" u="sng" dirty="0">
                <a:effectLst/>
              </a:rPr>
              <a:t>Risk Evaluation Rule</a:t>
            </a:r>
            <a:r>
              <a:rPr lang="en-US" sz="1200" dirty="0">
                <a:effectLst/>
              </a:rPr>
              <a:t>.  On July 20, 2017, EPA issued the </a:t>
            </a:r>
            <a:r>
              <a:rPr lang="en-US" sz="1200" u="sng" dirty="0">
                <a:solidFill>
                  <a:srgbClr val="828C97"/>
                </a:solidFill>
                <a:effectLst/>
                <a:latin typeface="Century Gothic" panose="020B0502020202020204" pitchFamily="34" charset="0"/>
                <a:ea typeface="Calibri" panose="020F0502020204030204" pitchFamily="34" charset="0"/>
                <a:cs typeface="Times New Roman" panose="02020603050405020304" pitchFamily="18" charset="0"/>
                <a:hlinkClick r:id="rId5"/>
              </a:rPr>
              <a:t>Procedures for Chemical Risk Evaluation</a:t>
            </a:r>
            <a:r>
              <a:rPr lang="en-US" sz="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t>
            </a:r>
            <a:r>
              <a:rPr lang="en-US" sz="1200" dirty="0">
                <a:effectLst/>
              </a:rPr>
              <a:t>final rule (82 Fed. Reg. 33726) which establishes how EPA will evaluate the risk of existing chemicals.  The Agency will identify steps for the risk evaluation process, including publishing the scope of the assessment.  Chemical hazards and exposures will be assessed along with characterizing and determining risks.  This rule also outlines how the Agency intends to seek public comment on chemical evaluations.  </a:t>
            </a:r>
            <a:r>
              <a:rPr lang="en-US" sz="1200" i="1" u="sng" dirty="0">
                <a:effectLst/>
              </a:rPr>
              <a:t>ACCCI did not comment on this proposal</a:t>
            </a:r>
            <a:r>
              <a:rPr lang="en-US" sz="1200" i="1" dirty="0" smtClean="0">
                <a:effectLst/>
              </a:rPr>
              <a:t>.</a:t>
            </a:r>
          </a:p>
          <a:p>
            <a:pPr marL="0" lvl="0" indent="0" algn="ctr">
              <a:buNone/>
              <a:defRPr/>
            </a:pPr>
            <a:r>
              <a:rPr lang="en-US" altLang="en-US" sz="1600" dirty="0">
                <a:solidFill>
                  <a:srgbClr val="FFFFFF"/>
                </a:solidFill>
              </a:rPr>
              <a:t>(continued)</a:t>
            </a:r>
          </a:p>
          <a:p>
            <a:pPr marL="685800"/>
            <a:endParaRPr lang="en-US" sz="1200" i="1" dirty="0">
              <a:effectLst/>
            </a:endParaRPr>
          </a:p>
          <a:p>
            <a:pPr marL="685800" lvl="0"/>
            <a:endParaRPr lang="en-US" sz="1400" dirty="0">
              <a:effectLst/>
            </a:endParaRPr>
          </a:p>
        </p:txBody>
      </p:sp>
      <p:sp>
        <p:nvSpPr>
          <p:cNvPr id="4" name="Rectangle 3"/>
          <p:cNvSpPr/>
          <p:nvPr/>
        </p:nvSpPr>
        <p:spPr>
          <a:xfrm>
            <a:off x="9107247" y="6043583"/>
            <a:ext cx="470000"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82137A07-8D29-4C94-88B9-2D4F5C1B0563}" type="slidenum">
              <a:rPr lang="en-US" altLang="en-US"/>
              <a:pPr marL="0" lvl="8" eaLnBrk="0" fontAlgn="base" hangingPunct="0">
                <a:spcBef>
                  <a:spcPct val="20000"/>
                </a:spcBef>
                <a:spcAft>
                  <a:spcPct val="0"/>
                </a:spcAft>
                <a:buClr>
                  <a:srgbClr val="FFCC00"/>
                </a:buClr>
                <a:buSzPct val="75000"/>
                <a:defRPr/>
              </a:pPr>
              <a:t>42</a:t>
            </a:fld>
            <a:endParaRPr lang="en-US" altLang="en-US" dirty="0"/>
          </a:p>
        </p:txBody>
      </p:sp>
    </p:spTree>
    <p:extLst>
      <p:ext uri="{BB962C8B-B14F-4D97-AF65-F5344CB8AC3E}">
        <p14:creationId xmlns:p14="http://schemas.microsoft.com/office/powerpoint/2010/main" val="25281078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sz="2800" dirty="0" smtClean="0">
                <a:solidFill>
                  <a:schemeClr val="tx2"/>
                </a:solidFill>
                <a:effectLst/>
              </a:rPr>
              <a:t> </a:t>
            </a:r>
            <a:r>
              <a:rPr lang="en-US" altLang="en-US" sz="2800" dirty="0"/>
              <a:t/>
            </a:r>
            <a:br>
              <a:rPr lang="en-US" altLang="en-US" sz="2800" dirty="0"/>
            </a:br>
            <a:r>
              <a:rPr lang="en-US" altLang="en-US" sz="2400" dirty="0">
                <a:solidFill>
                  <a:schemeClr val="tx2">
                    <a:lumMod val="75000"/>
                  </a:schemeClr>
                </a:solidFill>
                <a:effectLst/>
              </a:rPr>
              <a:t>EPA’S IMPLEMENTATION OF TSCA REFORM LEGISLATION ENACTED IN JUNE </a:t>
            </a:r>
            <a:r>
              <a:rPr lang="en-US" altLang="en-US" sz="2400" dirty="0" smtClean="0">
                <a:solidFill>
                  <a:schemeClr val="tx2">
                    <a:lumMod val="75000"/>
                  </a:schemeClr>
                </a:solidFill>
                <a:effectLst/>
              </a:rPr>
              <a:t>2016 </a:t>
            </a:r>
            <a:r>
              <a:rPr lang="en-US" altLang="en-US" sz="2400" i="1" dirty="0" smtClean="0">
                <a:solidFill>
                  <a:schemeClr val="tx2">
                    <a:lumMod val="75000"/>
                  </a:schemeClr>
                </a:solidFill>
                <a:effectLst/>
              </a:rPr>
              <a:t>(Concluded)</a:t>
            </a:r>
            <a:endParaRPr lang="en-US" altLang="en-US" sz="2400" i="1" dirty="0" smtClean="0">
              <a:solidFill>
                <a:schemeClr val="tx2">
                  <a:lumMod val="75000"/>
                </a:schemeClr>
              </a:solidFill>
            </a:endParaRPr>
          </a:p>
        </p:txBody>
      </p:sp>
      <p:sp>
        <p:nvSpPr>
          <p:cNvPr id="362499" name="Rectangle 3"/>
          <p:cNvSpPr>
            <a:spLocks noGrp="1" noChangeArrowheads="1"/>
          </p:cNvSpPr>
          <p:nvPr>
            <p:ph type="body" idx="1"/>
          </p:nvPr>
        </p:nvSpPr>
        <p:spPr>
          <a:xfrm>
            <a:off x="1066800" y="1828800"/>
            <a:ext cx="8382000" cy="1905000"/>
          </a:xfrm>
        </p:spPr>
        <p:txBody>
          <a:bodyPr/>
          <a:lstStyle/>
          <a:p>
            <a:r>
              <a:rPr lang="en-US" sz="1600" dirty="0" smtClean="0">
                <a:effectLst/>
              </a:rPr>
              <a:t>During September</a:t>
            </a:r>
            <a:r>
              <a:rPr lang="en-US" sz="1600" dirty="0">
                <a:effectLst/>
              </a:rPr>
              <a:t> </a:t>
            </a:r>
            <a:r>
              <a:rPr lang="en-US" sz="1600" dirty="0" smtClean="0">
                <a:effectLst/>
              </a:rPr>
              <a:t>2017, ACCCI joined two American Chemistry Council (ACC)-led coalitions that are</a:t>
            </a:r>
            <a:r>
              <a:rPr lang="en-US" sz="1600" dirty="0">
                <a:effectLst/>
              </a:rPr>
              <a:t> intervening in ENGO TSCA litigation </a:t>
            </a:r>
            <a:r>
              <a:rPr lang="en-US" sz="1600" dirty="0" smtClean="0">
                <a:effectLst/>
              </a:rPr>
              <a:t>in support of EPA and all three of the Agency’s TSCA final rules.  Litigation is ongoing.</a:t>
            </a:r>
            <a:endParaRPr lang="en-US" sz="1600" u="sng" dirty="0" smtClean="0">
              <a:effectLst/>
            </a:endParaRPr>
          </a:p>
        </p:txBody>
      </p:sp>
      <p:sp>
        <p:nvSpPr>
          <p:cNvPr id="4" name="Rectangle 3"/>
          <p:cNvSpPr/>
          <p:nvPr/>
        </p:nvSpPr>
        <p:spPr>
          <a:xfrm>
            <a:off x="9107247" y="6043583"/>
            <a:ext cx="470000"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82137A07-8D29-4C94-88B9-2D4F5C1B0563}" type="slidenum">
              <a:rPr lang="en-US" altLang="en-US"/>
              <a:pPr marL="0" lvl="8" eaLnBrk="0" fontAlgn="base" hangingPunct="0">
                <a:spcBef>
                  <a:spcPct val="20000"/>
                </a:spcBef>
                <a:spcAft>
                  <a:spcPct val="0"/>
                </a:spcAft>
                <a:buClr>
                  <a:srgbClr val="FFCC00"/>
                </a:buClr>
                <a:buSzPct val="75000"/>
                <a:defRPr/>
              </a:pPr>
              <a:t>43</a:t>
            </a:fld>
            <a:endParaRPr lang="en-US" altLang="en-US" dirty="0"/>
          </a:p>
        </p:txBody>
      </p:sp>
    </p:spTree>
    <p:extLst>
      <p:ext uri="{BB962C8B-B14F-4D97-AF65-F5344CB8AC3E}">
        <p14:creationId xmlns:p14="http://schemas.microsoft.com/office/powerpoint/2010/main" val="11993461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sz="2800" dirty="0" smtClean="0">
                <a:solidFill>
                  <a:schemeClr val="tx2">
                    <a:lumMod val="75000"/>
                  </a:schemeClr>
                </a:solidFill>
                <a:effectLst/>
              </a:rPr>
              <a:t>PEER PETITION REGARDING EPA’S RCRA CORROSIVITY CHARACTERISTIC</a:t>
            </a:r>
            <a:endParaRPr lang="en-US" altLang="en-US" sz="2800" i="1" dirty="0" smtClean="0">
              <a:solidFill>
                <a:schemeClr val="tx2">
                  <a:lumMod val="75000"/>
                </a:schemeClr>
              </a:solidFill>
            </a:endParaRPr>
          </a:p>
        </p:txBody>
      </p:sp>
      <p:sp>
        <p:nvSpPr>
          <p:cNvPr id="362499" name="Rectangle 3"/>
          <p:cNvSpPr>
            <a:spLocks noGrp="1" noChangeArrowheads="1"/>
          </p:cNvSpPr>
          <p:nvPr>
            <p:ph type="body" idx="1"/>
          </p:nvPr>
        </p:nvSpPr>
        <p:spPr>
          <a:xfrm>
            <a:off x="1066800" y="1828800"/>
            <a:ext cx="8382000" cy="4800599"/>
          </a:xfrm>
        </p:spPr>
        <p:txBody>
          <a:bodyPr/>
          <a:lstStyle/>
          <a:p>
            <a:pPr marL="339725" lvl="0" indent="-339725">
              <a:spcBef>
                <a:spcPts val="0"/>
              </a:spcBef>
              <a:spcAft>
                <a:spcPts val="0"/>
              </a:spcAft>
              <a:defRPr/>
            </a:pPr>
            <a:r>
              <a:rPr lang="en-US" altLang="en-US" sz="1400" dirty="0">
                <a:solidFill>
                  <a:srgbClr val="FFFFFF"/>
                </a:solidFill>
                <a:effectLst/>
              </a:rPr>
              <a:t>The Public Employees for Environmental Responsibility (PEER) has petitioned EPA to lower the upper limit of the RCRA Corrosivity Characteristic (used to identify hazardous wastes) from pH 12.5 to pH 11.5, a 10-fold reduction; and, and to extend the standard to solid, as well as liquid materials</a:t>
            </a:r>
            <a:r>
              <a:rPr lang="en-US" altLang="en-US" sz="1400" dirty="0" smtClean="0">
                <a:solidFill>
                  <a:srgbClr val="FFFFFF"/>
                </a:solidFill>
                <a:effectLst/>
              </a:rPr>
              <a:t>.</a:t>
            </a:r>
          </a:p>
          <a:p>
            <a:pPr marL="339725" lvl="0" indent="-339725">
              <a:spcBef>
                <a:spcPts val="0"/>
              </a:spcBef>
              <a:spcAft>
                <a:spcPts val="0"/>
              </a:spcAft>
              <a:defRPr/>
            </a:pPr>
            <a:endParaRPr lang="en-US" altLang="en-US" sz="1400" dirty="0" smtClean="0">
              <a:solidFill>
                <a:srgbClr val="FFFFFF"/>
              </a:solidFill>
              <a:effectLst/>
            </a:endParaRPr>
          </a:p>
          <a:p>
            <a:pPr marL="339725" lvl="0" indent="-339725">
              <a:spcBef>
                <a:spcPts val="0"/>
              </a:spcBef>
              <a:spcAft>
                <a:spcPts val="0"/>
              </a:spcAft>
              <a:defRPr/>
            </a:pPr>
            <a:r>
              <a:rPr lang="en-US" altLang="en-US" sz="1400" dirty="0" smtClean="0">
                <a:solidFill>
                  <a:srgbClr val="FFFFFF"/>
                </a:solidFill>
                <a:effectLst/>
              </a:rPr>
              <a:t>In </a:t>
            </a:r>
            <a:r>
              <a:rPr lang="en-US" altLang="en-US" sz="1400" dirty="0">
                <a:solidFill>
                  <a:srgbClr val="FFFFFF"/>
                </a:solidFill>
                <a:effectLst/>
              </a:rPr>
              <a:t>June 2015, ACCCI </a:t>
            </a:r>
            <a:r>
              <a:rPr lang="en-US" altLang="en-US" sz="1400" dirty="0" smtClean="0">
                <a:solidFill>
                  <a:srgbClr val="FFFFFF"/>
                </a:solidFill>
                <a:effectLst/>
              </a:rPr>
              <a:t>joined </a:t>
            </a:r>
            <a:r>
              <a:rPr lang="en-US" altLang="en-US" sz="1400" dirty="0">
                <a:solidFill>
                  <a:srgbClr val="FFFFFF"/>
                </a:solidFill>
                <a:effectLst/>
              </a:rPr>
              <a:t>a 17-association coalition </a:t>
            </a:r>
            <a:r>
              <a:rPr lang="en-US" altLang="en-US" sz="1400" dirty="0" smtClean="0">
                <a:solidFill>
                  <a:srgbClr val="FFFFFF"/>
                </a:solidFill>
                <a:effectLst/>
              </a:rPr>
              <a:t>focused on </a:t>
            </a:r>
            <a:r>
              <a:rPr lang="en-US" altLang="en-US" sz="1400" dirty="0">
                <a:solidFill>
                  <a:srgbClr val="FFFFFF"/>
                </a:solidFill>
                <a:effectLst/>
              </a:rPr>
              <a:t>“assisting” EPA in evaluating the petition</a:t>
            </a:r>
            <a:r>
              <a:rPr lang="en-US" altLang="en-US" sz="1400" dirty="0" smtClean="0">
                <a:solidFill>
                  <a:srgbClr val="FFFFFF"/>
                </a:solidFill>
                <a:effectLst/>
              </a:rPr>
              <a:t>.</a:t>
            </a:r>
          </a:p>
          <a:p>
            <a:pPr marL="339725" lvl="0" indent="-339725">
              <a:spcBef>
                <a:spcPts val="0"/>
              </a:spcBef>
              <a:spcAft>
                <a:spcPts val="0"/>
              </a:spcAft>
              <a:defRPr/>
            </a:pPr>
            <a:endParaRPr lang="en-US" altLang="en-US" sz="1400" dirty="0" smtClean="0">
              <a:solidFill>
                <a:srgbClr val="FFFFFF"/>
              </a:solidFill>
              <a:effectLst/>
            </a:endParaRPr>
          </a:p>
          <a:p>
            <a:pPr marL="339725" lvl="0" indent="-339725">
              <a:spcBef>
                <a:spcPts val="0"/>
              </a:spcBef>
              <a:spcAft>
                <a:spcPts val="0"/>
              </a:spcAft>
              <a:defRPr/>
            </a:pPr>
            <a:r>
              <a:rPr lang="en-US" altLang="en-US" sz="1400" dirty="0" smtClean="0">
                <a:solidFill>
                  <a:srgbClr val="FFFFFF"/>
                </a:solidFill>
                <a:effectLst/>
              </a:rPr>
              <a:t>In </a:t>
            </a:r>
            <a:r>
              <a:rPr lang="en-US" altLang="en-US" sz="1400" dirty="0">
                <a:solidFill>
                  <a:srgbClr val="FFFFFF"/>
                </a:solidFill>
                <a:effectLst/>
              </a:rPr>
              <a:t>a September 30, 2015, letter to EPA, the coalition argued that:</a:t>
            </a:r>
          </a:p>
          <a:p>
            <a:pPr marL="576263" lvl="0" indent="-228600">
              <a:lnSpc>
                <a:spcPct val="90000"/>
              </a:lnSpc>
              <a:spcBef>
                <a:spcPts val="0"/>
              </a:spcBef>
              <a:spcAft>
                <a:spcPts val="0"/>
              </a:spcAft>
              <a:buNone/>
              <a:tabLst>
                <a:tab pos="7772400" algn="r"/>
              </a:tabLst>
              <a:defRPr/>
            </a:pPr>
            <a:r>
              <a:rPr lang="en-US" altLang="en-US" sz="1400" dirty="0">
                <a:solidFill>
                  <a:srgbClr val="FFFFFF"/>
                </a:solidFill>
                <a:effectLst/>
              </a:rPr>
              <a:t>	“a rule that met the petitioners’ requests needlessly would subject an enormous quantity of materials, many of which currently are safely used for productive purposes, to RCRA hazardous waste requirements with no corresponding benefit in the form of improved worker, public, or environmental safety.  In fact, amending the corrosivity characteristic as requested would result in classifying as “hazardous” millions of tons more material than could be accommodated in currently available Subtitle C landfills</a:t>
            </a:r>
            <a:r>
              <a:rPr lang="en-US" altLang="en-US" sz="1400" dirty="0" smtClean="0">
                <a:solidFill>
                  <a:srgbClr val="FFFFFF"/>
                </a:solidFill>
                <a:effectLst/>
              </a:rPr>
              <a:t>.”</a:t>
            </a:r>
          </a:p>
          <a:p>
            <a:pPr marL="576263" lvl="0" indent="-228600">
              <a:spcBef>
                <a:spcPts val="0"/>
              </a:spcBef>
              <a:spcAft>
                <a:spcPts val="800"/>
              </a:spcAft>
              <a:buNone/>
              <a:tabLst>
                <a:tab pos="7772400" algn="r"/>
              </a:tabLst>
              <a:defRPr/>
            </a:pPr>
            <a:endParaRPr lang="en-US" altLang="en-US" sz="1400" dirty="0" smtClean="0">
              <a:solidFill>
                <a:srgbClr val="FFFFFF"/>
              </a:solidFill>
              <a:effectLst/>
            </a:endParaRPr>
          </a:p>
          <a:p>
            <a:pPr marL="339725" lvl="0" indent="-339725">
              <a:spcBef>
                <a:spcPts val="0"/>
              </a:spcBef>
              <a:spcAft>
                <a:spcPts val="0"/>
              </a:spcAft>
              <a:defRPr/>
            </a:pPr>
            <a:r>
              <a:rPr lang="en-US" sz="1400" dirty="0" smtClean="0">
                <a:solidFill>
                  <a:srgbClr val="FFFFFF"/>
                </a:solidFill>
                <a:effectLst/>
              </a:rPr>
              <a:t>On </a:t>
            </a:r>
            <a:r>
              <a:rPr lang="en-US" sz="1400" dirty="0">
                <a:solidFill>
                  <a:srgbClr val="FFFFFF"/>
                </a:solidFill>
                <a:effectLst/>
              </a:rPr>
              <a:t>April 11, 2016, EPA published in the Federal Register a tentative decision to deny the PEER petition request to amend the RCRA </a:t>
            </a:r>
            <a:r>
              <a:rPr lang="en-US" sz="1400" dirty="0" err="1">
                <a:solidFill>
                  <a:srgbClr val="FFFFFF"/>
                </a:solidFill>
                <a:effectLst/>
              </a:rPr>
              <a:t>corrosivity</a:t>
            </a:r>
            <a:r>
              <a:rPr lang="en-US" sz="1400" dirty="0">
                <a:solidFill>
                  <a:srgbClr val="FFFFFF"/>
                </a:solidFill>
                <a:effectLst/>
              </a:rPr>
              <a:t> characteristic.  PEER asked for and received a six-month extension of the comment deadline,</a:t>
            </a:r>
            <a:r>
              <a:rPr lang="en-US" sz="1400" dirty="0">
                <a:solidFill>
                  <a:srgbClr val="FFFFFF"/>
                </a:solidFill>
                <a:effectLst/>
                <a:ea typeface="Calibri" panose="020F0502020204030204" pitchFamily="34" charset="0"/>
                <a:cs typeface="Calibri" panose="020F0502020204030204" pitchFamily="34" charset="0"/>
              </a:rPr>
              <a:t> to December 7, 2016.</a:t>
            </a:r>
          </a:p>
          <a:p>
            <a:pPr marL="576263" lvl="0" indent="-228600" algn="ctr">
              <a:lnSpc>
                <a:spcPct val="90000"/>
              </a:lnSpc>
              <a:spcAft>
                <a:spcPts val="800"/>
              </a:spcAft>
              <a:buNone/>
              <a:tabLst>
                <a:tab pos="7772400" algn="r"/>
              </a:tabLst>
              <a:defRPr/>
            </a:pPr>
            <a:endParaRPr lang="en-US" altLang="en-US" sz="1400" dirty="0" smtClean="0">
              <a:solidFill>
                <a:srgbClr val="FFFFFF"/>
              </a:solidFill>
              <a:effectLst/>
            </a:endParaRPr>
          </a:p>
          <a:p>
            <a:pPr marL="576263" lvl="0" indent="-228600" algn="ctr">
              <a:lnSpc>
                <a:spcPct val="90000"/>
              </a:lnSpc>
              <a:spcAft>
                <a:spcPts val="800"/>
              </a:spcAft>
              <a:buNone/>
              <a:tabLst>
                <a:tab pos="7772400" algn="r"/>
              </a:tabLst>
              <a:defRPr/>
            </a:pPr>
            <a:r>
              <a:rPr lang="en-US" altLang="en-US" sz="1400" dirty="0" smtClean="0">
                <a:solidFill>
                  <a:srgbClr val="FFFFFF"/>
                </a:solidFill>
                <a:effectLst/>
              </a:rPr>
              <a:t>(continued</a:t>
            </a:r>
            <a:r>
              <a:rPr lang="en-US" altLang="en-US" sz="1400" dirty="0">
                <a:solidFill>
                  <a:srgbClr val="FFFFFF"/>
                </a:solidFill>
                <a:effectLst/>
              </a:rPr>
              <a:t>)</a:t>
            </a:r>
            <a:endParaRPr lang="en-US" altLang="en-US" sz="1600" dirty="0">
              <a:effectLst/>
            </a:endParaRPr>
          </a:p>
        </p:txBody>
      </p:sp>
      <p:sp>
        <p:nvSpPr>
          <p:cNvPr id="5" name="Rectangle 4"/>
          <p:cNvSpPr/>
          <p:nvPr/>
        </p:nvSpPr>
        <p:spPr>
          <a:xfrm>
            <a:off x="9107247" y="6043583"/>
            <a:ext cx="450957"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15868270-08EB-435B-8FC1-64D236842153}" type="slidenum">
              <a:rPr lang="en-US" altLang="en-US">
                <a:solidFill>
                  <a:srgbClr val="FFFFFF"/>
                </a:solidFill>
              </a:rPr>
              <a:pPr marL="0" lvl="8" eaLnBrk="0" fontAlgn="base" hangingPunct="0">
                <a:spcBef>
                  <a:spcPct val="20000"/>
                </a:spcBef>
                <a:spcAft>
                  <a:spcPct val="0"/>
                </a:spcAft>
                <a:buClr>
                  <a:srgbClr val="FFCC00"/>
                </a:buClr>
                <a:buSzPct val="75000"/>
                <a:defRPr/>
              </a:pPr>
              <a:t>44</a:t>
            </a:fld>
            <a:endParaRPr lang="en-US" altLang="en-US" dirty="0">
              <a:solidFill>
                <a:srgbClr val="FFFFFF"/>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sz="2800" dirty="0" smtClean="0">
                <a:solidFill>
                  <a:schemeClr val="tx2">
                    <a:lumMod val="75000"/>
                  </a:schemeClr>
                </a:solidFill>
                <a:effectLst/>
              </a:rPr>
              <a:t>PEER PETITION REGARDING EPA’S RCRA CORROSIVITY CHARACTERISTIC </a:t>
            </a:r>
            <a:r>
              <a:rPr lang="en-US" altLang="en-US" sz="2800" i="1" dirty="0" smtClean="0">
                <a:solidFill>
                  <a:schemeClr val="tx2">
                    <a:lumMod val="75000"/>
                  </a:schemeClr>
                </a:solidFill>
                <a:effectLst/>
              </a:rPr>
              <a:t>(Concluded)</a:t>
            </a:r>
            <a:endParaRPr lang="en-US" altLang="en-US" sz="2800" i="1" dirty="0" smtClean="0">
              <a:solidFill>
                <a:schemeClr val="tx2">
                  <a:lumMod val="75000"/>
                </a:schemeClr>
              </a:solidFill>
            </a:endParaRPr>
          </a:p>
        </p:txBody>
      </p:sp>
      <p:sp>
        <p:nvSpPr>
          <p:cNvPr id="362499" name="Rectangle 3"/>
          <p:cNvSpPr>
            <a:spLocks noGrp="1" noChangeArrowheads="1"/>
          </p:cNvSpPr>
          <p:nvPr>
            <p:ph type="body" idx="1"/>
          </p:nvPr>
        </p:nvSpPr>
        <p:spPr>
          <a:xfrm>
            <a:off x="1066800" y="2438400"/>
            <a:ext cx="8382000" cy="3200400"/>
          </a:xfrm>
        </p:spPr>
        <p:txBody>
          <a:bodyPr/>
          <a:lstStyle/>
          <a:p>
            <a:pPr marL="339725" lvl="0" indent="-339725">
              <a:spcBef>
                <a:spcPts val="0"/>
              </a:spcBef>
              <a:spcAft>
                <a:spcPts val="0"/>
              </a:spcAft>
              <a:defRPr/>
            </a:pPr>
            <a:endParaRPr lang="en-US" sz="1600" dirty="0" smtClean="0">
              <a:solidFill>
                <a:srgbClr val="FFFFFF"/>
              </a:solidFill>
              <a:effectLst/>
              <a:ea typeface="Calibri" panose="020F0502020204030204" pitchFamily="34" charset="0"/>
              <a:cs typeface="Calibri" panose="020F0502020204030204" pitchFamily="34" charset="0"/>
            </a:endParaRPr>
          </a:p>
          <a:p>
            <a:pPr marL="339725" lvl="0" indent="-339725">
              <a:spcBef>
                <a:spcPts val="0"/>
              </a:spcBef>
              <a:spcAft>
                <a:spcPts val="0"/>
              </a:spcAft>
              <a:defRPr/>
            </a:pPr>
            <a:r>
              <a:rPr lang="en-US" sz="1400" dirty="0" smtClean="0">
                <a:solidFill>
                  <a:srgbClr val="FFFFFF"/>
                </a:solidFill>
                <a:effectLst/>
              </a:rPr>
              <a:t>On December 2, 2016, EPA denied a PEER request for a further extension.  On December 7, 2016, counsel to “RCRA </a:t>
            </a:r>
            <a:r>
              <a:rPr lang="en-US" sz="1400" dirty="0" err="1" smtClean="0">
                <a:solidFill>
                  <a:srgbClr val="FFFFFF"/>
                </a:solidFill>
                <a:effectLst/>
              </a:rPr>
              <a:t>Corrosivity</a:t>
            </a:r>
            <a:r>
              <a:rPr lang="en-US" sz="1400" dirty="0" smtClean="0">
                <a:solidFill>
                  <a:srgbClr val="FFFFFF"/>
                </a:solidFill>
                <a:effectLst/>
              </a:rPr>
              <a:t> Coalition” via which ACCCI and other interested associations have been advocating for retention of the current standard, submitted the Coalition’s final comments to EPA in support of the tentative denial of the PEER petition.</a:t>
            </a:r>
          </a:p>
          <a:p>
            <a:pPr marL="0" lvl="0" indent="0">
              <a:spcBef>
                <a:spcPts val="0"/>
              </a:spcBef>
              <a:spcAft>
                <a:spcPts val="0"/>
              </a:spcAft>
              <a:buNone/>
              <a:defRPr/>
            </a:pPr>
            <a:endParaRPr lang="en-US" altLang="en-US" sz="1400" dirty="0" smtClean="0">
              <a:solidFill>
                <a:srgbClr val="FFFFFF"/>
              </a:solidFill>
              <a:effectLst/>
            </a:endParaRPr>
          </a:p>
          <a:p>
            <a:pPr marL="339725" indent="-339725">
              <a:spcBef>
                <a:spcPts val="0"/>
              </a:spcBef>
              <a:spcAft>
                <a:spcPts val="0"/>
              </a:spcAft>
              <a:defRPr/>
            </a:pPr>
            <a:r>
              <a:rPr lang="en-US" sz="1400" dirty="0" smtClean="0">
                <a:effectLst/>
                <a:cs typeface="Arial" panose="020B0604020202020204" pitchFamily="34" charset="0"/>
              </a:rPr>
              <a:t>On </a:t>
            </a:r>
            <a:r>
              <a:rPr lang="en-US" sz="1400" dirty="0">
                <a:effectLst/>
                <a:cs typeface="Arial" panose="020B0604020202020204" pitchFamily="34" charset="0"/>
              </a:rPr>
              <a:t>May 15, 2017, another coalition of which ACCCI is a member - the Federal Recycling and Remediation Coalition (FRRC) – submitted a letter to EPA’s Office of Land and Emergency Management (OLEM) setting forth Comments in Response to Executive Order 13777, “Enforcing the Regulatory Reform Agenda,” Seeking Input on Regulations That May Be Appropriate for Repeal, Replacement, or Modification.”  In one section of the comments, FRRC urged EPA to finalize its denial of the PEER petition</a:t>
            </a:r>
            <a:r>
              <a:rPr lang="en-US" sz="1400" dirty="0" smtClean="0">
                <a:effectLst/>
                <a:cs typeface="Arial" panose="020B0604020202020204" pitchFamily="34" charset="0"/>
              </a:rPr>
              <a:t>.</a:t>
            </a:r>
          </a:p>
          <a:p>
            <a:pPr marL="339725" indent="-339725">
              <a:spcBef>
                <a:spcPts val="0"/>
              </a:spcBef>
              <a:spcAft>
                <a:spcPts val="0"/>
              </a:spcAft>
              <a:defRPr/>
            </a:pPr>
            <a:endParaRPr lang="en-US" sz="1400" dirty="0">
              <a:effectLst/>
              <a:cs typeface="Arial" panose="020B0604020202020204" pitchFamily="34" charset="0"/>
            </a:endParaRPr>
          </a:p>
          <a:p>
            <a:pPr marL="339725" indent="-339725">
              <a:spcBef>
                <a:spcPts val="0"/>
              </a:spcBef>
              <a:spcAft>
                <a:spcPts val="0"/>
              </a:spcAft>
              <a:defRPr/>
            </a:pPr>
            <a:r>
              <a:rPr lang="en-US" sz="1400" dirty="0">
                <a:effectLst/>
              </a:rPr>
              <a:t>On January 16, 2018, counsel reported that “all of 2017 passed without anything happening with respect to EPA finalizing its tentative denial of the PEER petition to revise the RCRA </a:t>
            </a:r>
            <a:r>
              <a:rPr lang="en-US" sz="1400" dirty="0" err="1">
                <a:effectLst/>
              </a:rPr>
              <a:t>corrosivity</a:t>
            </a:r>
            <a:r>
              <a:rPr lang="en-US" sz="1400" dirty="0">
                <a:effectLst/>
              </a:rPr>
              <a:t> standard.  The latest status report to the court, filed January 4</a:t>
            </a:r>
            <a:r>
              <a:rPr lang="en-US" sz="1400" baseline="30000" dirty="0">
                <a:effectLst/>
              </a:rPr>
              <a:t>th</a:t>
            </a:r>
            <a:r>
              <a:rPr lang="en-US" sz="1400" dirty="0">
                <a:effectLst/>
              </a:rPr>
              <a:t>, indicates that EPA is still reviewing comments received on the tentative denial in December 2016.”</a:t>
            </a:r>
          </a:p>
          <a:p>
            <a:pPr marL="339725" indent="-339725">
              <a:spcBef>
                <a:spcPts val="0"/>
              </a:spcBef>
              <a:spcAft>
                <a:spcPts val="0"/>
              </a:spcAft>
              <a:defRPr/>
            </a:pPr>
            <a:endParaRPr lang="en-US" sz="1600" dirty="0">
              <a:effectLst/>
              <a:cs typeface="Arial" panose="020B0604020202020204" pitchFamily="34" charset="0"/>
            </a:endParaRPr>
          </a:p>
          <a:p>
            <a:pPr marL="339725" lvl="0" indent="-339725">
              <a:lnSpc>
                <a:spcPct val="90000"/>
              </a:lnSpc>
              <a:spcAft>
                <a:spcPts val="800"/>
              </a:spcAft>
              <a:defRPr/>
            </a:pPr>
            <a:endParaRPr lang="en-US" altLang="en-US" sz="1600" dirty="0">
              <a:effectLst/>
            </a:endParaRPr>
          </a:p>
        </p:txBody>
      </p:sp>
      <p:sp>
        <p:nvSpPr>
          <p:cNvPr id="5" name="Rectangle 4"/>
          <p:cNvSpPr/>
          <p:nvPr/>
        </p:nvSpPr>
        <p:spPr>
          <a:xfrm>
            <a:off x="9107247" y="6043583"/>
            <a:ext cx="450957"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15868270-08EB-435B-8FC1-64D236842153}" type="slidenum">
              <a:rPr lang="en-US" altLang="en-US">
                <a:solidFill>
                  <a:srgbClr val="FFFFFF"/>
                </a:solidFill>
              </a:rPr>
              <a:pPr marL="0" lvl="8" eaLnBrk="0" fontAlgn="base" hangingPunct="0">
                <a:spcBef>
                  <a:spcPct val="20000"/>
                </a:spcBef>
                <a:spcAft>
                  <a:spcPct val="0"/>
                </a:spcAft>
                <a:buClr>
                  <a:srgbClr val="FFCC00"/>
                </a:buClr>
                <a:buSzPct val="75000"/>
                <a:defRPr/>
              </a:pPr>
              <a:t>45</a:t>
            </a:fld>
            <a:endParaRPr lang="en-US" altLang="en-US" dirty="0">
              <a:solidFill>
                <a:srgbClr val="FFFFFF"/>
              </a:solidFill>
            </a:endParaRPr>
          </a:p>
        </p:txBody>
      </p:sp>
    </p:spTree>
    <p:extLst>
      <p:ext uri="{BB962C8B-B14F-4D97-AF65-F5344CB8AC3E}">
        <p14:creationId xmlns:p14="http://schemas.microsoft.com/office/powerpoint/2010/main" val="549823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solidFill>
                  <a:schemeClr val="tx2">
                    <a:lumMod val="75000"/>
                  </a:schemeClr>
                </a:solidFill>
              </a:rPr>
              <a:t>PRINCIPAL </a:t>
            </a:r>
            <a:r>
              <a:rPr lang="en-US" altLang="en-US" sz="2800" dirty="0" smtClean="0">
                <a:solidFill>
                  <a:schemeClr val="tx2">
                    <a:lumMod val="75000"/>
                  </a:schemeClr>
                </a:solidFill>
                <a:effectLst/>
              </a:rPr>
              <a:t>ENVIRONMENTAL ISSUES OF CONCERN TO THE COAL CHEMICALS INDUSTRY</a:t>
            </a:r>
            <a:endParaRPr lang="en-US" altLang="en-US" sz="2800" i="1" dirty="0" smtClean="0">
              <a:solidFill>
                <a:schemeClr val="tx2">
                  <a:lumMod val="75000"/>
                </a:schemeClr>
              </a:solidFill>
            </a:endParaRPr>
          </a:p>
        </p:txBody>
      </p:sp>
      <p:sp>
        <p:nvSpPr>
          <p:cNvPr id="54275" name="Rectangle 3"/>
          <p:cNvSpPr>
            <a:spLocks noGrp="1" noChangeArrowheads="1"/>
          </p:cNvSpPr>
          <p:nvPr>
            <p:ph type="body" idx="1"/>
          </p:nvPr>
        </p:nvSpPr>
        <p:spPr>
          <a:xfrm>
            <a:off x="1066800" y="2133600"/>
            <a:ext cx="8382000" cy="2362200"/>
          </a:xfrm>
        </p:spPr>
        <p:txBody>
          <a:bodyPr/>
          <a:lstStyle/>
          <a:p>
            <a:pPr>
              <a:spcBef>
                <a:spcPts val="0"/>
              </a:spcBef>
            </a:pPr>
            <a:r>
              <a:rPr lang="en-US" altLang="en-US" sz="2400" dirty="0" smtClean="0">
                <a:solidFill>
                  <a:srgbClr val="FFFFFF"/>
                </a:solidFill>
                <a:effectLst/>
              </a:rPr>
              <a:t>State/local legislation that would ban use of coal tar-based sealants</a:t>
            </a:r>
          </a:p>
          <a:p>
            <a:pPr>
              <a:spcBef>
                <a:spcPts val="0"/>
              </a:spcBef>
            </a:pPr>
            <a:endParaRPr lang="en-US" altLang="en-US" sz="2400" dirty="0" smtClean="0">
              <a:solidFill>
                <a:srgbClr val="FFFFFF"/>
              </a:solidFill>
              <a:effectLst/>
            </a:endParaRPr>
          </a:p>
          <a:p>
            <a:pPr>
              <a:spcBef>
                <a:spcPts val="0"/>
              </a:spcBef>
            </a:pPr>
            <a:r>
              <a:rPr lang="en-US" altLang="en-US" sz="2400" dirty="0" smtClean="0">
                <a:effectLst/>
              </a:rPr>
              <a:t>Settlement Agreement Resulting from Litigation Over EPA’s 2015 Multi-Sector General Permit (MSGP)</a:t>
            </a:r>
          </a:p>
          <a:p>
            <a:pPr marL="0" indent="0">
              <a:buNone/>
            </a:pPr>
            <a:endParaRPr lang="en-US" altLang="en-US" sz="2400" i="1" dirty="0">
              <a:solidFill>
                <a:srgbClr val="FF0000"/>
              </a:solidFill>
              <a:effectLst/>
            </a:endParaRPr>
          </a:p>
        </p:txBody>
      </p:sp>
      <p:sp>
        <p:nvSpPr>
          <p:cNvPr id="5" name="Rectangle 4"/>
          <p:cNvSpPr/>
          <p:nvPr/>
        </p:nvSpPr>
        <p:spPr>
          <a:xfrm>
            <a:off x="9107247" y="6043583"/>
            <a:ext cx="450957"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F1D5F7C-DF20-4381-8B5F-2743C373878C}" type="slidenum">
              <a:rPr lang="en-US" altLang="en-US">
                <a:solidFill>
                  <a:srgbClr val="FFFFFF"/>
                </a:solidFill>
              </a:rPr>
              <a:pPr marL="0" lvl="8" eaLnBrk="0" fontAlgn="base" hangingPunct="0">
                <a:spcBef>
                  <a:spcPct val="20000"/>
                </a:spcBef>
                <a:spcAft>
                  <a:spcPct val="0"/>
                </a:spcAft>
                <a:buClr>
                  <a:srgbClr val="FFCC00"/>
                </a:buClr>
                <a:buSzPct val="75000"/>
                <a:defRPr/>
              </a:pPr>
              <a:t>46</a:t>
            </a:fld>
            <a:endParaRPr lang="en-US" altLang="en-US" dirty="0">
              <a:solidFill>
                <a:srgbClr val="FFFFFF"/>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sz="2800" dirty="0" smtClean="0">
                <a:solidFill>
                  <a:schemeClr val="tx2">
                    <a:lumMod val="75000"/>
                  </a:schemeClr>
                </a:solidFill>
              </a:rPr>
              <a:t>STATE/LOCAL</a:t>
            </a:r>
            <a:r>
              <a:rPr lang="en-US" altLang="en-US" dirty="0" smtClean="0">
                <a:solidFill>
                  <a:schemeClr val="tx2">
                    <a:lumMod val="75000"/>
                  </a:schemeClr>
                </a:solidFill>
              </a:rPr>
              <a:t> </a:t>
            </a:r>
            <a:r>
              <a:rPr lang="en-US" altLang="en-US" sz="2800" dirty="0" smtClean="0">
                <a:solidFill>
                  <a:schemeClr val="tx2">
                    <a:lumMod val="75000"/>
                  </a:schemeClr>
                </a:solidFill>
                <a:effectLst/>
              </a:rPr>
              <a:t>LEGISLATION THAT WOULD BAN USE OF COAL TAR-BASED SEALANTS</a:t>
            </a:r>
            <a:endParaRPr lang="en-US" altLang="en-US" sz="2800" i="1" dirty="0" smtClean="0">
              <a:solidFill>
                <a:schemeClr val="tx2">
                  <a:lumMod val="75000"/>
                </a:schemeClr>
              </a:solidFill>
            </a:endParaRPr>
          </a:p>
        </p:txBody>
      </p:sp>
      <p:sp>
        <p:nvSpPr>
          <p:cNvPr id="362499" name="Rectangle 3"/>
          <p:cNvSpPr>
            <a:spLocks noGrp="1" noChangeArrowheads="1"/>
          </p:cNvSpPr>
          <p:nvPr>
            <p:ph type="body" idx="1"/>
          </p:nvPr>
        </p:nvSpPr>
        <p:spPr>
          <a:xfrm>
            <a:off x="1066800" y="2667000"/>
            <a:ext cx="8382000" cy="1295400"/>
          </a:xfrm>
        </p:spPr>
        <p:txBody>
          <a:bodyPr/>
          <a:lstStyle/>
          <a:p>
            <a:pPr marL="339725" indent="-339725">
              <a:lnSpc>
                <a:spcPct val="90000"/>
              </a:lnSpc>
              <a:spcAft>
                <a:spcPts val="800"/>
              </a:spcAft>
              <a:defRPr/>
            </a:pPr>
            <a:endParaRPr lang="en-US" sz="1600" dirty="0" smtClean="0">
              <a:effectLst/>
            </a:endParaRPr>
          </a:p>
          <a:p>
            <a:pPr marL="339725" indent="-339725">
              <a:lnSpc>
                <a:spcPct val="90000"/>
              </a:lnSpc>
              <a:spcAft>
                <a:spcPts val="800"/>
              </a:spcAft>
              <a:defRPr/>
            </a:pPr>
            <a:endParaRPr lang="en-US" sz="1600" dirty="0">
              <a:effectLst/>
            </a:endParaRPr>
          </a:p>
          <a:p>
            <a:pPr marL="339725" indent="-339725">
              <a:spcAft>
                <a:spcPts val="800"/>
              </a:spcAft>
              <a:defRPr/>
            </a:pPr>
            <a:r>
              <a:rPr lang="en-US" sz="1800" dirty="0" smtClean="0">
                <a:effectLst/>
              </a:rPr>
              <a:t>Legislation that would ban use of coal tar-based sealants has been enacted or is </a:t>
            </a:r>
            <a:r>
              <a:rPr lang="en-US" sz="1800" dirty="0">
                <a:effectLst/>
              </a:rPr>
              <a:t>being considered in </a:t>
            </a:r>
            <a:r>
              <a:rPr lang="en-US" sz="1800" dirty="0" smtClean="0">
                <a:effectLst/>
              </a:rPr>
              <a:t>various states/localities (e.g., NY</a:t>
            </a:r>
            <a:r>
              <a:rPr lang="en-US" sz="1800" dirty="0">
                <a:effectLst/>
              </a:rPr>
              <a:t>, MI, MN, IL, ME, </a:t>
            </a:r>
            <a:r>
              <a:rPr lang="en-US" sz="1800" dirty="0" smtClean="0">
                <a:effectLst/>
              </a:rPr>
              <a:t>Chicago).</a:t>
            </a:r>
          </a:p>
          <a:p>
            <a:pPr marL="339725" indent="-339725">
              <a:spcBef>
                <a:spcPts val="0"/>
              </a:spcBef>
              <a:spcAft>
                <a:spcPts val="0"/>
              </a:spcAft>
              <a:defRPr/>
            </a:pPr>
            <a:endParaRPr lang="en-US" sz="1800" dirty="0" smtClean="0">
              <a:effectLst/>
            </a:endParaRPr>
          </a:p>
          <a:p>
            <a:pPr marL="685800" indent="-339725">
              <a:lnSpc>
                <a:spcPct val="90000"/>
              </a:lnSpc>
              <a:spcAft>
                <a:spcPts val="800"/>
              </a:spcAft>
              <a:buFont typeface="Arial" panose="020B0604020202020204" pitchFamily="34" charset="0"/>
              <a:buChar char="•"/>
              <a:defRPr/>
            </a:pPr>
            <a:r>
              <a:rPr lang="en-US" sz="1600" dirty="0" smtClean="0">
                <a:effectLst/>
              </a:rPr>
              <a:t>Legislation is being driven </a:t>
            </a:r>
            <a:r>
              <a:rPr lang="en-US" sz="1600" dirty="0">
                <a:effectLst/>
              </a:rPr>
              <a:t>by USGS scientists </a:t>
            </a:r>
            <a:r>
              <a:rPr lang="en-US" sz="1600" dirty="0" smtClean="0">
                <a:effectLst/>
              </a:rPr>
              <a:t>and </a:t>
            </a:r>
            <a:r>
              <a:rPr lang="en-US" sz="1600" dirty="0">
                <a:effectLst/>
              </a:rPr>
              <a:t>handful of environmental </a:t>
            </a:r>
            <a:r>
              <a:rPr lang="en-US" sz="1600" dirty="0" smtClean="0">
                <a:effectLst/>
              </a:rPr>
              <a:t>activists and media.</a:t>
            </a:r>
          </a:p>
          <a:p>
            <a:pPr>
              <a:defRPr/>
            </a:pPr>
            <a:endParaRPr lang="en-US" sz="1800" dirty="0" smtClean="0">
              <a:effectLst/>
            </a:endParaRPr>
          </a:p>
          <a:p>
            <a:pPr>
              <a:defRPr/>
            </a:pPr>
            <a:r>
              <a:rPr lang="en-US" sz="1800" dirty="0" smtClean="0">
                <a:effectLst/>
              </a:rPr>
              <a:t>The Pavement Coatings Technology Council (PCTC) of which ACCCI is a member is pushing </a:t>
            </a:r>
            <a:r>
              <a:rPr lang="en-US" sz="1800" dirty="0">
                <a:effectLst/>
              </a:rPr>
              <a:t>back aggressively on proposed bans, adverse publicity</a:t>
            </a:r>
            <a:r>
              <a:rPr lang="en-US" sz="1800" dirty="0" smtClean="0">
                <a:effectLst/>
              </a:rPr>
              <a:t>.</a:t>
            </a:r>
          </a:p>
          <a:p>
            <a:pPr>
              <a:defRPr/>
            </a:pPr>
            <a:endParaRPr lang="en-US" sz="800" dirty="0" smtClean="0">
              <a:effectLst/>
            </a:endParaRPr>
          </a:p>
          <a:p>
            <a:pPr marL="685800">
              <a:defRPr/>
            </a:pPr>
            <a:endParaRPr lang="en-US" sz="800" dirty="0">
              <a:effectLst/>
            </a:endParaRPr>
          </a:p>
          <a:p>
            <a:pPr marL="339725" indent="-339725">
              <a:lnSpc>
                <a:spcPct val="90000"/>
              </a:lnSpc>
              <a:spcAft>
                <a:spcPts val="800"/>
              </a:spcAft>
              <a:defRPr/>
            </a:pPr>
            <a:endParaRPr lang="en-US" altLang="en-US" sz="1400" dirty="0" smtClean="0"/>
          </a:p>
        </p:txBody>
      </p:sp>
      <p:sp>
        <p:nvSpPr>
          <p:cNvPr id="5" name="Rectangle 4"/>
          <p:cNvSpPr/>
          <p:nvPr/>
        </p:nvSpPr>
        <p:spPr>
          <a:xfrm>
            <a:off x="9107247" y="6043583"/>
            <a:ext cx="450957"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E58C504A-57C8-4817-B4A4-987C0CF5EAD9}" type="slidenum">
              <a:rPr lang="en-US" altLang="en-US"/>
              <a:pPr marL="0" lvl="8" eaLnBrk="0" fontAlgn="base" hangingPunct="0">
                <a:spcBef>
                  <a:spcPct val="20000"/>
                </a:spcBef>
                <a:spcAft>
                  <a:spcPct val="0"/>
                </a:spcAft>
                <a:buClr>
                  <a:srgbClr val="FFCC00"/>
                </a:buClr>
                <a:buSzPct val="75000"/>
                <a:defRPr/>
              </a:pPr>
              <a:t>47</a:t>
            </a:fld>
            <a:endParaRPr lang="en-US" altLang="en-US" dirty="0"/>
          </a:p>
        </p:txBody>
      </p:sp>
    </p:spTree>
    <p:extLst>
      <p:ext uri="{BB962C8B-B14F-4D97-AF65-F5344CB8AC3E}">
        <p14:creationId xmlns:p14="http://schemas.microsoft.com/office/powerpoint/2010/main" val="7895300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effectLst/>
              </a:rPr>
              <a:t/>
            </a:r>
            <a:br>
              <a:rPr lang="en-US" altLang="en-US" sz="2800" dirty="0" smtClean="0">
                <a:effectLst/>
              </a:rPr>
            </a:br>
            <a:r>
              <a:rPr lang="en-US" altLang="en-US" sz="2800" dirty="0" smtClean="0">
                <a:effectLst/>
              </a:rPr>
              <a:t/>
            </a:r>
            <a:br>
              <a:rPr lang="en-US" altLang="en-US" sz="2800" dirty="0" smtClean="0">
                <a:effectLst/>
              </a:rPr>
            </a:br>
            <a:r>
              <a:rPr lang="en-US" altLang="en-US" sz="2800" dirty="0" smtClean="0">
                <a:solidFill>
                  <a:schemeClr val="tx2">
                    <a:lumMod val="75000"/>
                  </a:schemeClr>
                </a:solidFill>
              </a:rPr>
              <a:t>SETTLEMENT AGREEMENT RESULTING FROM LITIGATION OVER EPA’S 2015 MULTI-SECTOR GENERAL PERMIT (MSGP)</a:t>
            </a:r>
            <a:endParaRPr lang="en-US" altLang="en-US" sz="2400" dirty="0" smtClean="0">
              <a:solidFill>
                <a:schemeClr val="tx2">
                  <a:lumMod val="75000"/>
                </a:schemeClr>
              </a:solidFill>
            </a:endParaRPr>
          </a:p>
        </p:txBody>
      </p:sp>
      <p:sp>
        <p:nvSpPr>
          <p:cNvPr id="362499" name="Rectangle 3"/>
          <p:cNvSpPr>
            <a:spLocks noGrp="1" noChangeArrowheads="1"/>
          </p:cNvSpPr>
          <p:nvPr>
            <p:ph type="body" idx="1"/>
          </p:nvPr>
        </p:nvSpPr>
        <p:spPr>
          <a:xfrm>
            <a:off x="1066800" y="1676400"/>
            <a:ext cx="8382000" cy="3657601"/>
          </a:xfrm>
        </p:spPr>
        <p:txBody>
          <a:bodyPr/>
          <a:lstStyle/>
          <a:p>
            <a:pPr marL="457200" lvl="1" indent="0">
              <a:buNone/>
              <a:defRPr/>
            </a:pPr>
            <a:endParaRPr lang="en-US" sz="1400" dirty="0" smtClean="0">
              <a:effectLst/>
            </a:endParaRPr>
          </a:p>
          <a:p>
            <a:pPr lvl="0">
              <a:defRPr/>
            </a:pPr>
            <a:endParaRPr lang="en-US" sz="2000" dirty="0" smtClean="0">
              <a:effectLst/>
            </a:endParaRPr>
          </a:p>
          <a:p>
            <a:pPr lvl="0">
              <a:defRPr/>
            </a:pPr>
            <a:endParaRPr lang="en-US" sz="2000" dirty="0" smtClean="0">
              <a:effectLst/>
            </a:endParaRPr>
          </a:p>
          <a:p>
            <a:pPr lvl="0">
              <a:defRPr/>
            </a:pPr>
            <a:endParaRPr lang="en-US" sz="2000" dirty="0">
              <a:effectLst/>
            </a:endParaRPr>
          </a:p>
          <a:p>
            <a:pPr lvl="0">
              <a:defRPr/>
            </a:pPr>
            <a:r>
              <a:rPr lang="en-US" sz="1600" dirty="0" smtClean="0">
                <a:effectLst/>
              </a:rPr>
              <a:t>On June 16, 2015, EPA issued its 2015 MSGP for stormwater discharges from industrial sources.</a:t>
            </a:r>
          </a:p>
          <a:p>
            <a:pPr lvl="0">
              <a:defRPr/>
            </a:pPr>
            <a:endParaRPr lang="en-US" sz="800" dirty="0" smtClean="0">
              <a:effectLst/>
            </a:endParaRPr>
          </a:p>
          <a:p>
            <a:pPr marL="630238" lvl="1">
              <a:defRPr/>
            </a:pPr>
            <a:r>
              <a:rPr lang="en-US" sz="1200" b="1" dirty="0"/>
              <a:t>The MSGP is the collective term for the CWA National Pollutant Discharge Elimination System (NPDES) program's general permits for stormwater discharges from industrial facilities </a:t>
            </a:r>
            <a:r>
              <a:rPr lang="en-US" sz="1200" b="1" dirty="0" smtClean="0"/>
              <a:t>spanning 29 sectors, </a:t>
            </a:r>
            <a:r>
              <a:rPr lang="en-US" sz="1200" b="1" dirty="0"/>
              <a:t>including, but not limited to, chemical manufacturing, textile mills, and timber </a:t>
            </a:r>
            <a:r>
              <a:rPr lang="en-US" sz="1200" b="1" dirty="0" smtClean="0"/>
              <a:t>products.</a:t>
            </a:r>
          </a:p>
          <a:p>
            <a:pPr marL="630238" lvl="1">
              <a:defRPr/>
            </a:pPr>
            <a:endParaRPr lang="en-US" sz="800" b="1" dirty="0" smtClean="0"/>
          </a:p>
          <a:p>
            <a:pPr marL="630238" lvl="1">
              <a:defRPr/>
            </a:pPr>
            <a:r>
              <a:rPr lang="en-US" sz="1200" b="1" dirty="0" smtClean="0"/>
              <a:t>EPA </a:t>
            </a:r>
            <a:r>
              <a:rPr lang="en-US" sz="1200" b="1" dirty="0"/>
              <a:t>reissues the MSGP every five years</a:t>
            </a:r>
            <a:r>
              <a:rPr lang="en-US" sz="1200" b="1" dirty="0" smtClean="0"/>
              <a:t>.</a:t>
            </a:r>
          </a:p>
          <a:p>
            <a:pPr marL="630238" lvl="1">
              <a:defRPr/>
            </a:pPr>
            <a:endParaRPr lang="en-US" sz="800" b="1" dirty="0"/>
          </a:p>
          <a:p>
            <a:pPr lvl="0">
              <a:defRPr/>
            </a:pPr>
            <a:r>
              <a:rPr lang="en-US" sz="1600" b="1" dirty="0" smtClean="0">
                <a:effectLst/>
              </a:rPr>
              <a:t>On </a:t>
            </a:r>
            <a:r>
              <a:rPr lang="en-US" sz="1600" b="1" dirty="0">
                <a:effectLst/>
              </a:rPr>
              <a:t>August 16, 2016, EPA reached a settlement in Clean Water Act (CWA) lawsuits filed over the 2015 MSGP by several ENGOs.  ACCCI was a party to the settlement discussions between the ENGOs, EPA and industry</a:t>
            </a:r>
            <a:r>
              <a:rPr lang="en-US" sz="1600" b="1" dirty="0" smtClean="0">
                <a:effectLst/>
              </a:rPr>
              <a:t>.</a:t>
            </a:r>
          </a:p>
          <a:p>
            <a:pPr lvl="0">
              <a:defRPr/>
            </a:pPr>
            <a:endParaRPr lang="en-US" sz="800" dirty="0">
              <a:effectLst/>
            </a:endParaRPr>
          </a:p>
          <a:p>
            <a:pPr lvl="0">
              <a:defRPr/>
            </a:pPr>
            <a:r>
              <a:rPr lang="en-US" sz="1600" dirty="0">
                <a:solidFill>
                  <a:srgbClr val="FFFFFF"/>
                </a:solidFill>
                <a:effectLst/>
              </a:rPr>
              <a:t>Under a key </a:t>
            </a:r>
            <a:r>
              <a:rPr lang="en-US" sz="1600" dirty="0" smtClean="0">
                <a:solidFill>
                  <a:srgbClr val="FFFFFF"/>
                </a:solidFill>
                <a:effectLst/>
              </a:rPr>
              <a:t>provision </a:t>
            </a:r>
            <a:r>
              <a:rPr lang="en-US" sz="1600" dirty="0">
                <a:solidFill>
                  <a:srgbClr val="FFFFFF"/>
                </a:solidFill>
                <a:effectLst/>
              </a:rPr>
              <a:t>in the settlement agreement</a:t>
            </a:r>
            <a:r>
              <a:rPr lang="en-US" sz="1600" dirty="0" smtClean="0">
                <a:solidFill>
                  <a:srgbClr val="FFFFFF"/>
                </a:solidFill>
                <a:effectLst/>
              </a:rPr>
              <a:t>, prior to reissuing the next MSGP in 2020, by November 20, 2019, </a:t>
            </a:r>
            <a:r>
              <a:rPr lang="en-US" sz="1600" i="1" u="sng" dirty="0" smtClean="0">
                <a:solidFill>
                  <a:schemeClr val="tx2">
                    <a:lumMod val="75000"/>
                  </a:schemeClr>
                </a:solidFill>
                <a:effectLst/>
              </a:rPr>
              <a:t>EPA </a:t>
            </a:r>
            <a:r>
              <a:rPr lang="en-US" sz="1600" i="1" u="sng" dirty="0">
                <a:solidFill>
                  <a:schemeClr val="tx2">
                    <a:lumMod val="75000"/>
                  </a:schemeClr>
                </a:solidFill>
                <a:effectLst/>
              </a:rPr>
              <a:t>will propose that industrial facilities using coal tar sealant "to initially seal or to re-seal pavement and thereby discharge polycyclic aromatic hydrocarbons ('PAHs') in </a:t>
            </a:r>
            <a:r>
              <a:rPr lang="en-US" sz="1600" i="1" u="sng" dirty="0" err="1">
                <a:solidFill>
                  <a:schemeClr val="tx2">
                    <a:lumMod val="75000"/>
                  </a:schemeClr>
                </a:solidFill>
                <a:effectLst/>
              </a:rPr>
              <a:t>stormwater</a:t>
            </a:r>
            <a:r>
              <a:rPr lang="en-US" sz="1600" i="1" u="sng" dirty="0">
                <a:solidFill>
                  <a:schemeClr val="tx2">
                    <a:lumMod val="75000"/>
                  </a:schemeClr>
                </a:solidFill>
                <a:effectLst/>
              </a:rPr>
              <a:t> are not eligible for coverage under the MSGP and must either eliminate such discharges or apply for an individual permit</a:t>
            </a:r>
            <a:r>
              <a:rPr lang="en-US" sz="1600" i="1" u="sng" dirty="0" smtClean="0">
                <a:solidFill>
                  <a:schemeClr val="tx2">
                    <a:lumMod val="75000"/>
                  </a:schemeClr>
                </a:solidFill>
                <a:effectLst/>
              </a:rPr>
              <a:t>."</a:t>
            </a:r>
            <a:endParaRPr lang="en-US" sz="1600" dirty="0">
              <a:solidFill>
                <a:schemeClr val="tx2">
                  <a:lumMod val="75000"/>
                </a:schemeClr>
              </a:solidFill>
              <a:effectLst/>
            </a:endParaRPr>
          </a:p>
          <a:p>
            <a:pPr marL="0" indent="0" algn="ctr">
              <a:buFont typeface="Wingdings" panose="05000000000000000000" pitchFamily="2" charset="2"/>
              <a:buNone/>
              <a:defRPr/>
            </a:pPr>
            <a:r>
              <a:rPr lang="en-US" altLang="en-US" sz="1600" dirty="0" smtClean="0"/>
              <a:t>(continued)</a:t>
            </a:r>
            <a:endParaRPr lang="en-US" altLang="en-US" sz="1600" dirty="0"/>
          </a:p>
          <a:p>
            <a:pPr>
              <a:defRPr/>
            </a:pPr>
            <a:endParaRPr lang="en-US" altLang="en-US" sz="1600" dirty="0"/>
          </a:p>
        </p:txBody>
      </p:sp>
      <p:sp>
        <p:nvSpPr>
          <p:cNvPr id="2" name="Rectangle 1"/>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4BA1680-E38C-4D6A-B262-78F239774A44}" type="slidenum">
              <a:rPr lang="en-US" altLang="en-US"/>
              <a:pPr marL="0" lvl="8" eaLnBrk="0" fontAlgn="base" hangingPunct="0">
                <a:spcBef>
                  <a:spcPct val="20000"/>
                </a:spcBef>
                <a:spcAft>
                  <a:spcPct val="0"/>
                </a:spcAft>
                <a:buClr>
                  <a:srgbClr val="FFCC00"/>
                </a:buClr>
                <a:buSzPct val="75000"/>
                <a:defRPr/>
              </a:pPr>
              <a:t>48</a:t>
            </a:fld>
            <a:endParaRPr lang="en-US" altLang="en-US" dirty="0"/>
          </a:p>
        </p:txBody>
      </p:sp>
    </p:spTree>
    <p:extLst>
      <p:ext uri="{BB962C8B-B14F-4D97-AF65-F5344CB8AC3E}">
        <p14:creationId xmlns:p14="http://schemas.microsoft.com/office/powerpoint/2010/main" val="26790045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solidFill>
                  <a:schemeClr val="tx2">
                    <a:lumMod val="75000"/>
                  </a:schemeClr>
                </a:solidFill>
                <a:effectLst/>
              </a:rPr>
              <a:t>SETTLEMENT AGREEMENT RESULTING FROM </a:t>
            </a:r>
            <a:r>
              <a:rPr lang="en-US" altLang="en-US" sz="2800" dirty="0" smtClean="0">
                <a:solidFill>
                  <a:schemeClr val="tx2">
                    <a:lumMod val="75000"/>
                  </a:schemeClr>
                </a:solidFill>
              </a:rPr>
              <a:t>LITIGATION OVER EPA’S 2015 MULTI-SECTOR GENERAL PERMIT (MSGP) </a:t>
            </a:r>
            <a:r>
              <a:rPr lang="en-US" altLang="en-US" sz="2800" i="1" dirty="0" smtClean="0">
                <a:solidFill>
                  <a:schemeClr val="tx2">
                    <a:lumMod val="75000"/>
                  </a:schemeClr>
                </a:solidFill>
              </a:rPr>
              <a:t>(Concluded)</a:t>
            </a:r>
            <a:endParaRPr lang="en-US" altLang="en-US" sz="2400" i="1" dirty="0" smtClean="0">
              <a:solidFill>
                <a:schemeClr val="tx2">
                  <a:lumMod val="75000"/>
                </a:schemeClr>
              </a:solidFill>
            </a:endParaRPr>
          </a:p>
        </p:txBody>
      </p:sp>
      <p:sp>
        <p:nvSpPr>
          <p:cNvPr id="362499" name="Rectangle 3"/>
          <p:cNvSpPr>
            <a:spLocks noGrp="1" noChangeArrowheads="1"/>
          </p:cNvSpPr>
          <p:nvPr>
            <p:ph type="body" idx="1"/>
          </p:nvPr>
        </p:nvSpPr>
        <p:spPr>
          <a:xfrm>
            <a:off x="1066800" y="2057401"/>
            <a:ext cx="8382000" cy="914399"/>
          </a:xfrm>
        </p:spPr>
        <p:txBody>
          <a:bodyPr/>
          <a:lstStyle/>
          <a:p>
            <a:pPr marL="0" lvl="0" indent="0">
              <a:buNone/>
              <a:defRPr/>
            </a:pPr>
            <a:endParaRPr lang="en-US" sz="800" dirty="0" smtClean="0">
              <a:effectLst/>
            </a:endParaRPr>
          </a:p>
          <a:p>
            <a:pPr lvl="0">
              <a:defRPr/>
            </a:pPr>
            <a:r>
              <a:rPr lang="en-US" sz="1600" dirty="0">
                <a:effectLst/>
              </a:rPr>
              <a:t>T</a:t>
            </a:r>
            <a:r>
              <a:rPr lang="en-US" sz="1600" dirty="0" smtClean="0">
                <a:effectLst/>
              </a:rPr>
              <a:t>he COETF is partnering with PCTC, on a “shared cost” basis, in engaging EPA as the Agency moves forward. </a:t>
            </a:r>
            <a:endParaRPr lang="en-US" sz="1600" dirty="0">
              <a:effectLst/>
            </a:endParaRPr>
          </a:p>
        </p:txBody>
      </p:sp>
      <p:sp>
        <p:nvSpPr>
          <p:cNvPr id="2" name="Rectangle 1"/>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4BA1680-E38C-4D6A-B262-78F239774A44}" type="slidenum">
              <a:rPr lang="en-US" altLang="en-US"/>
              <a:pPr marL="0" lvl="8" eaLnBrk="0" fontAlgn="base" hangingPunct="0">
                <a:spcBef>
                  <a:spcPct val="20000"/>
                </a:spcBef>
                <a:spcAft>
                  <a:spcPct val="0"/>
                </a:spcAft>
                <a:buClr>
                  <a:srgbClr val="FFCC00"/>
                </a:buClr>
                <a:buSzPct val="75000"/>
                <a:defRPr/>
              </a:pPr>
              <a:t>49</a:t>
            </a:fld>
            <a:endParaRPr lang="en-US" altLang="en-US" dirty="0"/>
          </a:p>
        </p:txBody>
      </p:sp>
    </p:spTree>
    <p:extLst>
      <p:ext uri="{BB962C8B-B14F-4D97-AF65-F5344CB8AC3E}">
        <p14:creationId xmlns:p14="http://schemas.microsoft.com/office/powerpoint/2010/main" val="1512240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smtClean="0">
                <a:solidFill>
                  <a:schemeClr val="tx2">
                    <a:lumMod val="75000"/>
                  </a:schemeClr>
                </a:solidFill>
                <a:effectLst/>
              </a:rPr>
              <a:t>PRINCIPAL SECTOR-SPECIFIC ENVIRONMENTAL ISSUES OF CONCERN TO THE U.S. COKE INDUSTRY</a:t>
            </a:r>
            <a:endParaRPr lang="en-US" altLang="en-US" sz="2000" dirty="0" smtClean="0">
              <a:solidFill>
                <a:schemeClr val="tx2">
                  <a:lumMod val="75000"/>
                </a:schemeClr>
              </a:solidFill>
              <a:effectLst/>
            </a:endParaRPr>
          </a:p>
        </p:txBody>
      </p:sp>
      <p:sp>
        <p:nvSpPr>
          <p:cNvPr id="13315" name="Rectangle 3"/>
          <p:cNvSpPr>
            <a:spLocks noGrp="1" noChangeArrowheads="1"/>
          </p:cNvSpPr>
          <p:nvPr>
            <p:ph type="body" idx="1"/>
          </p:nvPr>
        </p:nvSpPr>
        <p:spPr>
          <a:xfrm>
            <a:off x="1066800" y="1752600"/>
            <a:ext cx="8382000" cy="3810000"/>
          </a:xfrm>
        </p:spPr>
        <p:txBody>
          <a:bodyPr/>
          <a:lstStyle/>
          <a:p>
            <a:endParaRPr lang="en-US" altLang="en-US" sz="2400" dirty="0" smtClean="0">
              <a:effectLst/>
            </a:endParaRPr>
          </a:p>
          <a:p>
            <a:r>
              <a:rPr lang="en-US" altLang="en-US" sz="2400" dirty="0" smtClean="0">
                <a:solidFill>
                  <a:srgbClr val="FF0000"/>
                </a:solidFill>
                <a:effectLst/>
              </a:rPr>
              <a:t>EPA’s Risk and Technology Review (RTR) of 2003 MACT Standards for Coke PQBS</a:t>
            </a:r>
          </a:p>
          <a:p>
            <a:endParaRPr lang="en-US" altLang="en-US" sz="2400" dirty="0" smtClean="0">
              <a:effectLst/>
            </a:endParaRPr>
          </a:p>
          <a:p>
            <a:r>
              <a:rPr lang="en-US" altLang="en-US" sz="2400" dirty="0" smtClean="0">
                <a:effectLst/>
              </a:rPr>
              <a:t>CAA 112(c)(6) Litigation</a:t>
            </a:r>
          </a:p>
          <a:p>
            <a:pPr marL="0" indent="0">
              <a:buNone/>
            </a:pPr>
            <a:endParaRPr lang="en-US" altLang="en-US" sz="2400" dirty="0" smtClean="0">
              <a:effectLst/>
            </a:endParaRPr>
          </a:p>
          <a:p>
            <a:r>
              <a:rPr lang="en-US" altLang="en-US" sz="2400" i="1" dirty="0" smtClean="0">
                <a:solidFill>
                  <a:srgbClr val="FF0000"/>
                </a:solidFill>
                <a:effectLst/>
              </a:rPr>
              <a:t>112(d)(6) RTR Deadline Litigation</a:t>
            </a:r>
          </a:p>
          <a:p>
            <a:endParaRPr lang="en-US" altLang="en-US" sz="2200" dirty="0" smtClean="0">
              <a:effectLst/>
              <a:latin typeface="Helvetica" panose="020B0604020202020204" pitchFamily="34" charset="0"/>
            </a:endParaRPr>
          </a:p>
          <a:p>
            <a:r>
              <a:rPr lang="en-US" sz="2400" i="1" u="sng" dirty="0">
                <a:solidFill>
                  <a:srgbClr val="FF0000"/>
                </a:solidFill>
                <a:effectLst/>
                <a:latin typeface="Century Gothic" panose="020B0502020202020204" pitchFamily="34" charset="0"/>
                <a:ea typeface="Calibri" panose="020F0502020204030204" pitchFamily="34" charset="0"/>
                <a:cs typeface="Arial" panose="020B0604020202020204" pitchFamily="34" charset="0"/>
              </a:rPr>
              <a:t>EPA’s </a:t>
            </a:r>
            <a:r>
              <a:rPr lang="en-US" sz="2400" i="1" u="sng" dirty="0" smtClean="0">
                <a:solidFill>
                  <a:srgbClr val="FF0000"/>
                </a:solidFill>
                <a:effectLst/>
                <a:latin typeface="Century Gothic" panose="020B0502020202020204" pitchFamily="34" charset="0"/>
                <a:ea typeface="Calibri" panose="020F0502020204030204" pitchFamily="34" charset="0"/>
                <a:cs typeface="Arial" panose="020B0604020202020204" pitchFamily="34" charset="0"/>
              </a:rPr>
              <a:t>CERCLA “Financial Assurance” Rulemaking for the </a:t>
            </a:r>
            <a:r>
              <a:rPr lang="en-US" sz="2400" i="1" u="sng" dirty="0">
                <a:solidFill>
                  <a:srgbClr val="FF0000"/>
                </a:solidFill>
                <a:effectLst/>
                <a:latin typeface="Century Gothic" panose="020B0502020202020204" pitchFamily="34" charset="0"/>
                <a:ea typeface="Calibri" panose="020F0502020204030204" pitchFamily="34" charset="0"/>
                <a:cs typeface="Arial" panose="020B0604020202020204" pitchFamily="34" charset="0"/>
              </a:rPr>
              <a:t>“Coal Products Manufacturing” </a:t>
            </a:r>
            <a:r>
              <a:rPr lang="en-US" sz="2400" i="1" u="sng" dirty="0" smtClean="0">
                <a:solidFill>
                  <a:srgbClr val="FF0000"/>
                </a:solidFill>
                <a:effectLst/>
                <a:latin typeface="Century Gothic" panose="020B0502020202020204" pitchFamily="34" charset="0"/>
                <a:ea typeface="Calibri" panose="020F0502020204030204" pitchFamily="34" charset="0"/>
                <a:cs typeface="Arial" panose="020B0604020202020204" pitchFamily="34" charset="0"/>
              </a:rPr>
              <a:t>Industry</a:t>
            </a:r>
            <a:endParaRPr lang="en-US" altLang="en-US" sz="2200" i="1" u="sng" dirty="0" smtClean="0">
              <a:solidFill>
                <a:srgbClr val="FF0000"/>
              </a:solidFill>
              <a:effectLst/>
              <a:latin typeface="Helvetica" panose="020B0604020202020204" pitchFamily="34" charset="0"/>
            </a:endParaRP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FA8746FB-F328-4A06-B141-FA218F2FF9C0}" type="slidenum">
              <a:rPr lang="en-US" altLang="en-US"/>
              <a:pPr marL="0" lvl="8" eaLnBrk="0" fontAlgn="base" hangingPunct="0">
                <a:spcBef>
                  <a:spcPct val="20000"/>
                </a:spcBef>
                <a:spcAft>
                  <a:spcPct val="0"/>
                </a:spcAft>
                <a:buClr>
                  <a:srgbClr val="FFCC00"/>
                </a:buClr>
                <a:buSzPct val="75000"/>
                <a:defRPr/>
              </a:pPr>
              <a:t>5</a:t>
            </a:fld>
            <a:endParaRPr lang="en-US"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sz="2400" dirty="0" smtClean="0">
                <a:solidFill>
                  <a:schemeClr val="tx2">
                    <a:lumMod val="75000"/>
                  </a:schemeClr>
                </a:solidFill>
              </a:rPr>
              <a:t>OTHER IMPORTANT REGULATORY AFFAIRS ISSUES</a:t>
            </a:r>
            <a:endParaRPr lang="en-US" altLang="en-US" sz="2400" dirty="0">
              <a:solidFill>
                <a:schemeClr val="tx2">
                  <a:lumMod val="75000"/>
                </a:schemeClr>
              </a:solidFill>
            </a:endParaRPr>
          </a:p>
        </p:txBody>
      </p:sp>
      <p:sp>
        <p:nvSpPr>
          <p:cNvPr id="362499" name="Rectangle 3"/>
          <p:cNvSpPr>
            <a:spLocks noGrp="1" noChangeArrowheads="1"/>
          </p:cNvSpPr>
          <p:nvPr>
            <p:ph type="body" idx="1"/>
          </p:nvPr>
        </p:nvSpPr>
        <p:spPr>
          <a:xfrm>
            <a:off x="1066800" y="2057400"/>
            <a:ext cx="8382000" cy="4386263"/>
          </a:xfrm>
        </p:spPr>
        <p:txBody>
          <a:bodyPr/>
          <a:lstStyle/>
          <a:p>
            <a:pPr marL="0" indent="0">
              <a:spcAft>
                <a:spcPts val="800"/>
              </a:spcAft>
              <a:buFont typeface="Wingdings" panose="05000000000000000000" pitchFamily="2" charset="2"/>
              <a:buNone/>
              <a:defRPr/>
            </a:pPr>
            <a:endParaRPr lang="en-US" sz="2000" dirty="0" smtClean="0">
              <a:effectLst/>
            </a:endParaRPr>
          </a:p>
          <a:p>
            <a:pPr marL="339725" indent="-339725">
              <a:spcAft>
                <a:spcPts val="800"/>
              </a:spcAft>
              <a:defRPr/>
            </a:pPr>
            <a:r>
              <a:rPr lang="en-US" sz="1600" dirty="0" smtClean="0">
                <a:effectLst/>
              </a:rPr>
              <a:t>EPA Rulemakings/Issues</a:t>
            </a:r>
          </a:p>
          <a:p>
            <a:pPr marL="685800">
              <a:spcAft>
                <a:spcPts val="800"/>
              </a:spcAft>
              <a:buFont typeface="Arial" panose="020B0604020202020204" pitchFamily="34" charset="0"/>
              <a:buChar char="•"/>
              <a:defRPr/>
            </a:pPr>
            <a:r>
              <a:rPr lang="en-US" sz="1400" dirty="0">
                <a:effectLst/>
              </a:rPr>
              <a:t>EPA’s Boiler MACT and CISWI Final Rules, and Related Litigation </a:t>
            </a:r>
          </a:p>
          <a:p>
            <a:pPr marL="685800">
              <a:spcAft>
                <a:spcPts val="800"/>
              </a:spcAft>
              <a:buFont typeface="Arial" panose="020B0604020202020204" pitchFamily="34" charset="0"/>
              <a:buChar char="•"/>
              <a:defRPr/>
            </a:pPr>
            <a:r>
              <a:rPr lang="en-US" sz="1400" dirty="0">
                <a:effectLst/>
              </a:rPr>
              <a:t>NAAQS Implementation </a:t>
            </a:r>
            <a:r>
              <a:rPr lang="en-US" sz="1400" dirty="0" smtClean="0">
                <a:effectLst/>
              </a:rPr>
              <a:t>Issues</a:t>
            </a:r>
          </a:p>
          <a:p>
            <a:pPr marL="685800">
              <a:spcAft>
                <a:spcPts val="800"/>
              </a:spcAft>
              <a:buFont typeface="Arial" panose="020B0604020202020204" pitchFamily="34" charset="0"/>
              <a:buChar char="•"/>
              <a:defRPr/>
            </a:pPr>
            <a:r>
              <a:rPr lang="en-US" sz="1400" dirty="0" smtClean="0">
                <a:effectLst/>
              </a:rPr>
              <a:t>Federal </a:t>
            </a:r>
            <a:r>
              <a:rPr lang="en-US" sz="1400" dirty="0">
                <a:effectLst/>
              </a:rPr>
              <a:t>Water Quality Coalition (FWQC) Issues</a:t>
            </a:r>
          </a:p>
          <a:p>
            <a:pPr marL="685800">
              <a:spcAft>
                <a:spcPts val="800"/>
              </a:spcAft>
              <a:buFont typeface="Arial" panose="020B0604020202020204" pitchFamily="34" charset="0"/>
              <a:buChar char="•"/>
              <a:defRPr/>
            </a:pPr>
            <a:r>
              <a:rPr lang="en-US" sz="1400" i="1" u="sng" dirty="0" smtClean="0">
                <a:solidFill>
                  <a:srgbClr val="FF0000"/>
                </a:solidFill>
                <a:effectLst/>
              </a:rPr>
              <a:t>Definition </a:t>
            </a:r>
            <a:r>
              <a:rPr lang="en-US" sz="1400" i="1" u="sng" dirty="0">
                <a:solidFill>
                  <a:srgbClr val="FF0000"/>
                </a:solidFill>
                <a:effectLst/>
              </a:rPr>
              <a:t>of Solid Waste (DSW) Litigation</a:t>
            </a:r>
          </a:p>
          <a:p>
            <a:pPr marL="339725" indent="-339725">
              <a:spcAft>
                <a:spcPts val="800"/>
              </a:spcAft>
              <a:defRPr/>
            </a:pPr>
            <a:r>
              <a:rPr lang="en-US" sz="1600" dirty="0" smtClean="0">
                <a:effectLst/>
              </a:rPr>
              <a:t>OSHA Rulemakings/Issues</a:t>
            </a:r>
          </a:p>
          <a:p>
            <a:pPr marL="682625">
              <a:spcAft>
                <a:spcPts val="800"/>
              </a:spcAft>
              <a:buFont typeface="Arial" panose="020B0604020202020204" pitchFamily="34" charset="0"/>
              <a:buChar char="•"/>
              <a:defRPr/>
            </a:pPr>
            <a:r>
              <a:rPr lang="en-US" sz="1400" dirty="0" smtClean="0">
                <a:effectLst/>
              </a:rPr>
              <a:t>OSHA’s Final Silica Rule</a:t>
            </a:r>
          </a:p>
          <a:p>
            <a:pPr marL="682625">
              <a:spcAft>
                <a:spcPts val="800"/>
              </a:spcAft>
              <a:buFont typeface="Arial" panose="020B0604020202020204" pitchFamily="34" charset="0"/>
              <a:buChar char="•"/>
              <a:defRPr/>
            </a:pPr>
            <a:r>
              <a:rPr lang="en-US" sz="1400" dirty="0" smtClean="0">
                <a:effectLst/>
              </a:rPr>
              <a:t>OSHA’s Injury and Illness Reporting Program</a:t>
            </a:r>
          </a:p>
          <a:p>
            <a:pPr marL="339725" indent="-339725">
              <a:spcAft>
                <a:spcPts val="800"/>
              </a:spcAft>
              <a:defRPr/>
            </a:pPr>
            <a:r>
              <a:rPr lang="en-US" sz="1600" dirty="0" smtClean="0">
                <a:solidFill>
                  <a:srgbClr val="FFFFFF"/>
                </a:solidFill>
                <a:effectLst/>
              </a:rPr>
              <a:t>Other Issues</a:t>
            </a:r>
            <a:endParaRPr lang="en-US" sz="1600" dirty="0">
              <a:solidFill>
                <a:srgbClr val="FFFFFF"/>
              </a:solidFill>
              <a:effectLst/>
            </a:endParaRPr>
          </a:p>
          <a:p>
            <a:pPr marL="682625">
              <a:spcAft>
                <a:spcPts val="800"/>
              </a:spcAft>
              <a:buFont typeface="Arial" panose="020B0604020202020204" pitchFamily="34" charset="0"/>
              <a:buChar char="•"/>
              <a:defRPr/>
            </a:pPr>
            <a:r>
              <a:rPr lang="en-US" sz="1400" dirty="0" smtClean="0">
                <a:effectLst/>
              </a:rPr>
              <a:t>Chemical Security Legislation</a:t>
            </a:r>
          </a:p>
          <a:p>
            <a:pPr marL="682625">
              <a:spcAft>
                <a:spcPts val="800"/>
              </a:spcAft>
              <a:buFont typeface="Arial" panose="020B0604020202020204" pitchFamily="34" charset="0"/>
              <a:buChar char="•"/>
              <a:defRPr/>
            </a:pPr>
            <a:r>
              <a:rPr lang="en-US" sz="1400" dirty="0">
                <a:effectLst/>
              </a:rPr>
              <a:t>“Cooperative Federalism</a:t>
            </a:r>
            <a:r>
              <a:rPr lang="en-US" sz="1400" dirty="0" smtClean="0">
                <a:effectLst/>
              </a:rPr>
              <a:t>”</a:t>
            </a:r>
          </a:p>
          <a:p>
            <a:pPr marL="682625">
              <a:spcAft>
                <a:spcPts val="800"/>
              </a:spcAft>
              <a:buFont typeface="Arial" panose="020B0604020202020204" pitchFamily="34" charset="0"/>
              <a:buChar char="•"/>
              <a:defRPr/>
            </a:pPr>
            <a:r>
              <a:rPr lang="en-US" sz="1400" dirty="0">
                <a:effectLst/>
              </a:rPr>
              <a:t>Federal Government’s Regulation of </a:t>
            </a:r>
            <a:r>
              <a:rPr lang="en-US" sz="1400" dirty="0" smtClean="0">
                <a:effectLst/>
              </a:rPr>
              <a:t>Drones</a:t>
            </a:r>
            <a:endParaRPr lang="en-US" sz="1400" dirty="0">
              <a:effectLst/>
            </a:endParaRPr>
          </a:p>
          <a:p>
            <a:pPr marL="682625">
              <a:spcAft>
                <a:spcPts val="800"/>
              </a:spcAft>
              <a:buFont typeface="Arial" panose="020B0604020202020204" pitchFamily="34" charset="0"/>
              <a:buChar char="•"/>
              <a:defRPr/>
            </a:pPr>
            <a:endParaRPr lang="en-US" sz="2000" dirty="0" smtClean="0">
              <a:effectLst/>
            </a:endParaRPr>
          </a:p>
          <a:p>
            <a:pPr marL="339725" indent="-339725">
              <a:lnSpc>
                <a:spcPct val="90000"/>
              </a:lnSpc>
              <a:spcAft>
                <a:spcPts val="800"/>
              </a:spcAft>
              <a:defRPr/>
            </a:pPr>
            <a:endParaRPr lang="en-US" altLang="en-US" sz="1400" dirty="0" smtClean="0"/>
          </a:p>
        </p:txBody>
      </p:sp>
      <p:sp>
        <p:nvSpPr>
          <p:cNvPr id="5" name="Rectangle 4"/>
          <p:cNvSpPr/>
          <p:nvPr/>
        </p:nvSpPr>
        <p:spPr>
          <a:xfrm>
            <a:off x="9107247" y="6043583"/>
            <a:ext cx="450957"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8B6358F-1C94-4C9A-9679-397A840231C1}" type="slidenum">
              <a:rPr lang="en-US" altLang="en-US"/>
              <a:pPr marL="0" lvl="8" eaLnBrk="0" fontAlgn="base" hangingPunct="0">
                <a:spcBef>
                  <a:spcPct val="20000"/>
                </a:spcBef>
                <a:spcAft>
                  <a:spcPct val="0"/>
                </a:spcAft>
                <a:buClr>
                  <a:srgbClr val="FFCC00"/>
                </a:buClr>
                <a:buSzPct val="75000"/>
                <a:defRPr/>
              </a:pPr>
              <a:t>50</a:t>
            </a:fld>
            <a:endParaRPr lang="en-US" altLang="en-US" dirty="0"/>
          </a:p>
        </p:txBody>
      </p:sp>
    </p:spTree>
    <p:extLst>
      <p:ext uri="{BB962C8B-B14F-4D97-AF65-F5344CB8AC3E}">
        <p14:creationId xmlns:p14="http://schemas.microsoft.com/office/powerpoint/2010/main" val="1855864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algn="ctr">
              <a:defRPr/>
            </a:pPr>
            <a:r>
              <a:rPr lang="en-US" altLang="en-US" sz="2800" dirty="0" smtClean="0">
                <a:solidFill>
                  <a:schemeClr val="tx2">
                    <a:lumMod val="75000"/>
                  </a:schemeClr>
                </a:solidFill>
              </a:rPr>
              <a:t>QUESTIONS?</a:t>
            </a:r>
          </a:p>
        </p:txBody>
      </p:sp>
      <p:sp>
        <p:nvSpPr>
          <p:cNvPr id="347139" name="Rectangle 3"/>
          <p:cNvSpPr>
            <a:spLocks noGrp="1" noChangeArrowheads="1"/>
          </p:cNvSpPr>
          <p:nvPr>
            <p:ph type="body" idx="1"/>
          </p:nvPr>
        </p:nvSpPr>
        <p:spPr/>
        <p:txBody>
          <a:bodyPr/>
          <a:lstStyle/>
          <a:p>
            <a:pPr>
              <a:buFont typeface="Wingdings" panose="05000000000000000000" pitchFamily="2" charset="2"/>
              <a:buNone/>
              <a:defRPr/>
            </a:pPr>
            <a:endParaRPr lang="en-US" altLang="en-US" sz="1000" dirty="0" smtClean="0"/>
          </a:p>
        </p:txBody>
      </p:sp>
      <p:sp>
        <p:nvSpPr>
          <p:cNvPr id="4" name="Rectangle 3"/>
          <p:cNvSpPr/>
          <p:nvPr/>
        </p:nvSpPr>
        <p:spPr>
          <a:xfrm>
            <a:off x="9107247" y="6043583"/>
            <a:ext cx="470000"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E3319ED3-84BE-4C2D-98F2-9B0AE05CFC32}" type="slidenum">
              <a:rPr lang="en-US" altLang="en-US"/>
              <a:pPr marL="0" lvl="8" eaLnBrk="0" fontAlgn="base" hangingPunct="0">
                <a:spcBef>
                  <a:spcPct val="20000"/>
                </a:spcBef>
                <a:spcAft>
                  <a:spcPct val="0"/>
                </a:spcAft>
                <a:buClr>
                  <a:srgbClr val="FFCC00"/>
                </a:buClr>
                <a:buSzPct val="75000"/>
                <a:defRPr/>
              </a:pPr>
              <a:t>51</a:t>
            </a:fld>
            <a:endParaRPr lang="en-US"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dirty="0" smtClean="0">
                <a:solidFill>
                  <a:schemeClr val="tx2">
                    <a:lumMod val="75000"/>
                  </a:schemeClr>
                </a:solidFill>
                <a:effectLst/>
              </a:rPr>
              <a:t>EPA’S RISK AND TECHNOLOGY REVIEW (RTR) OF 2003 MACT STANDARDS FOR COKE PQBS</a:t>
            </a:r>
            <a:endParaRPr lang="en-US" altLang="en-US" sz="2000" dirty="0" smtClean="0">
              <a:solidFill>
                <a:schemeClr val="tx2">
                  <a:lumMod val="75000"/>
                </a:schemeClr>
              </a:solidFill>
              <a:effectLst/>
            </a:endParaRPr>
          </a:p>
        </p:txBody>
      </p:sp>
      <p:sp>
        <p:nvSpPr>
          <p:cNvPr id="303107" name="Rectangle 3"/>
          <p:cNvSpPr>
            <a:spLocks noGrp="1" noChangeArrowheads="1"/>
          </p:cNvSpPr>
          <p:nvPr>
            <p:ph type="body" idx="1"/>
          </p:nvPr>
        </p:nvSpPr>
        <p:spPr>
          <a:xfrm>
            <a:off x="1066800" y="1752599"/>
            <a:ext cx="8496300" cy="4191001"/>
          </a:xfrm>
        </p:spPr>
        <p:txBody>
          <a:bodyPr/>
          <a:lstStyle/>
          <a:p>
            <a:pPr marL="0" indent="0">
              <a:lnSpc>
                <a:spcPct val="120000"/>
              </a:lnSpc>
              <a:buNone/>
              <a:defRPr/>
            </a:pPr>
            <a:endParaRPr lang="en-US" altLang="en-US" sz="1300" dirty="0" smtClean="0"/>
          </a:p>
          <a:p>
            <a:pPr>
              <a:lnSpc>
                <a:spcPct val="120000"/>
              </a:lnSpc>
              <a:defRPr/>
            </a:pPr>
            <a:r>
              <a:rPr lang="en-US" altLang="en-US" sz="1400" dirty="0" smtClean="0"/>
              <a:t>On April 14, 2003, EPA promulgated “maximum achievable control technology” (MACT) standards for coke pushing, quenching and battery stacks (PQBS).</a:t>
            </a:r>
          </a:p>
          <a:p>
            <a:pPr>
              <a:lnSpc>
                <a:spcPct val="120000"/>
              </a:lnSpc>
              <a:defRPr/>
            </a:pPr>
            <a:endParaRPr lang="en-US" altLang="en-US" sz="800" dirty="0" smtClean="0"/>
          </a:p>
          <a:p>
            <a:pPr marL="685800" lvl="1" indent="-347663">
              <a:lnSpc>
                <a:spcPct val="120000"/>
              </a:lnSpc>
              <a:defRPr/>
            </a:pPr>
            <a:r>
              <a:rPr lang="en-US" altLang="en-US" sz="1300" b="1" dirty="0" smtClean="0"/>
              <a:t>Standards are to limit “hazardous air pollutants” (HAPs) </a:t>
            </a:r>
            <a:r>
              <a:rPr lang="en-US" altLang="en-US" sz="1300" b="1" dirty="0"/>
              <a:t>from </a:t>
            </a:r>
            <a:r>
              <a:rPr lang="en-US" altLang="en-US" sz="1300" b="1" dirty="0" smtClean="0"/>
              <a:t>PQBS </a:t>
            </a:r>
            <a:r>
              <a:rPr lang="en-US" sz="1300" b="1" dirty="0" smtClean="0">
                <a:effectLst/>
              </a:rPr>
              <a:t>(</a:t>
            </a:r>
            <a:r>
              <a:rPr lang="en-US" sz="1300" b="1" i="1" dirty="0" smtClean="0">
                <a:effectLst/>
              </a:rPr>
              <a:t>e.g</a:t>
            </a:r>
            <a:r>
              <a:rPr lang="en-US" sz="1300" b="1" i="1" dirty="0">
                <a:effectLst/>
              </a:rPr>
              <a:t>.,</a:t>
            </a:r>
            <a:r>
              <a:rPr lang="en-US" sz="1300" b="1" dirty="0">
                <a:effectLst/>
              </a:rPr>
              <a:t> </a:t>
            </a:r>
            <a:r>
              <a:rPr lang="en-US" sz="1300" b="1" dirty="0" smtClean="0">
                <a:effectLst/>
              </a:rPr>
              <a:t>benzene, toluene, “</a:t>
            </a:r>
            <a:r>
              <a:rPr lang="en-US" sz="1300" b="1" dirty="0">
                <a:effectLst/>
              </a:rPr>
              <a:t>coke oven </a:t>
            </a:r>
            <a:r>
              <a:rPr lang="en-US" sz="1300" b="1" dirty="0" smtClean="0">
                <a:effectLst/>
              </a:rPr>
              <a:t>emissions”)</a:t>
            </a:r>
            <a:r>
              <a:rPr lang="en-US" altLang="en-US" sz="1300" b="1" dirty="0" smtClean="0"/>
              <a:t>.</a:t>
            </a:r>
          </a:p>
          <a:p>
            <a:pPr lvl="1">
              <a:lnSpc>
                <a:spcPct val="120000"/>
              </a:lnSpc>
              <a:defRPr/>
            </a:pPr>
            <a:endParaRPr lang="en-US" altLang="en-US" sz="800" b="1" dirty="0" smtClean="0"/>
          </a:p>
          <a:p>
            <a:pPr>
              <a:lnSpc>
                <a:spcPct val="120000"/>
              </a:lnSpc>
              <a:defRPr/>
            </a:pPr>
            <a:r>
              <a:rPr lang="en-US" altLang="en-US" sz="1400" dirty="0" smtClean="0"/>
              <a:t>Clean Air Act (CAA) requires EPA to determine within eight years of promulgation (i.e., by 2011 for PQBS) whether tighter standards should be issued, based on:</a:t>
            </a:r>
          </a:p>
          <a:p>
            <a:pPr>
              <a:lnSpc>
                <a:spcPct val="120000"/>
              </a:lnSpc>
              <a:defRPr/>
            </a:pPr>
            <a:endParaRPr lang="en-US" altLang="en-US" sz="800" dirty="0" smtClean="0"/>
          </a:p>
          <a:p>
            <a:pPr marL="685800" lvl="1" indent="-341313">
              <a:lnSpc>
                <a:spcPct val="120000"/>
              </a:lnSpc>
              <a:defRPr/>
            </a:pPr>
            <a:r>
              <a:rPr lang="en-US" altLang="en-US" sz="1300" b="1" dirty="0" smtClean="0"/>
              <a:t>risks to public health associated with MACT-level emissions (</a:t>
            </a:r>
            <a:r>
              <a:rPr lang="en-US" altLang="en-US" sz="1300" b="1" u="sng" dirty="0" smtClean="0"/>
              <a:t>risk review</a:t>
            </a:r>
            <a:r>
              <a:rPr lang="en-US" altLang="en-US" sz="1300" b="1" dirty="0" smtClean="0"/>
              <a:t>); and,</a:t>
            </a:r>
          </a:p>
          <a:p>
            <a:pPr marL="685800" lvl="1" indent="-341313">
              <a:lnSpc>
                <a:spcPct val="120000"/>
              </a:lnSpc>
              <a:defRPr/>
            </a:pPr>
            <a:r>
              <a:rPr lang="en-US" sz="1300" b="1" dirty="0" smtClean="0">
                <a:effectLst/>
              </a:rPr>
              <a:t>whether </a:t>
            </a:r>
            <a:r>
              <a:rPr lang="en-US" sz="1300" b="1" dirty="0">
                <a:effectLst/>
              </a:rPr>
              <a:t>any improvements in control technology have occurred since </a:t>
            </a:r>
            <a:r>
              <a:rPr lang="en-US" sz="1300" b="1" dirty="0" smtClean="0">
                <a:effectLst/>
              </a:rPr>
              <a:t>the MACT </a:t>
            </a:r>
            <a:r>
              <a:rPr lang="en-US" sz="1300" b="1" dirty="0">
                <a:effectLst/>
              </a:rPr>
              <a:t>standards were </a:t>
            </a:r>
            <a:r>
              <a:rPr lang="en-US" sz="1300" b="1" dirty="0" smtClean="0">
                <a:effectLst/>
              </a:rPr>
              <a:t>issued (</a:t>
            </a:r>
            <a:r>
              <a:rPr lang="en-US" sz="1300" b="1" u="sng" dirty="0" smtClean="0">
                <a:effectLst/>
              </a:rPr>
              <a:t>technology review</a:t>
            </a:r>
            <a:r>
              <a:rPr lang="en-US" sz="1300" b="1" dirty="0" smtClean="0">
                <a:effectLst/>
              </a:rPr>
              <a:t>).</a:t>
            </a:r>
          </a:p>
          <a:p>
            <a:pPr lvl="1">
              <a:lnSpc>
                <a:spcPct val="120000"/>
              </a:lnSpc>
              <a:defRPr/>
            </a:pPr>
            <a:endParaRPr lang="en-US" altLang="en-US" sz="800" dirty="0" smtClean="0"/>
          </a:p>
          <a:p>
            <a:pPr>
              <a:lnSpc>
                <a:spcPct val="120000"/>
              </a:lnSpc>
              <a:defRPr/>
            </a:pPr>
            <a:r>
              <a:rPr lang="en-US" altLang="en-US" sz="1400" dirty="0" smtClean="0"/>
              <a:t>EPA is behind schedule on the RTR for coke PQBS, having just kicked off the multi-year (three-to-four year) RTR</a:t>
            </a:r>
            <a:r>
              <a:rPr lang="en-US" altLang="en-US" sz="1400" dirty="0"/>
              <a:t> in early </a:t>
            </a:r>
            <a:r>
              <a:rPr lang="en-US" altLang="en-US" sz="1400" dirty="0" smtClean="0"/>
              <a:t>2015.  </a:t>
            </a:r>
            <a:r>
              <a:rPr lang="en-US" altLang="en-US" sz="1400" u="sng" dirty="0"/>
              <a:t>T</a:t>
            </a:r>
            <a:r>
              <a:rPr lang="en-US" altLang="en-US" sz="1400" u="sng" dirty="0" smtClean="0">
                <a:solidFill>
                  <a:srgbClr val="FFFFFF"/>
                </a:solidFill>
                <a:effectLst/>
                <a:ea typeface="SimSun" panose="02010600030101010101" pitchFamily="2" charset="-122"/>
              </a:rPr>
              <a:t>he </a:t>
            </a:r>
            <a:r>
              <a:rPr lang="en-US" altLang="en-US" sz="1400" u="sng" dirty="0">
                <a:solidFill>
                  <a:srgbClr val="FFFFFF"/>
                </a:solidFill>
                <a:effectLst/>
                <a:ea typeface="SimSun" panose="02010600030101010101" pitchFamily="2" charset="-122"/>
              </a:rPr>
              <a:t>rulemaking is NOT subject to a court-ordered </a:t>
            </a:r>
            <a:r>
              <a:rPr lang="en-US" altLang="en-US" sz="1400" u="sng" dirty="0" smtClean="0">
                <a:solidFill>
                  <a:srgbClr val="FFFFFF"/>
                </a:solidFill>
                <a:effectLst/>
                <a:ea typeface="SimSun" panose="02010600030101010101" pitchFamily="2" charset="-122"/>
              </a:rPr>
              <a:t>deadline </a:t>
            </a:r>
            <a:r>
              <a:rPr lang="en-US" altLang="en-US" sz="1400" i="1" u="sng" dirty="0" smtClean="0">
                <a:solidFill>
                  <a:srgbClr val="FF0000"/>
                </a:solidFill>
                <a:effectLst/>
                <a:ea typeface="SimSun" panose="02010600030101010101" pitchFamily="2" charset="-122"/>
              </a:rPr>
              <a:t>YET</a:t>
            </a:r>
            <a:r>
              <a:rPr lang="en-US" altLang="en-US" sz="1400" u="sng" dirty="0" smtClean="0">
                <a:solidFill>
                  <a:srgbClr val="FFFFFF"/>
                </a:solidFill>
                <a:effectLst/>
                <a:ea typeface="SimSun" panose="02010600030101010101" pitchFamily="2" charset="-122"/>
              </a:rPr>
              <a:t>, </a:t>
            </a:r>
            <a:r>
              <a:rPr lang="en-US" altLang="en-US" sz="1400" i="1" u="sng" dirty="0">
                <a:solidFill>
                  <a:srgbClr val="FF0000"/>
                </a:solidFill>
                <a:effectLst/>
                <a:ea typeface="SimSun" panose="02010600030101010101" pitchFamily="2" charset="-122"/>
              </a:rPr>
              <a:t>but </a:t>
            </a:r>
            <a:r>
              <a:rPr lang="en-US" altLang="en-US" sz="1400" i="1" u="sng" dirty="0" smtClean="0">
                <a:solidFill>
                  <a:srgbClr val="FF0000"/>
                </a:solidFill>
                <a:effectLst/>
                <a:ea typeface="SimSun" panose="02010600030101010101" pitchFamily="2" charset="-122"/>
              </a:rPr>
              <a:t>such a deadline is coming </a:t>
            </a:r>
            <a:r>
              <a:rPr lang="en-US" altLang="en-US" sz="1400" i="1" u="sng" dirty="0" smtClean="0">
                <a:solidFill>
                  <a:srgbClr val="FFFFCC"/>
                </a:solidFill>
                <a:effectLst/>
                <a:ea typeface="SimSun" panose="02010600030101010101" pitchFamily="2" charset="-122"/>
              </a:rPr>
              <a:t>(PQBS RTR </a:t>
            </a:r>
            <a:r>
              <a:rPr lang="en-US" altLang="en-US" sz="1400" u="sng" dirty="0" smtClean="0">
                <a:solidFill>
                  <a:srgbClr val="FFFFCC"/>
                </a:solidFill>
                <a:effectLst/>
                <a:ea typeface="SimSun" panose="02010600030101010101" pitchFamily="2" charset="-122"/>
              </a:rPr>
              <a:t>was </a:t>
            </a:r>
            <a:r>
              <a:rPr lang="en-US" altLang="en-US" sz="1400" u="sng" dirty="0">
                <a:solidFill>
                  <a:srgbClr val="FFFFFF"/>
                </a:solidFill>
                <a:effectLst/>
                <a:ea typeface="SimSun" panose="02010600030101010101" pitchFamily="2" charset="-122"/>
              </a:rPr>
              <a:t>a high priority of </a:t>
            </a:r>
            <a:r>
              <a:rPr lang="en-US" altLang="en-US" sz="1400" u="sng" dirty="0" smtClean="0">
                <a:solidFill>
                  <a:srgbClr val="FFFFFF"/>
                </a:solidFill>
                <a:effectLst/>
                <a:ea typeface="SimSun" panose="02010600030101010101" pitchFamily="2" charset="-122"/>
              </a:rPr>
              <a:t>the Obama EPA’s </a:t>
            </a:r>
            <a:r>
              <a:rPr lang="en-US" altLang="en-US" sz="1400" u="sng" dirty="0">
                <a:solidFill>
                  <a:srgbClr val="FFFFFF"/>
                </a:solidFill>
                <a:effectLst/>
                <a:ea typeface="SimSun" panose="02010600030101010101" pitchFamily="2" charset="-122"/>
              </a:rPr>
              <a:t>Acting Assistant Administrator for Air and Radiation, Janet </a:t>
            </a:r>
            <a:r>
              <a:rPr lang="en-US" altLang="en-US" sz="1400" u="sng" dirty="0" smtClean="0">
                <a:solidFill>
                  <a:srgbClr val="FFFFFF"/>
                </a:solidFill>
                <a:effectLst/>
                <a:ea typeface="SimSun" panose="02010600030101010101" pitchFamily="2" charset="-122"/>
              </a:rPr>
              <a:t>McCabe</a:t>
            </a:r>
            <a:r>
              <a:rPr lang="en-US" altLang="en-US" sz="1400" dirty="0" smtClean="0">
                <a:solidFill>
                  <a:srgbClr val="FFFFFF"/>
                </a:solidFill>
                <a:effectLst/>
                <a:ea typeface="SimSun" panose="02010600030101010101" pitchFamily="2" charset="-122"/>
              </a:rPr>
              <a:t>).</a:t>
            </a:r>
            <a:endParaRPr lang="en-US" altLang="en-US" sz="1400" dirty="0">
              <a:solidFill>
                <a:srgbClr val="FFFFFF"/>
              </a:solidFill>
              <a:effectLst/>
              <a:ea typeface="SimSun" panose="02010600030101010101" pitchFamily="2" charset="-122"/>
            </a:endParaRPr>
          </a:p>
          <a:p>
            <a:pPr>
              <a:defRPr/>
            </a:pPr>
            <a:endParaRPr lang="en-US" altLang="en-US" sz="800" dirty="0">
              <a:solidFill>
                <a:srgbClr val="FFFFFF"/>
              </a:solidFill>
              <a:effectLst/>
              <a:ea typeface="SimSun" panose="02010600030101010101" pitchFamily="2" charset="-122"/>
            </a:endParaRPr>
          </a:p>
          <a:p>
            <a:pPr>
              <a:tabLst>
                <a:tab pos="8001000" algn="r"/>
              </a:tabLst>
              <a:defRPr/>
            </a:pPr>
            <a:r>
              <a:rPr lang="en-US" altLang="en-US" sz="1400" dirty="0">
                <a:solidFill>
                  <a:srgbClr val="FFFFFF"/>
                </a:solidFill>
                <a:effectLst/>
                <a:ea typeface="SimSun" panose="02010600030101010101" pitchFamily="2" charset="-122"/>
              </a:rPr>
              <a:t>The EPA-OAQPS Project Officer, Dr. Donna Lee Jones, </a:t>
            </a:r>
            <a:r>
              <a:rPr lang="en-US" altLang="en-US" sz="1400" dirty="0" smtClean="0">
                <a:solidFill>
                  <a:srgbClr val="FFFFFF"/>
                </a:solidFill>
                <a:effectLst/>
                <a:ea typeface="SimSun" panose="02010600030101010101" pitchFamily="2" charset="-122"/>
              </a:rPr>
              <a:t>worked </a:t>
            </a:r>
            <a:r>
              <a:rPr lang="en-US" altLang="en-US" sz="1400" dirty="0">
                <a:solidFill>
                  <a:srgbClr val="FFFFFF"/>
                </a:solidFill>
                <a:effectLst/>
                <a:ea typeface="SimSun" panose="02010600030101010101" pitchFamily="2" charset="-122"/>
              </a:rPr>
              <a:t>with </a:t>
            </a:r>
            <a:r>
              <a:rPr lang="en-US" altLang="en-US" sz="1400" dirty="0" smtClean="0">
                <a:solidFill>
                  <a:srgbClr val="FFFFFF"/>
                </a:solidFill>
                <a:effectLst/>
                <a:ea typeface="SimSun" panose="02010600030101010101" pitchFamily="2" charset="-122"/>
              </a:rPr>
              <a:t>the COETF </a:t>
            </a:r>
            <a:r>
              <a:rPr lang="en-US" altLang="en-US" sz="1400" dirty="0">
                <a:solidFill>
                  <a:srgbClr val="FFFFFF"/>
                </a:solidFill>
                <a:effectLst/>
                <a:ea typeface="SimSun" panose="02010600030101010101" pitchFamily="2" charset="-122"/>
              </a:rPr>
              <a:t>to </a:t>
            </a:r>
            <a:r>
              <a:rPr lang="en-US" altLang="en-US" sz="1400" dirty="0" smtClean="0">
                <a:solidFill>
                  <a:srgbClr val="FFFFFF"/>
                </a:solidFill>
                <a:effectLst/>
                <a:ea typeface="SimSun" panose="02010600030101010101" pitchFamily="2" charset="-122"/>
              </a:rPr>
              <a:t>adjust/”pare back” the </a:t>
            </a:r>
            <a:r>
              <a:rPr lang="en-US" altLang="en-US" sz="1400" dirty="0">
                <a:solidFill>
                  <a:srgbClr val="FFFFFF"/>
                </a:solidFill>
                <a:effectLst/>
                <a:ea typeface="SimSun" panose="02010600030101010101" pitchFamily="2" charset="-122"/>
              </a:rPr>
              <a:t>testing requirements, on the basis of justified safety, timing </a:t>
            </a:r>
            <a:r>
              <a:rPr lang="en-US" altLang="en-US" sz="1400" dirty="0" smtClean="0">
                <a:solidFill>
                  <a:srgbClr val="FFFFFF"/>
                </a:solidFill>
                <a:effectLst/>
                <a:ea typeface="SimSun" panose="02010600030101010101" pitchFamily="2" charset="-122"/>
              </a:rPr>
              <a:t>and expense </a:t>
            </a:r>
            <a:r>
              <a:rPr lang="en-US" altLang="en-US" sz="1400" dirty="0">
                <a:solidFill>
                  <a:srgbClr val="FFFFFF"/>
                </a:solidFill>
                <a:effectLst/>
                <a:ea typeface="SimSun" panose="02010600030101010101" pitchFamily="2" charset="-122"/>
              </a:rPr>
              <a:t>issues</a:t>
            </a:r>
            <a:r>
              <a:rPr lang="en-US" altLang="en-US" sz="1400" dirty="0" smtClean="0">
                <a:solidFill>
                  <a:srgbClr val="FFFFFF"/>
                </a:solidFill>
                <a:effectLst/>
                <a:ea typeface="SimSun" panose="02010600030101010101" pitchFamily="2" charset="-122"/>
              </a:rPr>
              <a:t>.</a:t>
            </a:r>
            <a:endParaRPr lang="en-US" altLang="en-US" sz="1400" dirty="0">
              <a:solidFill>
                <a:srgbClr val="FFFFFF"/>
              </a:solidFill>
              <a:effectLst/>
              <a:ea typeface="SimSun" panose="02010600030101010101" pitchFamily="2" charset="-122"/>
            </a:endParaRP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6D9C6F96-6214-44D4-AED8-6A5841009A65}" type="slidenum">
              <a:rPr lang="en-US" altLang="en-US"/>
              <a:pPr marL="0" lvl="8" eaLnBrk="0" fontAlgn="base" hangingPunct="0">
                <a:spcBef>
                  <a:spcPct val="20000"/>
                </a:spcBef>
                <a:spcAft>
                  <a:spcPct val="0"/>
                </a:spcAft>
                <a:buClr>
                  <a:srgbClr val="FFCC00"/>
                </a:buClr>
                <a:buSzPct val="75000"/>
                <a:defRPr/>
              </a:pPr>
              <a:t>6</a:t>
            </a:fld>
            <a:endParaRPr lang="en-US"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a:defRPr/>
            </a:pPr>
            <a:r>
              <a:rPr lang="en-US" altLang="en-US" dirty="0" smtClean="0">
                <a:solidFill>
                  <a:schemeClr val="tx2">
                    <a:lumMod val="75000"/>
                  </a:schemeClr>
                </a:solidFill>
              </a:rPr>
              <a:t>COETF ISSUES OF CONCERN ON THE PQBS RTR</a:t>
            </a:r>
          </a:p>
        </p:txBody>
      </p:sp>
      <p:sp>
        <p:nvSpPr>
          <p:cNvPr id="363523" name="Rectangle 3"/>
          <p:cNvSpPr>
            <a:spLocks noGrp="1" noChangeArrowheads="1"/>
          </p:cNvSpPr>
          <p:nvPr>
            <p:ph type="body" idx="1"/>
          </p:nvPr>
        </p:nvSpPr>
        <p:spPr/>
        <p:txBody>
          <a:bodyPr/>
          <a:lstStyle/>
          <a:p>
            <a:pPr>
              <a:defRPr/>
            </a:pPr>
            <a:r>
              <a:rPr lang="en-US" altLang="en-US" dirty="0" smtClean="0">
                <a:effectLst/>
                <a:ea typeface="SimSun" panose="02010600030101010101" pitchFamily="2" charset="-122"/>
              </a:rPr>
              <a:t>Scope of EPA’s Information Collection Request (ICR)</a:t>
            </a:r>
          </a:p>
          <a:p>
            <a:pPr>
              <a:defRPr/>
            </a:pPr>
            <a:r>
              <a:rPr lang="en-US" altLang="en-US" dirty="0" smtClean="0">
                <a:effectLst/>
                <a:ea typeface="SimSun" panose="02010600030101010101" pitchFamily="2" charset="-122"/>
              </a:rPr>
              <a:t>Unit risk estimate for Coke Oven Emissions</a:t>
            </a:r>
          </a:p>
          <a:p>
            <a:pPr>
              <a:defRPr/>
            </a:pPr>
            <a:r>
              <a:rPr lang="en-US" altLang="en-US" dirty="0" smtClean="0">
                <a:effectLst/>
                <a:ea typeface="SimSun" panose="02010600030101010101" pitchFamily="2" charset="-122"/>
              </a:rPr>
              <a:t>Underlying exposure assumptions for EPA’s risk estimates</a:t>
            </a:r>
          </a:p>
          <a:p>
            <a:pPr>
              <a:defRPr/>
            </a:pPr>
            <a:r>
              <a:rPr lang="en-US" altLang="en-US" dirty="0" smtClean="0">
                <a:effectLst/>
                <a:ea typeface="SimSun" panose="02010600030101010101" pitchFamily="2" charset="-122"/>
              </a:rPr>
              <a:t>Dispersion modeling</a:t>
            </a:r>
          </a:p>
          <a:p>
            <a:pPr>
              <a:defRPr/>
            </a:pPr>
            <a:r>
              <a:rPr lang="en-US" altLang="en-US" dirty="0" smtClean="0">
                <a:effectLst/>
                <a:ea typeface="SimSun" panose="02010600030101010101" pitchFamily="2" charset="-122"/>
              </a:rPr>
              <a:t>Emission factors</a:t>
            </a:r>
          </a:p>
          <a:p>
            <a:pPr>
              <a:defRPr/>
            </a:pPr>
            <a:r>
              <a:rPr lang="en-US" altLang="en-US" dirty="0" smtClean="0">
                <a:effectLst/>
                <a:ea typeface="SimSun" panose="02010600030101010101" pitchFamily="2" charset="-122"/>
              </a:rPr>
              <a:t>Cost to comply</a:t>
            </a:r>
            <a:endParaRPr lang="en-US" altLang="en-US" sz="2400" dirty="0" smtClean="0"/>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49731A2C-01A8-4716-A3EE-249E11831DBD}" type="slidenum">
              <a:rPr lang="en-US" altLang="en-US"/>
              <a:pPr marL="0" lvl="8" eaLnBrk="0" fontAlgn="base" hangingPunct="0">
                <a:spcBef>
                  <a:spcPct val="20000"/>
                </a:spcBef>
                <a:spcAft>
                  <a:spcPct val="0"/>
                </a:spcAft>
                <a:buClr>
                  <a:srgbClr val="FFCC00"/>
                </a:buClr>
                <a:buSzPct val="75000"/>
                <a:defRPr/>
              </a:pPr>
              <a:t>7</a:t>
            </a:fld>
            <a:endParaRPr lang="en-US"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a:defRPr/>
            </a:pPr>
            <a:r>
              <a:rPr lang="en-US" altLang="en-US" dirty="0" smtClean="0">
                <a:solidFill>
                  <a:schemeClr val="tx2">
                    <a:lumMod val="75000"/>
                  </a:schemeClr>
                </a:solidFill>
              </a:rPr>
              <a:t>INITIAL EPA EFFORTS ON THE PQBS RTR</a:t>
            </a:r>
          </a:p>
        </p:txBody>
      </p:sp>
      <p:sp>
        <p:nvSpPr>
          <p:cNvPr id="19459" name="Rectangle 3"/>
          <p:cNvSpPr>
            <a:spLocks noGrp="1" noChangeArrowheads="1"/>
          </p:cNvSpPr>
          <p:nvPr>
            <p:ph type="body" idx="1"/>
          </p:nvPr>
        </p:nvSpPr>
        <p:spPr/>
        <p:txBody>
          <a:bodyPr/>
          <a:lstStyle/>
          <a:p>
            <a:pPr>
              <a:defRPr/>
            </a:pPr>
            <a:endParaRPr lang="en-US" altLang="en-US" sz="2000" dirty="0" smtClean="0">
              <a:effectLst/>
              <a:ea typeface="SimSun" panose="02010600030101010101" pitchFamily="2" charset="-122"/>
            </a:endParaRPr>
          </a:p>
          <a:p>
            <a:pPr>
              <a:defRPr/>
            </a:pPr>
            <a:r>
              <a:rPr lang="en-US" altLang="en-US" sz="2000" dirty="0" smtClean="0">
                <a:effectLst/>
                <a:ea typeface="SimSun" panose="02010600030101010101" pitchFamily="2" charset="-122"/>
              </a:rPr>
              <a:t>In August 2015, EPA provided the COETF with a draft “Information Collection Request” (ICR) </a:t>
            </a:r>
            <a:r>
              <a:rPr lang="en-US" altLang="en-US" sz="2000" dirty="0" smtClean="0">
                <a:effectLst/>
              </a:rPr>
              <a:t>for comment.</a:t>
            </a:r>
          </a:p>
          <a:p>
            <a:pPr>
              <a:defRPr/>
            </a:pPr>
            <a:endParaRPr lang="en-US" altLang="en-US" sz="2000" dirty="0" smtClean="0">
              <a:effectLst/>
            </a:endParaRPr>
          </a:p>
          <a:p>
            <a:pPr marL="628650" lvl="1">
              <a:defRPr/>
            </a:pPr>
            <a:r>
              <a:rPr lang="en-US" altLang="en-US" sz="2000" b="1" u="sng" dirty="0" smtClean="0">
                <a:effectLst/>
              </a:rPr>
              <a:t>Enclosure 1</a:t>
            </a:r>
            <a:r>
              <a:rPr lang="en-US" altLang="en-US" sz="2000" b="1" dirty="0" smtClean="0">
                <a:effectLst/>
              </a:rPr>
              <a:t>: Questionnaire, which asked questions about the company and all of the operations at its coke plant(s)</a:t>
            </a:r>
          </a:p>
          <a:p>
            <a:pPr marL="342900" lvl="1" indent="0">
              <a:buFontTx/>
              <a:buNone/>
              <a:defRPr/>
            </a:pPr>
            <a:endParaRPr lang="en-US" altLang="en-US" sz="2000" b="1" dirty="0" smtClean="0">
              <a:effectLst/>
            </a:endParaRPr>
          </a:p>
          <a:p>
            <a:pPr marL="628650" lvl="1">
              <a:defRPr/>
            </a:pPr>
            <a:r>
              <a:rPr lang="en-US" altLang="en-US" sz="2000" b="1" u="sng" dirty="0" smtClean="0">
                <a:effectLst/>
              </a:rPr>
              <a:t>Enclosure 2</a:t>
            </a:r>
            <a:r>
              <a:rPr lang="en-US" altLang="en-US" sz="2000" b="1" dirty="0" smtClean="0">
                <a:effectLst/>
              </a:rPr>
              <a:t>: Testing request, which included all of the details of where and how to test</a:t>
            </a:r>
          </a:p>
          <a:p>
            <a:pPr marL="628650" lvl="1">
              <a:defRPr/>
            </a:pPr>
            <a:endParaRPr lang="en-US" altLang="en-US" sz="2000" b="1" dirty="0">
              <a:effectLst/>
            </a:endParaRPr>
          </a:p>
          <a:p>
            <a:pPr>
              <a:defRPr/>
            </a:pPr>
            <a:r>
              <a:rPr lang="en-US" altLang="en-US" sz="2000" dirty="0" smtClean="0">
                <a:effectLst/>
              </a:rPr>
              <a:t>From August 2015 through March 2016, the COETF engaged EPA on the draft ICR.</a:t>
            </a: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01B12691-84B8-422F-9718-96C1F450591E}" type="slidenum">
              <a:rPr lang="en-US" altLang="en-US"/>
              <a:pPr marL="0" lvl="8" eaLnBrk="0" fontAlgn="base" hangingPunct="0">
                <a:spcBef>
                  <a:spcPct val="20000"/>
                </a:spcBef>
                <a:spcAft>
                  <a:spcPct val="0"/>
                </a:spcAft>
                <a:buClr>
                  <a:srgbClr val="FFCC00"/>
                </a:buClr>
                <a:buSzPct val="75000"/>
                <a:defRPr/>
              </a:pPr>
              <a:t>8</a:t>
            </a:fld>
            <a:endParaRPr lang="en-US"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a:defRPr/>
            </a:pPr>
            <a:r>
              <a:rPr lang="en-US" altLang="en-US" dirty="0" smtClean="0">
                <a:solidFill>
                  <a:schemeClr val="tx2">
                    <a:lumMod val="75000"/>
                  </a:schemeClr>
                </a:solidFill>
              </a:rPr>
              <a:t>COETF EFFORTS ON THE DRAFT ICR</a:t>
            </a:r>
          </a:p>
        </p:txBody>
      </p:sp>
      <p:sp>
        <p:nvSpPr>
          <p:cNvPr id="21507" name="Rectangle 3"/>
          <p:cNvSpPr>
            <a:spLocks noGrp="1" noChangeArrowheads="1"/>
          </p:cNvSpPr>
          <p:nvPr>
            <p:ph type="body" idx="1"/>
          </p:nvPr>
        </p:nvSpPr>
        <p:spPr/>
        <p:txBody>
          <a:bodyPr/>
          <a:lstStyle/>
          <a:p>
            <a:endParaRPr lang="en-US" altLang="en-US" sz="1600" dirty="0" smtClean="0">
              <a:effectLst/>
              <a:ea typeface="SimSun" panose="02010600030101010101" pitchFamily="2" charset="-122"/>
            </a:endParaRPr>
          </a:p>
          <a:p>
            <a:r>
              <a:rPr lang="en-US" altLang="en-US" sz="1600" dirty="0" smtClean="0">
                <a:effectLst/>
                <a:ea typeface="SimSun" panose="02010600030101010101" pitchFamily="2" charset="-122"/>
              </a:rPr>
              <a:t>Beginning in September 2015, the COETF “pushed back” on EPA regarding the draft ICR, arguing that:</a:t>
            </a:r>
          </a:p>
          <a:p>
            <a:endParaRPr lang="en-US" altLang="en-US" sz="800" dirty="0" smtClean="0">
              <a:effectLst/>
              <a:ea typeface="SimSun" panose="02010600030101010101" pitchFamily="2" charset="-122"/>
            </a:endParaRPr>
          </a:p>
          <a:p>
            <a:pPr marL="685800" lvl="1" indent="-342900"/>
            <a:r>
              <a:rPr lang="en-US" altLang="en-US" sz="1400" b="1" dirty="0" smtClean="0">
                <a:effectLst/>
              </a:rPr>
              <a:t>“In consideration of current business conditions facing the steelmaking and cokemaking industries, EPA should place on temporary hold the ICR/RTR process until the industries become financially stable and are back to normal and representative production.”</a:t>
            </a:r>
          </a:p>
          <a:p>
            <a:pPr marL="685800" lvl="1" indent="-342900"/>
            <a:endParaRPr lang="en-US" altLang="en-US" sz="800" b="1" dirty="0" smtClean="0">
              <a:effectLst/>
            </a:endParaRPr>
          </a:p>
          <a:p>
            <a:pPr marL="685800" lvl="1" indent="-342900"/>
            <a:r>
              <a:rPr lang="en-US" altLang="en-US" sz="1400" b="1" dirty="0" smtClean="0">
                <a:effectLst/>
              </a:rPr>
              <a:t>“If EPA moves forward, it is imperative that any data collection effort associated with the ICR be efficient and focus on safely generating accurate, relevant Coke Pushing, Quenching, Battery Stack (PQBS) MACT information necessary to comply with CAA 112(f) requirements.”</a:t>
            </a:r>
          </a:p>
          <a:p>
            <a:endParaRPr lang="en-US" altLang="en-US" sz="800" dirty="0" smtClean="0">
              <a:effectLst/>
              <a:ea typeface="SimSun" panose="02010600030101010101" pitchFamily="2" charset="-122"/>
            </a:endParaRPr>
          </a:p>
          <a:p>
            <a:r>
              <a:rPr lang="en-US" altLang="en-US" sz="1600" dirty="0" smtClean="0">
                <a:effectLst/>
                <a:ea typeface="SimSun" panose="02010600030101010101" pitchFamily="2" charset="-122"/>
              </a:rPr>
              <a:t>The COETF utilized outside technical consultants in pushing back, and identified outside counsel to utilize when legal questions/issues arose.</a:t>
            </a:r>
          </a:p>
          <a:p>
            <a:pPr marL="0" indent="0">
              <a:buNone/>
            </a:pPr>
            <a:endParaRPr lang="en-US" altLang="en-US" sz="800" dirty="0" smtClean="0">
              <a:effectLst/>
              <a:ea typeface="SimSun" panose="02010600030101010101" pitchFamily="2" charset="-122"/>
            </a:endParaRPr>
          </a:p>
          <a:p>
            <a:pPr marL="457200" lvl="1" indent="0">
              <a:buNone/>
            </a:pPr>
            <a:endParaRPr lang="en-US" altLang="en-US" sz="800" b="1" i="1" u="sng" dirty="0">
              <a:solidFill>
                <a:srgbClr val="FF0000"/>
              </a:solidFill>
              <a:effectLst/>
              <a:ea typeface="SimSun" panose="02010600030101010101" pitchFamily="2" charset="-122"/>
            </a:endParaRP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EC2DB2D8-90AE-4920-93B1-9568633DE89A}" type="slidenum">
              <a:rPr lang="en-US" altLang="en-US"/>
              <a:pPr marL="0" lvl="8" eaLnBrk="0" fontAlgn="base" hangingPunct="0">
                <a:spcBef>
                  <a:spcPct val="20000"/>
                </a:spcBef>
                <a:spcAft>
                  <a:spcPct val="0"/>
                </a:spcAft>
                <a:buClr>
                  <a:srgbClr val="FFCC00"/>
                </a:buClr>
                <a:buSzPct val="75000"/>
                <a:defRPr/>
              </a:pPr>
              <a:t>9</a:t>
            </a:fld>
            <a:endParaRPr lang="en-US" altLang="en-US" dirty="0"/>
          </a:p>
        </p:txBody>
      </p:sp>
    </p:spTree>
    <p:extLst>
      <p:ext uri="{BB962C8B-B14F-4D97-AF65-F5344CB8AC3E}">
        <p14:creationId xmlns:p14="http://schemas.microsoft.com/office/powerpoint/2010/main" val="764210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any Meeting (Standard)">
  <a:themeElements>
    <a:clrScheme name="Company Meeting (Standard) 1">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fontScheme name="Company Meeting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2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2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Company Meeting (Standard) 1">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clrMap bg1="dk2" tx1="lt1" bg2="dk1" tx2="lt2" accent1="accent1" accent2="accent2" accent3="accent3" accent4="accent4" accent5="accent5" accent6="accent6" hlink="hlink" folHlink="folHlink"/>
    </a:extraClrScheme>
    <a:extraClrScheme>
      <a:clrScheme name="Company Meeting (Standard) 2">
        <a:dk1>
          <a:srgbClr val="4D4D4D"/>
        </a:dk1>
        <a:lt1>
          <a:srgbClr val="D6EFD0"/>
        </a:lt1>
        <a:dk2>
          <a:srgbClr val="336699"/>
        </a:dk2>
        <a:lt2>
          <a:srgbClr val="65B5D1"/>
        </a:lt2>
        <a:accent1>
          <a:srgbClr val="9BB9C3"/>
        </a:accent1>
        <a:accent2>
          <a:srgbClr val="99CCFF"/>
        </a:accent2>
        <a:accent3>
          <a:srgbClr val="E8F6E4"/>
        </a:accent3>
        <a:accent4>
          <a:srgbClr val="404040"/>
        </a:accent4>
        <a:accent5>
          <a:srgbClr val="CBD9DE"/>
        </a:accent5>
        <a:accent6>
          <a:srgbClr val="8AB9E7"/>
        </a:accent6>
        <a:hlink>
          <a:srgbClr val="009999"/>
        </a:hlink>
        <a:folHlink>
          <a:srgbClr val="CCCCFF"/>
        </a:folHlink>
      </a:clrScheme>
      <a:clrMap bg1="lt1" tx1="dk1" bg2="lt2" tx2="dk2" accent1="accent1" accent2="accent2" accent3="accent3" accent4="accent4" accent5="accent5" accent6="accent6" hlink="hlink" folHlink="folHlink"/>
    </a:extraClrScheme>
    <a:extraClrScheme>
      <a:clrScheme name="Company Meeting (Standard) 3">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.:Applications (Mac OS 9):Microsoft Office 98:Templates:Presentations:Company Meeting (Standard)</Template>
  <TotalTime>0</TotalTime>
  <Words>7142</Words>
  <Application>Microsoft Office PowerPoint</Application>
  <PresentationFormat>35mm Slides</PresentationFormat>
  <Paragraphs>932</Paragraphs>
  <Slides>51</Slides>
  <Notes>48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51</vt:i4>
      </vt:variant>
    </vt:vector>
  </HeadingPairs>
  <TitlesOfParts>
    <vt:vector size="60" baseType="lpstr">
      <vt:lpstr>SimSun</vt:lpstr>
      <vt:lpstr>Arial</vt:lpstr>
      <vt:lpstr>Calibri</vt:lpstr>
      <vt:lpstr>Century Gothic</vt:lpstr>
      <vt:lpstr>Helvetica</vt:lpstr>
      <vt:lpstr>Times</vt:lpstr>
      <vt:lpstr>Times New Roman</vt:lpstr>
      <vt:lpstr>Wingdings</vt:lpstr>
      <vt:lpstr>Company Meeting (Standard)</vt:lpstr>
      <vt:lpstr> Regulatory Affairs Update</vt:lpstr>
      <vt:lpstr>PRESENTATION OVERVIEW</vt:lpstr>
      <vt:lpstr>CURRENT STATUS OF THE U.S. COKE INDUSTRY</vt:lpstr>
      <vt:lpstr>BACKGROUND ON THE COETF</vt:lpstr>
      <vt:lpstr>PRINCIPAL SECTOR-SPECIFIC ENVIRONMENTAL ISSUES OF CONCERN TO THE U.S. COKE INDUSTRY</vt:lpstr>
      <vt:lpstr>EPA’S RISK AND TECHNOLOGY REVIEW (RTR) OF 2003 MACT STANDARDS FOR COKE PQBS</vt:lpstr>
      <vt:lpstr>COETF ISSUES OF CONCERN ON THE PQBS RTR</vt:lpstr>
      <vt:lpstr>INITIAL EPA EFFORTS ON THE PQBS RTR</vt:lpstr>
      <vt:lpstr>COETF EFFORTS ON THE DRAFT ICR</vt:lpstr>
      <vt:lpstr>EPA’S FINAL (APRIL 2016) PQBS ICR</vt:lpstr>
      <vt:lpstr>EPA’S FINAL (APRIL 2016) PQBS ICR (Concluded)</vt:lpstr>
      <vt:lpstr>COETF EFFORTS ON THE FINAL (APRIL 2016) PQBS ICR</vt:lpstr>
      <vt:lpstr>LATEST DEVELOPMENTS ON THE PQBS RTR</vt:lpstr>
      <vt:lpstr>CAA 112(C)(6) LITIGATION</vt:lpstr>
      <vt:lpstr>CAA 112(C)(6) LITIGATION (continued)</vt:lpstr>
      <vt:lpstr>CAA 112(C)(6) LITIGATION (continued)</vt:lpstr>
      <vt:lpstr>CAA 112(C)(6) LITIGATION (Concluded)</vt:lpstr>
      <vt:lpstr>CAA 112(D)(6) RTR DEADLINE LITIGATION</vt:lpstr>
      <vt:lpstr>CAA 112(D)(6) RTR DEADLINE LITIGATION (Concluded) </vt:lpstr>
      <vt:lpstr>EPA’S CERCLA “FINANCIAL ASSURANCE” RULEMAKING FOR THE “COAL PRODUCTS MANUFACTURING” INDUSTRY</vt:lpstr>
      <vt:lpstr>EPA’S CERCLA “FINANCIAL ASSURANCE” RULEMAKING FOR THE “COAL PRODUCTS MANUFACTURING” INDUSTRY (Concluded)</vt:lpstr>
      <vt:lpstr>PRINCIPAL “GENERAL INDUSTRY” ENVIRONMENTAL ISSUES OF CONCERN TO THE U.S. COKE INDUSTRY</vt:lpstr>
      <vt:lpstr>                  EPA’S SSM POLICIES</vt:lpstr>
      <vt:lpstr>            EPA’S SSM POLICIES (continued)</vt:lpstr>
      <vt:lpstr>            EPA’S SSM POLICIES (Concluded)</vt:lpstr>
      <vt:lpstr>     EPA’S ONCE-IN/ALWAYS-IN POLICY</vt:lpstr>
      <vt:lpstr>     EPA’S ONCE-IN/ALWAYS-IN POLICY (Concluded)</vt:lpstr>
      <vt:lpstr>     EPA’S GREENHOUSE GAS POLICIES</vt:lpstr>
      <vt:lpstr>            EPA’S GREENHOUSE GAS POLICIES (continued)</vt:lpstr>
      <vt:lpstr>            EPA’S GREENHOUSE GAS POLICIES (continued)</vt:lpstr>
      <vt:lpstr>            EPA’S GREENHOUSE GAS POLICIES (Concluded)</vt:lpstr>
      <vt:lpstr>            EPA’S NEW SOURCE REVIEW (NSR) INITIATIVE</vt:lpstr>
      <vt:lpstr>            EPA’S NEW SOURCE REVIEW (NSR) INITIATIVE (continued)</vt:lpstr>
      <vt:lpstr>            EPA’S NEW SOURCE REVIEW (NSR) INITIATIVE (Concluded)</vt:lpstr>
      <vt:lpstr>           EPA’S OZONE NAAQS FINAL RULE</vt:lpstr>
      <vt:lpstr>          EPA’S OZONE NAAQS FINAL RULE (continued)</vt:lpstr>
      <vt:lpstr>          EPA’S OZONE NAAQS FINAL RULE (Concluded)</vt:lpstr>
      <vt:lpstr>     EPA/U.S. ARMY CORPS OF ENGINEERS’ “WATERS OF THE U.S.” (WOTUS) FINAL RULE</vt:lpstr>
      <vt:lpstr>     EPA/U.S. ARMY CORPS OF ENGINEERS’ “WATERS OF THE U.S.” (WOTUS) FINAL RULE (Concluded)</vt:lpstr>
      <vt:lpstr>          EPA’S RMP AND OSHA’S PSM REVIEW/RULEMAKING</vt:lpstr>
      <vt:lpstr>          EPA’S RMP AND OSHA PSM REVIEW/RULEMAKING (Concluded)</vt:lpstr>
      <vt:lpstr>             EPA’S IMPLEMENTATION OF TSCA REFORM LEGISLATION ENACTED IN JUNE 2016</vt:lpstr>
      <vt:lpstr>               EPA’S IMPLEMENTATION OF TSCA REFORM LEGISLATION ENACTED IN JUNE 2016 (Concluded)</vt:lpstr>
      <vt:lpstr>            PEER PETITION REGARDING EPA’S RCRA CORROSIVITY CHARACTERISTIC</vt:lpstr>
      <vt:lpstr>            PEER PETITION REGARDING EPA’S RCRA CORROSIVITY CHARACTERISTIC (Concluded)</vt:lpstr>
      <vt:lpstr>            PRINCIPAL ENVIRONMENTAL ISSUES OF CONCERN TO THE COAL CHEMICALS INDUSTRY</vt:lpstr>
      <vt:lpstr>            STATE/LOCAL LEGISLATION THAT WOULD BAN USE OF COAL TAR-BASED SEALANTS</vt:lpstr>
      <vt:lpstr>    SETTLEMENT AGREEMENT RESULTING FROM LITIGATION OVER EPA’S 2015 MULTI-SECTOR GENERAL PERMIT (MSGP)</vt:lpstr>
      <vt:lpstr>    SETTLEMENT AGREEMENT RESULTING FROM LITIGATION OVER EPA’S 2015 MULTI-SECTOR GENERAL PERMIT (MSGP) (Concluded)</vt:lpstr>
      <vt:lpstr>            OTHER IMPORTANT REGULATORY AFFAIRS ISSUES</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2016-04-26T05:24:45Z</dcterms:created>
  <dcterms:modified xsi:type="dcterms:W3CDTF">2019-09-23T14:29:43Z</dcterms:modified>
</cp:coreProperties>
</file>